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0"/>
  </p:notesMasterIdLst>
  <p:sldIdLst>
    <p:sldId id="261" r:id="rId3"/>
    <p:sldId id="256" r:id="rId4"/>
    <p:sldId id="257" r:id="rId5"/>
    <p:sldId id="258" r:id="rId6"/>
    <p:sldId id="259" r:id="rId7"/>
    <p:sldId id="260" r:id="rId8"/>
    <p:sldId id="396" r:id="rId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7" autoAdjust="0"/>
    <p:restoredTop sz="79531"/>
  </p:normalViewPr>
  <p:slideViewPr>
    <p:cSldViewPr snapToGrid="0">
      <p:cViewPr varScale="1">
        <p:scale>
          <a:sx n="86" d="100"/>
          <a:sy n="86" d="100"/>
        </p:scale>
        <p:origin x="272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2196E0-04D7-6842-89F4-D9E32B53B96C}" type="datetimeFigureOut">
              <a:rPr lang="en-US" smtClean="0"/>
              <a:t>11/8/23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2D20B7-953F-294C-A7A2-EEFC13D8C763}" type="slidenum">
              <a:rPr lang="en-US" smtClean="0"/>
              <a:t>‹#›</a:t>
            </a:fld>
            <a:endParaRPr lang="en-US"/>
          </a:p>
        </p:txBody>
      </p:sp>
    </p:spTree>
    <p:extLst>
      <p:ext uri="{BB962C8B-B14F-4D97-AF65-F5344CB8AC3E}">
        <p14:creationId xmlns:p14="http://schemas.microsoft.com/office/powerpoint/2010/main" val="3510581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Introduction: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Have you ever heard someone say, “I guess we all have our cross to bear?”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When is that usually said?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Most of the time it is when someone is complaining about some hardship.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could be anywhere from a car problem to a financial problem, a family problem, or even to a problem at work.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phrase actually comes from the Bible in several passages.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it is hardly ever used the way the Bible uses it.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Consider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Luke 9:23</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statement is so much deeper than putting up with trouble in life.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calls to mind the very crucifixion of Jesus Himself.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As He carried a cross up Golgotha’s hill, until He could no longer physically carry it Himself.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Simon of Cyrene carried it, following Jesus up that hill.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are to be like Simon, carrying a cross.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instead of carrying the cross that belongs to someone else, we are carrying our own.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Luke’s version says it a little differently than all the other passages that give the same message.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one says we are to take up our own crosses daily. </a:t>
            </a:r>
          </a:p>
          <a:p>
            <a:endParaRPr lang="en-US" dirty="0"/>
          </a:p>
        </p:txBody>
      </p:sp>
      <p:sp>
        <p:nvSpPr>
          <p:cNvPr id="4" name="Slide Number Placeholder 3"/>
          <p:cNvSpPr>
            <a:spLocks noGrp="1"/>
          </p:cNvSpPr>
          <p:nvPr>
            <p:ph type="sldNum" sz="quarter" idx="10"/>
          </p:nvPr>
        </p:nvSpPr>
        <p:spPr/>
        <p:txBody>
          <a:bodyPr/>
          <a:lstStyle/>
          <a:p>
            <a:fld id="{FF2D20B7-953F-294C-A7A2-EEFC13D8C763}" type="slidenum">
              <a:rPr lang="en-US" smtClean="0"/>
              <a:t>1</a:t>
            </a:fld>
            <a:endParaRPr lang="en-US"/>
          </a:p>
        </p:txBody>
      </p:sp>
    </p:spTree>
    <p:extLst>
      <p:ext uri="{BB962C8B-B14F-4D97-AF65-F5344CB8AC3E}">
        <p14:creationId xmlns:p14="http://schemas.microsoft.com/office/powerpoint/2010/main" val="39114848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Luke’s version says it a little differently than all the other passages that give the same message.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one says we are to take up our own crosses daily.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That is, we take up our cross one day at a time.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Frankly, I think the only way we will ever walk in a manner worthy of Jesus is if we take this one day at a time point seriously.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So, exactly what does it mean to take up our cross daily? </a:t>
            </a:r>
          </a:p>
          <a:p>
            <a:endParaRPr lang="en-US" dirty="0"/>
          </a:p>
        </p:txBody>
      </p:sp>
      <p:sp>
        <p:nvSpPr>
          <p:cNvPr id="4" name="Slide Number Placeholder 3"/>
          <p:cNvSpPr>
            <a:spLocks noGrp="1"/>
          </p:cNvSpPr>
          <p:nvPr>
            <p:ph type="sldNum" sz="quarter" idx="10"/>
          </p:nvPr>
        </p:nvSpPr>
        <p:spPr/>
        <p:txBody>
          <a:bodyPr/>
          <a:lstStyle/>
          <a:p>
            <a:fld id="{FF2D20B7-953F-294C-A7A2-EEFC13D8C763}" type="slidenum">
              <a:rPr lang="en-US" smtClean="0"/>
              <a:t>2</a:t>
            </a:fld>
            <a:endParaRPr lang="en-US"/>
          </a:p>
        </p:txBody>
      </p:sp>
    </p:spTree>
    <p:extLst>
      <p:ext uri="{BB962C8B-B14F-4D97-AF65-F5344CB8AC3E}">
        <p14:creationId xmlns:p14="http://schemas.microsoft.com/office/powerpoint/2010/main" val="32769670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Taking up our cross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Taking up our cross does not mean dealing with some hardship.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not just bearing a burden.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To truly grasp what taking up a cross means, look past modern usage and try to imagine what it would have been like to walk down a street in Jerusalem and see a crowd gathering, you can hear the jeering and the howling, you hear Roman soldiers shouting threats at the crowd to clear a path, then you see someone bloodied and beaten with a large cross pressing on his shoulder.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cross-bearing man is stooped over, ready to fall.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He is fighting just to take the next step</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is a picture of taking up a cross.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Now think about that for just a moment.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does that picture mean for me?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does this mean for you?</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Is it merely a burden to bear?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Is it merely a trouble to endure?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No.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Taking up a cross meant a proclamation of guilt. </a:t>
            </a:r>
          </a:p>
          <a:p>
            <a:pPr marL="2057400" marR="0" lvl="4"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Granted, Jesus was an exception. </a:t>
            </a:r>
          </a:p>
          <a:p>
            <a:pPr marL="2057400" marR="0" lvl="4"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people weren’t just crucified every day. </a:t>
            </a:r>
          </a:p>
          <a:p>
            <a:pPr marL="2057400" marR="0" lvl="4"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was reserved for the worst of criminals. </a:t>
            </a:r>
          </a:p>
          <a:p>
            <a:pPr marL="2057400" marR="0" lvl="4"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Taking up a cross declares to the world that I am guilty in the worst ways.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Taking up a cross meant certain death. </a:t>
            </a:r>
          </a:p>
          <a:p>
            <a:pPr marL="2057400" marR="0" lvl="4"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man was not carrying a mere burden. </a:t>
            </a:r>
          </a:p>
          <a:p>
            <a:pPr marL="2057400" marR="0" lvl="4" indent="-22860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He was carrying the implement of his own torturous death.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So, when we take up our cross, we are proclaiming that we are guilty and that we are putting away our earthly desires and lusts.</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Notice some passages that help us realize what taking up our cross means.</a:t>
            </a:r>
          </a:p>
          <a:p>
            <a:pPr marL="1143000" marR="0" lvl="2" indent="-228600">
              <a:spcBef>
                <a:spcPts val="0"/>
              </a:spcBef>
              <a:spcAft>
                <a:spcPts val="0"/>
              </a:spcAft>
              <a:buFont typeface="+mj-lt"/>
              <a:buAutoNum type="roman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Romans 6:1-7</a:t>
            </a:r>
            <a:r>
              <a:rPr lang="en-US" sz="1200" dirty="0">
                <a:effectLst/>
                <a:latin typeface="Calibri" panose="020F0502020204030204" pitchFamily="34" charset="0"/>
                <a:ea typeface="Calibri" panose="020F0502020204030204" pitchFamily="34" charset="0"/>
                <a:cs typeface="Times New Roman" panose="02020603050405020304" pitchFamily="18" charset="0"/>
              </a:rPr>
              <a:t>- when we were baptized, we became dead to sin and crucified our old self with Christ.</a:t>
            </a:r>
          </a:p>
          <a:p>
            <a:pPr marL="1143000" marR="0" lvl="2" indent="-228600">
              <a:spcBef>
                <a:spcPts val="0"/>
              </a:spcBef>
              <a:spcAft>
                <a:spcPts val="0"/>
              </a:spcAft>
              <a:buFont typeface="+mj-lt"/>
              <a:buAutoNum type="roman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Romans 12:1</a:t>
            </a:r>
            <a:r>
              <a:rPr lang="en-US" sz="1200" dirty="0">
                <a:effectLst/>
                <a:latin typeface="Calibri" panose="020F0502020204030204" pitchFamily="34" charset="0"/>
                <a:ea typeface="Calibri" panose="020F0502020204030204" pitchFamily="34" charset="0"/>
                <a:cs typeface="Times New Roman" panose="02020603050405020304" pitchFamily="18" charset="0"/>
              </a:rPr>
              <a:t>- We should be a living sacrifice</a:t>
            </a:r>
          </a:p>
          <a:p>
            <a:pPr marL="1143000" marR="0" lvl="2" indent="-228600">
              <a:spcBef>
                <a:spcPts val="0"/>
              </a:spcBef>
              <a:spcAft>
                <a:spcPts val="0"/>
              </a:spcAft>
              <a:buFont typeface="+mj-lt"/>
              <a:buAutoNum type="romanLcPeriod"/>
            </a:pPr>
            <a:r>
              <a:rPr lang="en-US" sz="1200" b="1" dirty="0">
                <a:effectLst/>
                <a:latin typeface="Calibri" panose="020F0502020204030204" pitchFamily="34" charset="0"/>
                <a:ea typeface="Calibri" panose="020F0502020204030204" pitchFamily="34" charset="0"/>
                <a:cs typeface="Times New Roman" panose="02020603050405020304" pitchFamily="18" charset="0"/>
              </a:rPr>
              <a:t>Galatians 2:20</a:t>
            </a:r>
            <a:r>
              <a:rPr lang="en-US" sz="1200" dirty="0">
                <a:effectLst/>
                <a:latin typeface="Calibri" panose="020F0502020204030204" pitchFamily="34" charset="0"/>
                <a:ea typeface="Calibri" panose="020F0502020204030204" pitchFamily="34" charset="0"/>
                <a:cs typeface="Times New Roman" panose="02020603050405020304" pitchFamily="18" charset="0"/>
              </a:rPr>
              <a:t>- which says we have been crucified with Christ and we are no longer in control of our own lives but Jesus is in control.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 you see what taking up our cross really means?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doesn’t mean carrying a burden or enduring a trial.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means recognizing and admitting how guilty we are in our sins.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Then it means putting that part of ourselves to death.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means putting away lying, lusting, cheating, stealing, clamoring, wrath, resentment, bitterness, holding grudges, drinking, covetousness, slander, malice, gossip, etc.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means dying to all those faults, defects and sins that keep us separated from God.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sometimes act like the little faults we have are no big deal; we’re only human.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we are supposed to be taking up our cross, dead to those old selves who give in to the earthly and fleshly passions, not walking our own way but following God’s.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not easy. It is a burden. It is a sacrifice.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must take up our cross.  </a:t>
            </a:r>
          </a:p>
          <a:p>
            <a:endParaRPr lang="en-US" dirty="0"/>
          </a:p>
        </p:txBody>
      </p:sp>
      <p:sp>
        <p:nvSpPr>
          <p:cNvPr id="4" name="Slide Number Placeholder 3"/>
          <p:cNvSpPr>
            <a:spLocks noGrp="1"/>
          </p:cNvSpPr>
          <p:nvPr>
            <p:ph type="sldNum" sz="quarter" idx="10"/>
          </p:nvPr>
        </p:nvSpPr>
        <p:spPr/>
        <p:txBody>
          <a:bodyPr/>
          <a:lstStyle/>
          <a:p>
            <a:fld id="{FF2D20B7-953F-294C-A7A2-EEFC13D8C763}" type="slidenum">
              <a:rPr lang="en-US" smtClean="0"/>
              <a:t>3</a:t>
            </a:fld>
            <a:endParaRPr lang="en-US"/>
          </a:p>
        </p:txBody>
      </p:sp>
    </p:spTree>
    <p:extLst>
      <p:ext uri="{BB962C8B-B14F-4D97-AF65-F5344CB8AC3E}">
        <p14:creationId xmlns:p14="http://schemas.microsoft.com/office/powerpoint/2010/main" val="2957387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must take up our cross daily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Taking up our cross is, in some ways, a hard thing.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we need to notice the fact that Jesus said we should take up our cross daily.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do not take up our cross once and are done with it.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take it up each day.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Every morning, as we face a new day, we need to pick up that cross.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renew our commitment to put our old selves to death.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Let’s face it, as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Romans 6:16</a:t>
            </a:r>
            <a:r>
              <a:rPr lang="en-US" sz="1200" dirty="0">
                <a:effectLst/>
                <a:latin typeface="Calibri" panose="020F0502020204030204" pitchFamily="34" charset="0"/>
                <a:ea typeface="Calibri" panose="020F0502020204030204" pitchFamily="34" charset="0"/>
                <a:cs typeface="Times New Roman" panose="02020603050405020304" pitchFamily="18" charset="0"/>
              </a:rPr>
              <a:t> says, we had become enslaved to sin.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As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Ephesians 2:3</a:t>
            </a:r>
            <a:r>
              <a:rPr lang="en-US" sz="1200" dirty="0">
                <a:effectLst/>
                <a:latin typeface="Calibri" panose="020F0502020204030204" pitchFamily="34" charset="0"/>
                <a:ea typeface="Calibri" panose="020F0502020204030204" pitchFamily="34" charset="0"/>
                <a:cs typeface="Times New Roman" panose="02020603050405020304" pitchFamily="18" charset="0"/>
              </a:rPr>
              <a:t> says, we all became by nature children of wrath like the rest of mankind.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are absolutely naïve if we think that such an enslavement is defeated overnight.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are absolutely naïve if we think we can make a momentary decision and suddenly never struggle with our temptations and sins again.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Therefore, we have to take up our cross every day.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are three practical matters this brings to light.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On a practical level, this means if we had a great day of cross bearing yesterday, we don’t get to think the battle is over.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face every day anew, without resting on the victories of yesterday.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to take up our cross again today.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to put our earthly passions to death again today.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to commit to purity again today.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we think that we can let our guard down today because we had a great day yesterday, we will fall.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In fact notice what is said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 Corinthians 10:12</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is not a onetime event.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This is something we have to do every day.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there is another side to this.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Taking up our cross is not a one-time shot, wherein we must be perfect the first time or it is over.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may not rest on yesterday’s victories, but we do not have to quit because of yesterday’s failures either.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are in a war.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will win many battles.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Sadly, we will lose some as well.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will be broken, embarrassed, and ashamed.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may find it hard to look into the eyes of our fellow saints and soldiers in this battle.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cannot do anything about the failures of our past.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God can.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He sent Jesus to die for them.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we foundered yesterday, we can pick up our cross again today because today is all we have in which to take up our cross.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In fact notice what John said in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 John 1:9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Confess them, then pick your cross up again today and do what you can right now.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do this one day at a time.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do not take up our cross for a lifetime all at once.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do not take up our cross weekly, monthly, annually.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do not take up our cross ten years at a time.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No, we take it up daily.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take it up one day at a time.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don’t have to be overwhelmed wondering how we can keep this up for the next decade, year, month, or even week.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only have to think about today. </a:t>
            </a:r>
          </a:p>
          <a:p>
            <a:pPr marL="1600200" marR="0" lvl="3" indent="-2286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we take up our cross today, we have done what Jesus asked of us. </a:t>
            </a:r>
          </a:p>
          <a:p>
            <a:endParaRPr lang="en-US" dirty="0"/>
          </a:p>
        </p:txBody>
      </p:sp>
      <p:sp>
        <p:nvSpPr>
          <p:cNvPr id="4" name="Slide Number Placeholder 3"/>
          <p:cNvSpPr>
            <a:spLocks noGrp="1"/>
          </p:cNvSpPr>
          <p:nvPr>
            <p:ph type="sldNum" sz="quarter" idx="10"/>
          </p:nvPr>
        </p:nvSpPr>
        <p:spPr/>
        <p:txBody>
          <a:bodyPr/>
          <a:lstStyle/>
          <a:p>
            <a:fld id="{FF2D20B7-953F-294C-A7A2-EEFC13D8C763}" type="slidenum">
              <a:rPr lang="en-US" smtClean="0"/>
              <a:t>4</a:t>
            </a:fld>
            <a:endParaRPr lang="en-US"/>
          </a:p>
        </p:txBody>
      </p:sp>
    </p:spTree>
    <p:extLst>
      <p:ext uri="{BB962C8B-B14F-4D97-AF65-F5344CB8AC3E}">
        <p14:creationId xmlns:p14="http://schemas.microsoft.com/office/powerpoint/2010/main" val="12707011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will still be taking up a cross tomorrow, next week, next month, next year…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taking up a cross is a daily activity, then that means today I’m taking up a cross.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Tomorrow, Next week, next month, next year, ten years from now, serving Christ will still be taking up a cross.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is no day coming in this life in which I can lay down the cross and expect to live a pure life.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I do not put to death my earthly passions every day, they will take over.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I do not get up on that cross and let Jesus run my life every day,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Satan will conquer.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Brothers and sisters, we may take up our cross today.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may put to death our earthly passions today.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may put on Christ today.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Satan is not taking a nap.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He’s in the corner waiting.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He is still a roaring lion seeking whomever he may devour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I Peter 5:8</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There is never a time when we will suddenly be fixed and impervious to temptations.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They wouldn’t be temptations if we were impervious to them, would they?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Don’t get me wrong.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we take up our cross daily, I fully expect living the Christian life to get easier.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we just need to come to grips with the fact that if we ever let that guard down, we are merely giving Satan a foothold and he will use it for all its worth.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So, don’t think Christianity will be like taking up a cross for ten years, but then it will be so easy that we won’t have to take up the cross anymore.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Oh no. Every day will be taking up a cross.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Remember, however, we only have to do it one day at a time.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So, if you have been living this Christian life for 10, 20, or 30 years and you still find that Satan is able to tempt you and it is like carrying a cross to overcome, don’t be surprised.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Don’t think you have failed.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Just pick up your cross again today.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Put to death your earthly passions again today.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Put Christ on again today.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Give Jesus the reigns again today.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Fight the battles and let God win the victories again today.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are not failing; you are doing exactly what Jesus has asked you. </a:t>
            </a:r>
          </a:p>
          <a:p>
            <a:endParaRPr lang="en-US" dirty="0"/>
          </a:p>
        </p:txBody>
      </p:sp>
      <p:sp>
        <p:nvSpPr>
          <p:cNvPr id="4" name="Slide Number Placeholder 3"/>
          <p:cNvSpPr>
            <a:spLocks noGrp="1"/>
          </p:cNvSpPr>
          <p:nvPr>
            <p:ph type="sldNum" sz="quarter" idx="10"/>
          </p:nvPr>
        </p:nvSpPr>
        <p:spPr/>
        <p:txBody>
          <a:bodyPr/>
          <a:lstStyle/>
          <a:p>
            <a:fld id="{FF2D20B7-953F-294C-A7A2-EEFC13D8C763}" type="slidenum">
              <a:rPr lang="en-US" smtClean="0"/>
              <a:t>5</a:t>
            </a:fld>
            <a:endParaRPr lang="en-US"/>
          </a:p>
        </p:txBody>
      </p:sp>
    </p:spTree>
    <p:extLst>
      <p:ext uri="{BB962C8B-B14F-4D97-AF65-F5344CB8AC3E}">
        <p14:creationId xmlns:p14="http://schemas.microsoft.com/office/powerpoint/2010/main" val="987608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hidden truth of the cross-bearing life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painted what seems like a very bleak existence as a Christian.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pointed out that taking up our cross means declaring how guilty and enslaved to sin we have been.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pointed out that taking up a cross means putting to death our wants and desires.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said that taking up our cross means giving someone else control of our lives.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have said that taking up a cross means picking up the implement of our own death.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However, while taking up the cross does mean carrying the implement that means death to our earthly passions and fleshly lusts, it does not mean we are carrying the implement of our death.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Rather, we are carrying the implement of our life.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seems like a contradiction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seems that we are losing our lives because we are giving up control of our lives.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seems we are actually putting ourselves to death.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But notice what Jesus says in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Luke 9:24</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If we fight to hold on to our lives, if we fight to keep our passions and desires alive, we will lose our lives.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It is only when we put our passions, lusts, desires, plans, goals, lives to death that we have real life.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Brothers and sisters, it is only when we enslave ourselves to Christ and His righteousness that we can truly be set free to pursue what is real life.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That is Paul’s point in </a:t>
            </a:r>
            <a:r>
              <a:rPr lang="en-US" sz="1200" b="1" dirty="0">
                <a:effectLst/>
                <a:latin typeface="Calibri" panose="020F0502020204030204" pitchFamily="34" charset="0"/>
                <a:ea typeface="Calibri" panose="020F0502020204030204" pitchFamily="34" charset="0"/>
                <a:cs typeface="Times New Roman" panose="02020603050405020304" pitchFamily="18" charset="0"/>
              </a:rPr>
              <a:t>Romans 6:15-23.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can buck against the grain of Christ’s cross.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can argue to cut the cross down.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We can plead for making the cross lighter, but all we are doing is insuring our own death.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True life, eternal life comes by picking up our cross daily, by being crucified with Christ, by being a living sacrifice.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Allow me to assure you, your worst day of cross-bearing will be better than your best day on which you lay down your cross.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Because the days you lay your cross down are the days you shackle yourself anew to the ball and chain of sin and enslavement to it. </a:t>
            </a:r>
          </a:p>
          <a:p>
            <a:pPr marL="1143000" marR="0" lvl="2" indent="-228600">
              <a:spcBef>
                <a:spcPts val="0"/>
              </a:spcBef>
              <a:spcAft>
                <a:spcPts val="0"/>
              </a:spcAft>
              <a:buFont typeface="+mj-lt"/>
              <a:buAutoNum type="romanLcPeriod"/>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mj-lt"/>
              <a:buAutoNum type="arabi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Conclusion:  </a:t>
            </a:r>
          </a:p>
          <a:p>
            <a:pPr marL="742950" marR="0" lvl="1" indent="-285750">
              <a:spcBef>
                <a:spcPts val="0"/>
              </a:spcBef>
              <a:spcAft>
                <a:spcPts val="0"/>
              </a:spcAft>
              <a:buFont typeface="+mj-lt"/>
              <a:buAutoNum type="alpha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What are you taking up today?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Are you taking up your cross?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Or are you taking up resentment, bitterness, lust, immorality, drunkenness, vengeance, wrath, clamor, covetousness, gossip, malice, slander?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Satan wants you to think if you hang on to those sins, if you pass on that gossip, if you stew in your resentment, if you take your vengeance, if you pursue your lust and immorality that you will have life, freedom, and happiness.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will not.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will have guilt, shame, bitterness, and death.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The cross is the only way to real freedom and real life.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Take it up today.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You can worry about tomorrow when it gets here. </a:t>
            </a:r>
          </a:p>
          <a:p>
            <a:pPr marL="1143000" marR="0" lvl="2" indent="-228600">
              <a:spcBef>
                <a:spcPts val="0"/>
              </a:spcBef>
              <a:spcAft>
                <a:spcPts val="0"/>
              </a:spcAft>
              <a:buFont typeface="+mj-lt"/>
              <a:buAutoNum type="romanLcPeriod"/>
            </a:pPr>
            <a:r>
              <a:rPr lang="en-US" sz="1200" dirty="0">
                <a:effectLst/>
                <a:latin typeface="Calibri" panose="020F0502020204030204" pitchFamily="34" charset="0"/>
                <a:ea typeface="Calibri" panose="020F0502020204030204" pitchFamily="34" charset="0"/>
                <a:cs typeface="Times New Roman" panose="02020603050405020304" pitchFamily="18" charset="0"/>
              </a:rPr>
              <a:t>How about taking up your cross today, right now?</a:t>
            </a:r>
          </a:p>
          <a:p>
            <a:endParaRPr lang="en-US" dirty="0"/>
          </a:p>
        </p:txBody>
      </p:sp>
      <p:sp>
        <p:nvSpPr>
          <p:cNvPr id="4" name="Slide Number Placeholder 3"/>
          <p:cNvSpPr>
            <a:spLocks noGrp="1"/>
          </p:cNvSpPr>
          <p:nvPr>
            <p:ph type="sldNum" sz="quarter" idx="10"/>
          </p:nvPr>
        </p:nvSpPr>
        <p:spPr/>
        <p:txBody>
          <a:bodyPr/>
          <a:lstStyle/>
          <a:p>
            <a:fld id="{FF2D20B7-953F-294C-A7A2-EEFC13D8C763}" type="slidenum">
              <a:rPr lang="en-US" smtClean="0"/>
              <a:t>6</a:t>
            </a:fld>
            <a:endParaRPr lang="en-US"/>
          </a:p>
        </p:txBody>
      </p:sp>
    </p:spTree>
    <p:extLst>
      <p:ext uri="{BB962C8B-B14F-4D97-AF65-F5344CB8AC3E}">
        <p14:creationId xmlns:p14="http://schemas.microsoft.com/office/powerpoint/2010/main" val="22122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03F746C-F0B4-429C-AFE2-BA3A5E037D37}"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1669A-25D0-4AF6-AFA2-FD6EB004BAB7}" type="slidenum">
              <a:rPr lang="en-US" smtClean="0"/>
              <a:t>‹#›</a:t>
            </a:fld>
            <a:endParaRPr lang="en-US"/>
          </a:p>
        </p:txBody>
      </p:sp>
    </p:spTree>
    <p:extLst>
      <p:ext uri="{BB962C8B-B14F-4D97-AF65-F5344CB8AC3E}">
        <p14:creationId xmlns:p14="http://schemas.microsoft.com/office/powerpoint/2010/main" val="1742950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3F746C-F0B4-429C-AFE2-BA3A5E037D37}"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1669A-25D0-4AF6-AFA2-FD6EB004BAB7}" type="slidenum">
              <a:rPr lang="en-US" smtClean="0"/>
              <a:t>‹#›</a:t>
            </a:fld>
            <a:endParaRPr lang="en-US"/>
          </a:p>
        </p:txBody>
      </p:sp>
    </p:spTree>
    <p:extLst>
      <p:ext uri="{BB962C8B-B14F-4D97-AF65-F5344CB8AC3E}">
        <p14:creationId xmlns:p14="http://schemas.microsoft.com/office/powerpoint/2010/main" val="3773188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3F746C-F0B4-429C-AFE2-BA3A5E037D37}"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1669A-25D0-4AF6-AFA2-FD6EB004BAB7}" type="slidenum">
              <a:rPr lang="en-US" smtClean="0"/>
              <a:t>‹#›</a:t>
            </a:fld>
            <a:endParaRPr lang="en-US"/>
          </a:p>
        </p:txBody>
      </p:sp>
    </p:spTree>
    <p:extLst>
      <p:ext uri="{BB962C8B-B14F-4D97-AF65-F5344CB8AC3E}">
        <p14:creationId xmlns:p14="http://schemas.microsoft.com/office/powerpoint/2010/main" val="6896027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22894853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109627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55AF598-E77B-264C-9EF2-0C120C8D4869}"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218353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5AF598-E77B-264C-9EF2-0C120C8D4869}"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010244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55AF598-E77B-264C-9EF2-0C120C8D4869}" type="datetimeFigureOut">
              <a:rPr lang="en-US" smtClean="0"/>
              <a:t>11/8/23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2858216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5AF598-E77B-264C-9EF2-0C120C8D4869}" type="datetimeFigureOut">
              <a:rPr lang="en-US" smtClean="0"/>
              <a:t>11/8/23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9039161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5AF598-E77B-264C-9EF2-0C120C8D4869}" type="datetimeFigureOut">
              <a:rPr lang="en-US" smtClean="0"/>
              <a:t>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2009176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AF598-E77B-264C-9EF2-0C120C8D4869}"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3913127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03F746C-F0B4-429C-AFE2-BA3A5E037D37}"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1669A-25D0-4AF6-AFA2-FD6EB004BAB7}" type="slidenum">
              <a:rPr lang="en-US" smtClean="0"/>
              <a:t>‹#›</a:t>
            </a:fld>
            <a:endParaRPr lang="en-US"/>
          </a:p>
        </p:txBody>
      </p:sp>
    </p:spTree>
    <p:extLst>
      <p:ext uri="{BB962C8B-B14F-4D97-AF65-F5344CB8AC3E}">
        <p14:creationId xmlns:p14="http://schemas.microsoft.com/office/powerpoint/2010/main" val="3377999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55AF598-E77B-264C-9EF2-0C120C8D4869}"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4897406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10988289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55AF598-E77B-264C-9EF2-0C120C8D4869}"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BA4B64-0ABE-A34C-A38B-11B55759626B}" type="slidenum">
              <a:rPr lang="en-US" smtClean="0"/>
              <a:t>‹#›</a:t>
            </a:fld>
            <a:endParaRPr lang="en-US"/>
          </a:p>
        </p:txBody>
      </p:sp>
    </p:spTree>
    <p:extLst>
      <p:ext uri="{BB962C8B-B14F-4D97-AF65-F5344CB8AC3E}">
        <p14:creationId xmlns:p14="http://schemas.microsoft.com/office/powerpoint/2010/main" val="421819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3F746C-F0B4-429C-AFE2-BA3A5E037D37}" type="datetimeFigureOut">
              <a:rPr lang="en-US" smtClean="0"/>
              <a:t>11/8/23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D1669A-25D0-4AF6-AFA2-FD6EB004BAB7}" type="slidenum">
              <a:rPr lang="en-US" smtClean="0"/>
              <a:t>‹#›</a:t>
            </a:fld>
            <a:endParaRPr lang="en-US"/>
          </a:p>
        </p:txBody>
      </p:sp>
    </p:spTree>
    <p:extLst>
      <p:ext uri="{BB962C8B-B14F-4D97-AF65-F5344CB8AC3E}">
        <p14:creationId xmlns:p14="http://schemas.microsoft.com/office/powerpoint/2010/main" val="2179108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03F746C-F0B4-429C-AFE2-BA3A5E037D37}"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1669A-25D0-4AF6-AFA2-FD6EB004BAB7}" type="slidenum">
              <a:rPr lang="en-US" smtClean="0"/>
              <a:t>‹#›</a:t>
            </a:fld>
            <a:endParaRPr lang="en-US"/>
          </a:p>
        </p:txBody>
      </p:sp>
    </p:spTree>
    <p:extLst>
      <p:ext uri="{BB962C8B-B14F-4D97-AF65-F5344CB8AC3E}">
        <p14:creationId xmlns:p14="http://schemas.microsoft.com/office/powerpoint/2010/main" val="1653655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03F746C-F0B4-429C-AFE2-BA3A5E037D37}" type="datetimeFigureOut">
              <a:rPr lang="en-US" smtClean="0"/>
              <a:t>11/8/23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D1669A-25D0-4AF6-AFA2-FD6EB004BAB7}" type="slidenum">
              <a:rPr lang="en-US" smtClean="0"/>
              <a:t>‹#›</a:t>
            </a:fld>
            <a:endParaRPr lang="en-US"/>
          </a:p>
        </p:txBody>
      </p:sp>
    </p:spTree>
    <p:extLst>
      <p:ext uri="{BB962C8B-B14F-4D97-AF65-F5344CB8AC3E}">
        <p14:creationId xmlns:p14="http://schemas.microsoft.com/office/powerpoint/2010/main" val="1459364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03F746C-F0B4-429C-AFE2-BA3A5E037D37}" type="datetimeFigureOut">
              <a:rPr lang="en-US" smtClean="0"/>
              <a:t>11/8/23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D1669A-25D0-4AF6-AFA2-FD6EB004BAB7}" type="slidenum">
              <a:rPr lang="en-US" smtClean="0"/>
              <a:t>‹#›</a:t>
            </a:fld>
            <a:endParaRPr lang="en-US"/>
          </a:p>
        </p:txBody>
      </p:sp>
    </p:spTree>
    <p:extLst>
      <p:ext uri="{BB962C8B-B14F-4D97-AF65-F5344CB8AC3E}">
        <p14:creationId xmlns:p14="http://schemas.microsoft.com/office/powerpoint/2010/main" val="39574179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F746C-F0B4-429C-AFE2-BA3A5E037D37}" type="datetimeFigureOut">
              <a:rPr lang="en-US" smtClean="0"/>
              <a:t>11/8/23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D1669A-25D0-4AF6-AFA2-FD6EB004BAB7}" type="slidenum">
              <a:rPr lang="en-US" smtClean="0"/>
              <a:t>‹#›</a:t>
            </a:fld>
            <a:endParaRPr lang="en-US"/>
          </a:p>
        </p:txBody>
      </p:sp>
    </p:spTree>
    <p:extLst>
      <p:ext uri="{BB962C8B-B14F-4D97-AF65-F5344CB8AC3E}">
        <p14:creationId xmlns:p14="http://schemas.microsoft.com/office/powerpoint/2010/main" val="27237807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3F746C-F0B4-429C-AFE2-BA3A5E037D37}"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1669A-25D0-4AF6-AFA2-FD6EB004BAB7}" type="slidenum">
              <a:rPr lang="en-US" smtClean="0"/>
              <a:t>‹#›</a:t>
            </a:fld>
            <a:endParaRPr lang="en-US"/>
          </a:p>
        </p:txBody>
      </p:sp>
    </p:spTree>
    <p:extLst>
      <p:ext uri="{BB962C8B-B14F-4D97-AF65-F5344CB8AC3E}">
        <p14:creationId xmlns:p14="http://schemas.microsoft.com/office/powerpoint/2010/main" val="4216102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3F746C-F0B4-429C-AFE2-BA3A5E037D37}" type="datetimeFigureOut">
              <a:rPr lang="en-US" smtClean="0"/>
              <a:t>11/8/23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D1669A-25D0-4AF6-AFA2-FD6EB004BAB7}" type="slidenum">
              <a:rPr lang="en-US" smtClean="0"/>
              <a:t>‹#›</a:t>
            </a:fld>
            <a:endParaRPr lang="en-US"/>
          </a:p>
        </p:txBody>
      </p:sp>
    </p:spTree>
    <p:extLst>
      <p:ext uri="{BB962C8B-B14F-4D97-AF65-F5344CB8AC3E}">
        <p14:creationId xmlns:p14="http://schemas.microsoft.com/office/powerpoint/2010/main" val="4252821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3F746C-F0B4-429C-AFE2-BA3A5E037D37}" type="datetimeFigureOut">
              <a:rPr lang="en-US" smtClean="0"/>
              <a:t>11/8/23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D1669A-25D0-4AF6-AFA2-FD6EB004BAB7}" type="slidenum">
              <a:rPr lang="en-US" smtClean="0"/>
              <a:t>‹#›</a:t>
            </a:fld>
            <a:endParaRPr lang="en-US"/>
          </a:p>
        </p:txBody>
      </p:sp>
    </p:spTree>
    <p:extLst>
      <p:ext uri="{BB962C8B-B14F-4D97-AF65-F5344CB8AC3E}">
        <p14:creationId xmlns:p14="http://schemas.microsoft.com/office/powerpoint/2010/main" val="33680278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11/8/23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22808620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6122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b="-5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0538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latin typeface="Courier Bold Oblique" pitchFamily="2" charset="0"/>
              </a:rPr>
              <a:t>TAKING UP OUR CROSS</a:t>
            </a:r>
          </a:p>
        </p:txBody>
      </p:sp>
      <p:sp>
        <p:nvSpPr>
          <p:cNvPr id="3" name="Content Placeholder 2"/>
          <p:cNvSpPr>
            <a:spLocks noGrp="1"/>
          </p:cNvSpPr>
          <p:nvPr>
            <p:ph idx="1"/>
          </p:nvPr>
        </p:nvSpPr>
        <p:spPr>
          <a:xfrm>
            <a:off x="628650" y="1690689"/>
            <a:ext cx="5183355" cy="2882205"/>
          </a:xfrm>
        </p:spPr>
        <p:txBody>
          <a:bodyPr>
            <a:normAutofit fontScale="77500" lnSpcReduction="20000"/>
          </a:bodyPr>
          <a:lstStyle/>
          <a:p>
            <a:r>
              <a:rPr lang="en-US" dirty="0">
                <a:latin typeface="Charter Roman" panose="02040503050506020203" pitchFamily="18" charset="0"/>
              </a:rPr>
              <a:t>Does not mean dealing with hardships</a:t>
            </a:r>
          </a:p>
          <a:p>
            <a:pPr marL="0" indent="0">
              <a:buNone/>
            </a:pPr>
            <a:endParaRPr lang="en-US" dirty="0">
              <a:latin typeface="Charter Roman" panose="02040503050506020203" pitchFamily="18" charset="0"/>
            </a:endParaRPr>
          </a:p>
          <a:p>
            <a:r>
              <a:rPr lang="en-US" dirty="0">
                <a:latin typeface="Charter Roman" panose="02040503050506020203" pitchFamily="18" charset="0"/>
              </a:rPr>
              <a:t>It is a proclamation of guilt</a:t>
            </a:r>
          </a:p>
          <a:p>
            <a:pPr marL="0" indent="0">
              <a:buNone/>
            </a:pPr>
            <a:endParaRPr lang="en-US" dirty="0">
              <a:latin typeface="Charter Roman" panose="02040503050506020203" pitchFamily="18" charset="0"/>
            </a:endParaRPr>
          </a:p>
          <a:p>
            <a:r>
              <a:rPr lang="en-US" dirty="0">
                <a:latin typeface="Charter Roman" panose="02040503050506020203" pitchFamily="18" charset="0"/>
              </a:rPr>
              <a:t>It means certain death</a:t>
            </a:r>
          </a:p>
          <a:p>
            <a:pPr marL="0" indent="0">
              <a:buNone/>
            </a:pPr>
            <a:endParaRPr lang="en-US" dirty="0">
              <a:latin typeface="Charter Roman" panose="02040503050506020203" pitchFamily="18" charset="0"/>
            </a:endParaRPr>
          </a:p>
          <a:p>
            <a:r>
              <a:rPr lang="en-US" dirty="0">
                <a:latin typeface="Charter Roman" panose="02040503050506020203" pitchFamily="18" charset="0"/>
              </a:rPr>
              <a:t>Romans 6:1-7; 12:2; Galatians 2:20</a:t>
            </a:r>
          </a:p>
        </p:txBody>
      </p:sp>
    </p:spTree>
    <p:extLst>
      <p:ext uri="{BB962C8B-B14F-4D97-AF65-F5344CB8AC3E}">
        <p14:creationId xmlns:p14="http://schemas.microsoft.com/office/powerpoint/2010/main" val="329837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checkerboard(across)">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checkerboard(across)">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checkerboard(across)">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b="-16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93098" y="301940"/>
            <a:ext cx="7981344" cy="994172"/>
          </a:xfrm>
        </p:spPr>
        <p:txBody>
          <a:bodyPr>
            <a:normAutofit fontScale="90000"/>
          </a:bodyPr>
          <a:lstStyle/>
          <a:p>
            <a:r>
              <a:rPr lang="en-US" b="1" dirty="0">
                <a:latin typeface="Courier" pitchFamily="2" charset="0"/>
              </a:rPr>
              <a:t>TAKING UP OUR CROSS DAILY</a:t>
            </a:r>
          </a:p>
        </p:txBody>
      </p:sp>
      <p:sp>
        <p:nvSpPr>
          <p:cNvPr id="3" name="Content Placeholder 2"/>
          <p:cNvSpPr>
            <a:spLocks noGrp="1"/>
          </p:cNvSpPr>
          <p:nvPr>
            <p:ph idx="1"/>
          </p:nvPr>
        </p:nvSpPr>
        <p:spPr>
          <a:xfrm>
            <a:off x="693098" y="1296112"/>
            <a:ext cx="4819077" cy="3356702"/>
          </a:xfrm>
        </p:spPr>
        <p:txBody>
          <a:bodyPr>
            <a:normAutofit lnSpcReduction="10000"/>
          </a:bodyPr>
          <a:lstStyle/>
          <a:p>
            <a:r>
              <a:rPr lang="en-US" dirty="0">
                <a:latin typeface="Charter Roman" panose="02040503050506020203" pitchFamily="18" charset="0"/>
              </a:rPr>
              <a:t>If yesterday was good, do not rest!</a:t>
            </a:r>
          </a:p>
          <a:p>
            <a:pPr marL="0" indent="0">
              <a:buNone/>
            </a:pPr>
            <a:endParaRPr lang="en-US" dirty="0">
              <a:latin typeface="Charter Roman" panose="02040503050506020203" pitchFamily="18" charset="0"/>
            </a:endParaRPr>
          </a:p>
          <a:p>
            <a:r>
              <a:rPr lang="en-US" dirty="0">
                <a:latin typeface="Charter Roman" panose="02040503050506020203" pitchFamily="18" charset="0"/>
              </a:rPr>
              <a:t>Taking up our cross is not a one time shot</a:t>
            </a:r>
          </a:p>
          <a:p>
            <a:pPr marL="0" indent="0">
              <a:buNone/>
            </a:pPr>
            <a:endParaRPr lang="en-US" dirty="0">
              <a:latin typeface="Charter Roman" panose="02040503050506020203" pitchFamily="18" charset="0"/>
            </a:endParaRPr>
          </a:p>
          <a:p>
            <a:r>
              <a:rPr lang="en-US" dirty="0">
                <a:latin typeface="Charter Roman" panose="02040503050506020203" pitchFamily="18" charset="0"/>
              </a:rPr>
              <a:t>We do this one day at a time!</a:t>
            </a:r>
          </a:p>
        </p:txBody>
      </p:sp>
    </p:spTree>
    <p:extLst>
      <p:ext uri="{BB962C8B-B14F-4D97-AF65-F5344CB8AC3E}">
        <p14:creationId xmlns:p14="http://schemas.microsoft.com/office/powerpoint/2010/main" val="184822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DF98D-BC96-9042-B1D1-622A4697022A}"/>
              </a:ext>
            </a:extLst>
          </p:cNvPr>
          <p:cNvSpPr>
            <a:spLocks noGrp="1"/>
          </p:cNvSpPr>
          <p:nvPr>
            <p:ph type="title"/>
          </p:nvPr>
        </p:nvSpPr>
        <p:spPr/>
        <p:txBody>
          <a:bodyPr/>
          <a:lstStyle/>
          <a:p>
            <a:r>
              <a:rPr lang="en-US" b="1" dirty="0">
                <a:latin typeface="Courier" pitchFamily="2" charset="0"/>
              </a:rPr>
              <a:t>EACH DAY IT IS STILL TAKING UP OUR CROSS</a:t>
            </a:r>
          </a:p>
        </p:txBody>
      </p:sp>
      <p:sp>
        <p:nvSpPr>
          <p:cNvPr id="3" name="Content Placeholder 2">
            <a:extLst>
              <a:ext uri="{FF2B5EF4-FFF2-40B4-BE49-F238E27FC236}">
                <a16:creationId xmlns:a16="http://schemas.microsoft.com/office/drawing/2014/main" id="{06940EBA-A996-5A43-B9C8-01B733839373}"/>
              </a:ext>
            </a:extLst>
          </p:cNvPr>
          <p:cNvSpPr>
            <a:spLocks noGrp="1"/>
          </p:cNvSpPr>
          <p:nvPr>
            <p:ph idx="1"/>
          </p:nvPr>
        </p:nvSpPr>
        <p:spPr>
          <a:xfrm>
            <a:off x="628650" y="2125266"/>
            <a:ext cx="5053264" cy="3027502"/>
          </a:xfrm>
        </p:spPr>
        <p:txBody>
          <a:bodyPr>
            <a:normAutofit fontScale="92500" lnSpcReduction="20000"/>
          </a:bodyPr>
          <a:lstStyle/>
          <a:p>
            <a:r>
              <a:rPr lang="en-US" dirty="0">
                <a:latin typeface="Charter Roman" panose="02040503050506020203" pitchFamily="18" charset="0"/>
              </a:rPr>
              <a:t>Today, tomorrow, next week, next month, next year, 10 years, etc.</a:t>
            </a:r>
          </a:p>
          <a:p>
            <a:pPr marL="0" indent="0">
              <a:buNone/>
            </a:pPr>
            <a:endParaRPr lang="en-US" dirty="0">
              <a:latin typeface="Charter Roman" panose="02040503050506020203" pitchFamily="18" charset="0"/>
            </a:endParaRPr>
          </a:p>
          <a:p>
            <a:r>
              <a:rPr lang="en-US" dirty="0">
                <a:latin typeface="Charter Roman" panose="02040503050506020203" pitchFamily="18" charset="0"/>
              </a:rPr>
              <a:t>Do not rest, Satan isn’t!</a:t>
            </a:r>
          </a:p>
          <a:p>
            <a:pPr marL="0" indent="0">
              <a:buNone/>
            </a:pPr>
            <a:endParaRPr lang="en-US" dirty="0">
              <a:latin typeface="Charter Roman" panose="02040503050506020203" pitchFamily="18" charset="0"/>
            </a:endParaRPr>
          </a:p>
          <a:p>
            <a:r>
              <a:rPr lang="en-US" dirty="0">
                <a:latin typeface="Charter Roman" panose="02040503050506020203" pitchFamily="18" charset="0"/>
              </a:rPr>
              <a:t>Living the Christian life should get easier over time</a:t>
            </a:r>
          </a:p>
        </p:txBody>
      </p:sp>
    </p:spTree>
    <p:extLst>
      <p:ext uri="{BB962C8B-B14F-4D97-AF65-F5344CB8AC3E}">
        <p14:creationId xmlns:p14="http://schemas.microsoft.com/office/powerpoint/2010/main" val="429488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linds(horizont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b="-16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27072E-F318-5847-ACAF-E6B450E72A6B}"/>
              </a:ext>
            </a:extLst>
          </p:cNvPr>
          <p:cNvSpPr>
            <a:spLocks noGrp="1"/>
          </p:cNvSpPr>
          <p:nvPr>
            <p:ph type="title"/>
          </p:nvPr>
        </p:nvSpPr>
        <p:spPr>
          <a:xfrm>
            <a:off x="636379" y="465041"/>
            <a:ext cx="5915025" cy="994172"/>
          </a:xfrm>
        </p:spPr>
        <p:txBody>
          <a:bodyPr/>
          <a:lstStyle/>
          <a:p>
            <a:r>
              <a:rPr lang="en-US" b="1" dirty="0">
                <a:latin typeface="Courier" pitchFamily="2" charset="0"/>
              </a:rPr>
              <a:t>THE HIDDEN TRUTH</a:t>
            </a:r>
          </a:p>
        </p:txBody>
      </p:sp>
      <p:sp>
        <p:nvSpPr>
          <p:cNvPr id="3" name="Content Placeholder 2">
            <a:extLst>
              <a:ext uri="{FF2B5EF4-FFF2-40B4-BE49-F238E27FC236}">
                <a16:creationId xmlns:a16="http://schemas.microsoft.com/office/drawing/2014/main" id="{62CC497B-819D-0544-8AAE-AEB4965B99F7}"/>
              </a:ext>
            </a:extLst>
          </p:cNvPr>
          <p:cNvSpPr>
            <a:spLocks noGrp="1"/>
          </p:cNvSpPr>
          <p:nvPr>
            <p:ph idx="1"/>
          </p:nvPr>
        </p:nvSpPr>
        <p:spPr>
          <a:xfrm>
            <a:off x="636379" y="1594023"/>
            <a:ext cx="6547658" cy="3466730"/>
          </a:xfrm>
        </p:spPr>
        <p:txBody>
          <a:bodyPr>
            <a:normAutofit/>
          </a:bodyPr>
          <a:lstStyle/>
          <a:p>
            <a:r>
              <a:rPr lang="en-US" dirty="0">
                <a:latin typeface="Charter Roman" panose="02040503050506020203" pitchFamily="18" charset="0"/>
              </a:rPr>
              <a:t>Carrying our cross doesn’t mean death, it means life!</a:t>
            </a:r>
          </a:p>
          <a:p>
            <a:pPr marL="0" indent="0">
              <a:buNone/>
            </a:pPr>
            <a:endParaRPr lang="en-US" dirty="0">
              <a:latin typeface="Charter Roman" panose="02040503050506020203" pitchFamily="18" charset="0"/>
            </a:endParaRPr>
          </a:p>
          <a:p>
            <a:r>
              <a:rPr lang="en-US" dirty="0">
                <a:latin typeface="Charter Roman" panose="02040503050506020203" pitchFamily="18" charset="0"/>
              </a:rPr>
              <a:t>Luke 9:24</a:t>
            </a:r>
          </a:p>
          <a:p>
            <a:pPr marL="0" indent="0">
              <a:buNone/>
            </a:pPr>
            <a:endParaRPr lang="en-US" dirty="0">
              <a:latin typeface="Charter Roman" panose="02040503050506020203" pitchFamily="18" charset="0"/>
            </a:endParaRPr>
          </a:p>
          <a:p>
            <a:r>
              <a:rPr lang="en-US" dirty="0">
                <a:latin typeface="Charter Roman" panose="02040503050506020203" pitchFamily="18" charset="0"/>
              </a:rPr>
              <a:t>Romans 6:15-23</a:t>
            </a:r>
          </a:p>
        </p:txBody>
      </p:sp>
    </p:spTree>
    <p:extLst>
      <p:ext uri="{BB962C8B-B14F-4D97-AF65-F5344CB8AC3E}">
        <p14:creationId xmlns:p14="http://schemas.microsoft.com/office/powerpoint/2010/main" val="3440244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CC95A1-0061-1A49-9FA4-596713FEF593}"/>
              </a:ext>
            </a:extLst>
          </p:cNvPr>
          <p:cNvPicPr>
            <a:picLocks noChangeAspect="1"/>
          </p:cNvPicPr>
          <p:nvPr/>
        </p:nvPicPr>
        <p:blipFill>
          <a:blip r:embed="rId2"/>
          <a:stretch>
            <a:fillRect/>
          </a:stretch>
        </p:blipFill>
        <p:spPr>
          <a:xfrm>
            <a:off x="0" y="857250"/>
            <a:ext cx="9144000" cy="5143500"/>
          </a:xfrm>
          <a:prstGeom prst="rect">
            <a:avLst/>
          </a:prstGeom>
        </p:spPr>
      </p:pic>
    </p:spTree>
    <p:extLst>
      <p:ext uri="{BB962C8B-B14F-4D97-AF65-F5344CB8AC3E}">
        <p14:creationId xmlns:p14="http://schemas.microsoft.com/office/powerpoint/2010/main" val="1374206727"/>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2947</TotalTime>
  <Words>2549</Words>
  <Application>Microsoft Macintosh PowerPoint</Application>
  <PresentationFormat>On-screen Show (4:3)</PresentationFormat>
  <Paragraphs>197</Paragraphs>
  <Slides>7</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7</vt:i4>
      </vt:variant>
    </vt:vector>
  </HeadingPairs>
  <TitlesOfParts>
    <vt:vector size="15" baseType="lpstr">
      <vt:lpstr>Arial</vt:lpstr>
      <vt:lpstr>Calibri</vt:lpstr>
      <vt:lpstr>Calibri Light</vt:lpstr>
      <vt:lpstr>Charter Roman</vt:lpstr>
      <vt:lpstr>Courier</vt:lpstr>
      <vt:lpstr>Courier Bold Oblique</vt:lpstr>
      <vt:lpstr>Office Theme</vt:lpstr>
      <vt:lpstr>1_Office Theme</vt:lpstr>
      <vt:lpstr>PowerPoint Presentation</vt:lpstr>
      <vt:lpstr>PowerPoint Presentation</vt:lpstr>
      <vt:lpstr>TAKING UP OUR CROSS</vt:lpstr>
      <vt:lpstr>TAKING UP OUR CROSS DAILY</vt:lpstr>
      <vt:lpstr>EACH DAY IT IS STILL TAKING UP OUR CROSS</vt:lpstr>
      <vt:lpstr>THE HIDDEN TRUTH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UP OUR CROSS ONE DAY AT A TIME</dc:title>
  <dc:creator>Microsoft account</dc:creator>
  <cp:lastModifiedBy>Aric Russell</cp:lastModifiedBy>
  <cp:revision>13</cp:revision>
  <dcterms:created xsi:type="dcterms:W3CDTF">2016-01-21T22:25:41Z</dcterms:created>
  <dcterms:modified xsi:type="dcterms:W3CDTF">2023-11-08T17:57:00Z</dcterms:modified>
</cp:coreProperties>
</file>