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11"/>
  </p:notesMasterIdLst>
  <p:sldIdLst>
    <p:sldId id="265" r:id="rId2"/>
    <p:sldId id="256" r:id="rId3"/>
    <p:sldId id="257" r:id="rId4"/>
    <p:sldId id="258" r:id="rId5"/>
    <p:sldId id="259" r:id="rId6"/>
    <p:sldId id="260" r:id="rId7"/>
    <p:sldId id="264" r:id="rId8"/>
    <p:sldId id="261" r:id="rId9"/>
    <p:sldId id="263" r:id="rId1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32E14"/>
    <a:srgbClr val="130F06"/>
    <a:srgbClr val="53301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142" autoAdjust="0"/>
    <p:restoredTop sz="61967"/>
  </p:normalViewPr>
  <p:slideViewPr>
    <p:cSldViewPr snapToGrid="0">
      <p:cViewPr varScale="1">
        <p:scale>
          <a:sx n="62" d="100"/>
          <a:sy n="62" d="100"/>
        </p:scale>
        <p:origin x="1920"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93AA7D1-BAA9-034D-A050-F021975F2318}" type="datetimeFigureOut">
              <a:rPr lang="en-US" smtClean="0"/>
              <a:t>3/9/23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885BA4A-E6FF-4347-B108-C0AD10033EF9}" type="slidenum">
              <a:rPr lang="en-US" smtClean="0"/>
              <a:t>‹#›</a:t>
            </a:fld>
            <a:endParaRPr lang="en-US"/>
          </a:p>
        </p:txBody>
      </p:sp>
    </p:spTree>
    <p:extLst>
      <p:ext uri="{BB962C8B-B14F-4D97-AF65-F5344CB8AC3E}">
        <p14:creationId xmlns:p14="http://schemas.microsoft.com/office/powerpoint/2010/main" val="11043024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342900" marR="0" lvl="0" indent="-342900">
              <a:spcBef>
                <a:spcPts val="0"/>
              </a:spcBef>
              <a:spcAft>
                <a:spcPts val="0"/>
              </a:spcAft>
              <a:buFont typeface="+mj-lt"/>
              <a:buAutoNum type="arabicPeriod"/>
            </a:pPr>
            <a:r>
              <a:rPr lang="en-US" sz="1200" dirty="0">
                <a:effectLst/>
                <a:latin typeface="Calibri" panose="020F0502020204030204" pitchFamily="34" charset="0"/>
                <a:ea typeface="Calibri" panose="020F0502020204030204" pitchFamily="34" charset="0"/>
                <a:cs typeface="Times New Roman" panose="02020603050405020304" pitchFamily="18" charset="0"/>
              </a:rPr>
              <a:t>Introduction:  </a:t>
            </a:r>
          </a:p>
          <a:p>
            <a:pPr marL="742950" marR="0" lvl="1" indent="-285750">
              <a:spcBef>
                <a:spcPts val="0"/>
              </a:spcBef>
              <a:spcAft>
                <a:spcPts val="0"/>
              </a:spcAft>
              <a:buFont typeface="+mj-lt"/>
              <a:buAutoNum type="alphaLcPeriod"/>
            </a:pPr>
            <a:r>
              <a:rPr lang="en-US" sz="1200" dirty="0">
                <a:effectLst/>
                <a:latin typeface="Calibri" panose="020F0502020204030204" pitchFamily="34" charset="0"/>
                <a:ea typeface="Calibri" panose="020F0502020204030204" pitchFamily="34" charset="0"/>
                <a:cs typeface="Times New Roman" panose="02020603050405020304" pitchFamily="18" charset="0"/>
              </a:rPr>
              <a:t>We have all seen or heard something like this. </a:t>
            </a:r>
          </a:p>
          <a:p>
            <a:pPr marL="1143000" marR="0" lvl="2" indent="-228600">
              <a:spcBef>
                <a:spcPts val="0"/>
              </a:spcBef>
              <a:spcAft>
                <a:spcPts val="0"/>
              </a:spcAft>
              <a:buFont typeface="+mj-lt"/>
              <a:buAutoNum type="romanLcPeriod"/>
            </a:pPr>
            <a:r>
              <a:rPr lang="en-US" sz="1200" dirty="0">
                <a:effectLst/>
                <a:latin typeface="Calibri" panose="020F0502020204030204" pitchFamily="34" charset="0"/>
                <a:ea typeface="Calibri" panose="020F0502020204030204" pitchFamily="34" charset="0"/>
                <a:cs typeface="Times New Roman" panose="02020603050405020304" pitchFamily="18" charset="0"/>
              </a:rPr>
              <a:t>A Christian, perhaps even an elder or a preacher, confesses to a “big” sin. </a:t>
            </a:r>
          </a:p>
          <a:p>
            <a:pPr marL="1143000" marR="0" lvl="2" indent="-228600">
              <a:spcBef>
                <a:spcPts val="0"/>
              </a:spcBef>
              <a:spcAft>
                <a:spcPts val="0"/>
              </a:spcAft>
              <a:buFont typeface="+mj-lt"/>
              <a:buAutoNum type="romanLcPeriod"/>
            </a:pPr>
            <a:r>
              <a:rPr lang="en-US" sz="1200" dirty="0">
                <a:effectLst/>
                <a:latin typeface="Calibri" panose="020F0502020204030204" pitchFamily="34" charset="0"/>
                <a:ea typeface="Calibri" panose="020F0502020204030204" pitchFamily="34" charset="0"/>
                <a:cs typeface="Times New Roman" panose="02020603050405020304" pitchFamily="18" charset="0"/>
              </a:rPr>
              <a:t>Or they don’t confess, they get caught in a “big” sin. </a:t>
            </a:r>
          </a:p>
          <a:p>
            <a:pPr marL="1143000" marR="0" lvl="2" indent="-228600">
              <a:spcBef>
                <a:spcPts val="0"/>
              </a:spcBef>
              <a:spcAft>
                <a:spcPts val="0"/>
              </a:spcAft>
              <a:buFont typeface="+mj-lt"/>
              <a:buAutoNum type="romanLcPeriod"/>
            </a:pPr>
            <a:r>
              <a:rPr lang="en-US" sz="1200" dirty="0">
                <a:effectLst/>
                <a:latin typeface="Calibri" panose="020F0502020204030204" pitchFamily="34" charset="0"/>
                <a:ea typeface="Calibri" panose="020F0502020204030204" pitchFamily="34" charset="0"/>
                <a:cs typeface="Times New Roman" panose="02020603050405020304" pitchFamily="18" charset="0"/>
              </a:rPr>
              <a:t>You hear stories of drug/alcohol abuse, theft, pornography, or adultery</a:t>
            </a:r>
          </a:p>
          <a:p>
            <a:pPr marL="742950" marR="0" lvl="1" indent="-285750" algn="l" defTabSz="914400" rtl="0" eaLnBrk="1" fontAlgn="auto" latinLnBrk="0" hangingPunct="1">
              <a:lnSpc>
                <a:spcPct val="100000"/>
              </a:lnSpc>
              <a:spcBef>
                <a:spcPts val="0"/>
              </a:spcBef>
              <a:spcAft>
                <a:spcPts val="0"/>
              </a:spcAft>
              <a:buClrTx/>
              <a:buSzTx/>
              <a:buFont typeface="+mj-lt"/>
              <a:buAutoNum type="alphaLcPeriod"/>
              <a:tabLst/>
              <a:defRPr/>
            </a:pPr>
            <a:r>
              <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Whenever something like this happens, it is an almost guaranteed thing for someone to ask, “How can a Christian commit that sin?” </a:t>
            </a:r>
          </a:p>
          <a:p>
            <a:endParaRPr lang="en-US" dirty="0"/>
          </a:p>
        </p:txBody>
      </p:sp>
      <p:sp>
        <p:nvSpPr>
          <p:cNvPr id="4" name="Slide Number Placeholder 3"/>
          <p:cNvSpPr>
            <a:spLocks noGrp="1"/>
          </p:cNvSpPr>
          <p:nvPr>
            <p:ph type="sldNum" sz="quarter" idx="5"/>
          </p:nvPr>
        </p:nvSpPr>
        <p:spPr/>
        <p:txBody>
          <a:bodyPr/>
          <a:lstStyle/>
          <a:p>
            <a:fld id="{D885BA4A-E6FF-4347-B108-C0AD10033EF9}" type="slidenum">
              <a:rPr lang="en-US" smtClean="0"/>
              <a:t>1</a:t>
            </a:fld>
            <a:endParaRPr lang="en-US"/>
          </a:p>
        </p:txBody>
      </p:sp>
    </p:spTree>
    <p:extLst>
      <p:ext uri="{BB962C8B-B14F-4D97-AF65-F5344CB8AC3E}">
        <p14:creationId xmlns:p14="http://schemas.microsoft.com/office/powerpoint/2010/main" val="39431907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742950" marR="0" lvl="1" indent="-285750">
              <a:spcBef>
                <a:spcPts val="0"/>
              </a:spcBef>
              <a:spcAft>
                <a:spcPts val="0"/>
              </a:spcAft>
              <a:buFont typeface="+mj-lt"/>
              <a:buAutoNum type="alphaLcPeriod"/>
            </a:pPr>
            <a:r>
              <a:rPr lang="en-US" sz="1200" dirty="0">
                <a:effectLst/>
                <a:latin typeface="Calibri" panose="020F0502020204030204" pitchFamily="34" charset="0"/>
                <a:ea typeface="Calibri" panose="020F0502020204030204" pitchFamily="34" charset="0"/>
                <a:cs typeface="Times New Roman" panose="02020603050405020304" pitchFamily="18" charset="0"/>
              </a:rPr>
              <a:t>Whenever something like this happens, it is an almost guaranteed thing for someone to ask, “How could a Christian do that?” </a:t>
            </a:r>
          </a:p>
          <a:p>
            <a:endParaRPr lang="en-US" dirty="0"/>
          </a:p>
        </p:txBody>
      </p:sp>
      <p:sp>
        <p:nvSpPr>
          <p:cNvPr id="4" name="Slide Number Placeholder 3"/>
          <p:cNvSpPr>
            <a:spLocks noGrp="1"/>
          </p:cNvSpPr>
          <p:nvPr>
            <p:ph type="sldNum" sz="quarter" idx="5"/>
          </p:nvPr>
        </p:nvSpPr>
        <p:spPr/>
        <p:txBody>
          <a:bodyPr/>
          <a:lstStyle/>
          <a:p>
            <a:fld id="{D885BA4A-E6FF-4347-B108-C0AD10033EF9}" type="slidenum">
              <a:rPr lang="en-US" smtClean="0"/>
              <a:t>2</a:t>
            </a:fld>
            <a:endParaRPr lang="en-US"/>
          </a:p>
        </p:txBody>
      </p:sp>
    </p:spTree>
    <p:extLst>
      <p:ext uri="{BB962C8B-B14F-4D97-AF65-F5344CB8AC3E}">
        <p14:creationId xmlns:p14="http://schemas.microsoft.com/office/powerpoint/2010/main" val="27774613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228600" marR="0" lvl="0" indent="-228600">
              <a:spcBef>
                <a:spcPts val="0"/>
              </a:spcBef>
              <a:spcAft>
                <a:spcPts val="0"/>
              </a:spcAft>
              <a:buFont typeface="+mj-lt"/>
              <a:buAutoNum type="romanLcPeriod"/>
            </a:pPr>
            <a:r>
              <a:rPr lang="en-US" sz="1200" dirty="0">
                <a:effectLst/>
                <a:latin typeface="Calibri" panose="020F0502020204030204" pitchFamily="34" charset="0"/>
                <a:ea typeface="Calibri" panose="020F0502020204030204" pitchFamily="34" charset="0"/>
                <a:cs typeface="Times New Roman" panose="02020603050405020304" pitchFamily="18" charset="0"/>
              </a:rPr>
              <a:t>This question can come from multiple sources. It could be:</a:t>
            </a:r>
          </a:p>
          <a:p>
            <a:endParaRPr lang="en-US" dirty="0"/>
          </a:p>
        </p:txBody>
      </p:sp>
      <p:sp>
        <p:nvSpPr>
          <p:cNvPr id="4" name="Slide Number Placeholder 3"/>
          <p:cNvSpPr>
            <a:spLocks noGrp="1"/>
          </p:cNvSpPr>
          <p:nvPr>
            <p:ph type="sldNum" sz="quarter" idx="5"/>
          </p:nvPr>
        </p:nvSpPr>
        <p:spPr/>
        <p:txBody>
          <a:bodyPr/>
          <a:lstStyle/>
          <a:p>
            <a:fld id="{D885BA4A-E6FF-4347-B108-C0AD10033EF9}" type="slidenum">
              <a:rPr lang="en-US" smtClean="0"/>
              <a:t>3</a:t>
            </a:fld>
            <a:endParaRPr lang="en-US"/>
          </a:p>
        </p:txBody>
      </p:sp>
    </p:spTree>
    <p:extLst>
      <p:ext uri="{BB962C8B-B14F-4D97-AF65-F5344CB8AC3E}">
        <p14:creationId xmlns:p14="http://schemas.microsoft.com/office/powerpoint/2010/main" val="15715525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285750" marR="0" lvl="0" indent="-285750">
              <a:spcBef>
                <a:spcPts val="0"/>
              </a:spcBef>
              <a:spcAft>
                <a:spcPts val="0"/>
              </a:spcAft>
              <a:buFont typeface="+mj-lt"/>
              <a:buAutoNum type="alphaLcPeriod"/>
            </a:pPr>
            <a:r>
              <a:rPr lang="en-US" sz="1200" dirty="0">
                <a:effectLst/>
                <a:latin typeface="Calibri" panose="020F0502020204030204" pitchFamily="34" charset="0"/>
                <a:ea typeface="Calibri" panose="020F0502020204030204" pitchFamily="34" charset="0"/>
                <a:cs typeface="Times New Roman" panose="02020603050405020304" pitchFamily="18" charset="0"/>
              </a:rPr>
              <a:t>We ask this question as if being baptized makes a person immune to temptation. </a:t>
            </a:r>
          </a:p>
          <a:p>
            <a:pPr marL="685800" marR="0" lvl="1" indent="-228600">
              <a:spcBef>
                <a:spcPts val="0"/>
              </a:spcBef>
              <a:spcAft>
                <a:spcPts val="0"/>
              </a:spcAft>
              <a:buFont typeface="+mj-lt"/>
              <a:buAutoNum type="alphaLcPeriod"/>
            </a:pPr>
            <a:r>
              <a:rPr lang="en-US" sz="1200" dirty="0">
                <a:effectLst/>
                <a:latin typeface="Calibri" panose="020F0502020204030204" pitchFamily="34" charset="0"/>
                <a:ea typeface="Calibri" panose="020F0502020204030204" pitchFamily="34" charset="0"/>
                <a:cs typeface="Times New Roman" panose="02020603050405020304" pitchFamily="18" charset="0"/>
              </a:rPr>
              <a:t>But that’s simply not the case. </a:t>
            </a:r>
          </a:p>
          <a:p>
            <a:pPr marL="685800" marR="0" lvl="1" indent="-228600">
              <a:spcBef>
                <a:spcPts val="0"/>
              </a:spcBef>
              <a:spcAft>
                <a:spcPts val="0"/>
              </a:spcAft>
              <a:buFont typeface="+mj-lt"/>
              <a:buAutoNum type="alphaLcPeriod"/>
            </a:pPr>
            <a:r>
              <a:rPr lang="en-US" sz="1200" dirty="0">
                <a:effectLst/>
                <a:latin typeface="Calibri" panose="020F0502020204030204" pitchFamily="34" charset="0"/>
                <a:ea typeface="Calibri" panose="020F0502020204030204" pitchFamily="34" charset="0"/>
                <a:cs typeface="Times New Roman" panose="02020603050405020304" pitchFamily="18" charset="0"/>
              </a:rPr>
              <a:t>Today, lets see how a Christian can commit that sin</a:t>
            </a:r>
          </a:p>
          <a:p>
            <a:pPr marL="685800" marR="0" lvl="1" indent="-228600">
              <a:spcBef>
                <a:spcPts val="0"/>
              </a:spcBef>
              <a:spcAft>
                <a:spcPts val="0"/>
              </a:spcAft>
              <a:buFont typeface="+mj-lt"/>
              <a:buAutoNum type="alphaLcPeriod"/>
            </a:pPr>
            <a:r>
              <a:rPr lang="en-US" sz="1200" dirty="0">
                <a:effectLst/>
                <a:latin typeface="Calibri" panose="020F0502020204030204" pitchFamily="34" charset="0"/>
                <a:ea typeface="Calibri" panose="020F0502020204030204" pitchFamily="34" charset="0"/>
                <a:cs typeface="Times New Roman" panose="02020603050405020304" pitchFamily="18" charset="0"/>
              </a:rPr>
              <a:t>We’re actually going to have a four-lesson series on this subject. (Explain)</a:t>
            </a:r>
          </a:p>
          <a:p>
            <a:pPr marL="285750" marR="0" lvl="0" indent="-285750">
              <a:spcBef>
                <a:spcPts val="0"/>
              </a:spcBef>
              <a:spcAft>
                <a:spcPts val="0"/>
              </a:spcAft>
              <a:buFont typeface="+mj-lt"/>
              <a:buAutoNum type="alphaLcPeriod"/>
            </a:pPr>
            <a:r>
              <a:rPr lang="en-US" sz="1200" dirty="0">
                <a:effectLst/>
                <a:latin typeface="Calibri" panose="020F0502020204030204" pitchFamily="34" charset="0"/>
                <a:ea typeface="Calibri" panose="020F0502020204030204" pitchFamily="34" charset="0"/>
                <a:cs typeface="Times New Roman" panose="02020603050405020304" pitchFamily="18" charset="0"/>
              </a:rPr>
              <a:t>Please understand, there is not a single part of these lessons intended to teach that Christians are free to sin. </a:t>
            </a:r>
          </a:p>
          <a:p>
            <a:pPr marL="685800" marR="0" lvl="1" indent="-228600">
              <a:spcBef>
                <a:spcPts val="0"/>
              </a:spcBef>
              <a:spcAft>
                <a:spcPts val="0"/>
              </a:spcAft>
              <a:buFont typeface="+mj-lt"/>
              <a:buAutoNum type="alphaLcPeriod"/>
            </a:pPr>
            <a:r>
              <a:rPr lang="en-US" sz="1200" dirty="0">
                <a:effectLst/>
                <a:latin typeface="Calibri" panose="020F0502020204030204" pitchFamily="34" charset="0"/>
                <a:ea typeface="Calibri" panose="020F0502020204030204" pitchFamily="34" charset="0"/>
                <a:cs typeface="Times New Roman" panose="02020603050405020304" pitchFamily="18" charset="0"/>
              </a:rPr>
              <a:t>I am also not trying to excuse the sins of Christians. </a:t>
            </a:r>
          </a:p>
          <a:p>
            <a:pPr marL="685800" marR="0" lvl="1" indent="-228600">
              <a:spcBef>
                <a:spcPts val="0"/>
              </a:spcBef>
              <a:spcAft>
                <a:spcPts val="0"/>
              </a:spcAft>
              <a:buFont typeface="+mj-lt"/>
              <a:buAutoNum type="alphaLcPeriod"/>
            </a:pPr>
            <a:r>
              <a:rPr lang="en-US" sz="1200" dirty="0">
                <a:effectLst/>
                <a:latin typeface="Calibri" panose="020F0502020204030204" pitchFamily="34" charset="0"/>
                <a:ea typeface="Calibri" panose="020F0502020204030204" pitchFamily="34" charset="0"/>
                <a:cs typeface="Times New Roman" panose="02020603050405020304" pitchFamily="18" charset="0"/>
              </a:rPr>
              <a:t>However, I do want us to understand that Christians are not perfect people; they are forgiven and growing people. </a:t>
            </a:r>
          </a:p>
          <a:p>
            <a:pPr marL="685800" marR="0" lvl="1" indent="-228600">
              <a:spcBef>
                <a:spcPts val="0"/>
              </a:spcBef>
              <a:spcAft>
                <a:spcPts val="0"/>
              </a:spcAft>
              <a:buFont typeface="+mj-lt"/>
              <a:buAutoNum type="alphaLcPeriod"/>
            </a:pPr>
            <a:r>
              <a:rPr lang="en-US" sz="1200" dirty="0">
                <a:effectLst/>
                <a:latin typeface="Calibri" panose="020F0502020204030204" pitchFamily="34" charset="0"/>
                <a:ea typeface="Calibri" panose="020F0502020204030204" pitchFamily="34" charset="0"/>
                <a:cs typeface="Times New Roman" panose="02020603050405020304" pitchFamily="18" charset="0"/>
              </a:rPr>
              <a:t>I especially want to help those of us who have struggles with temptation and sin to know that we are in the midst of an understanding and helpful people. </a:t>
            </a:r>
          </a:p>
          <a:p>
            <a:pPr marL="685800" marR="0" lvl="1" indent="-228600">
              <a:spcBef>
                <a:spcPts val="0"/>
              </a:spcBef>
              <a:spcAft>
                <a:spcPts val="0"/>
              </a:spcAft>
              <a:buFont typeface="+mj-lt"/>
              <a:buAutoNum type="alphaLcPeriod"/>
            </a:pPr>
            <a:r>
              <a:rPr lang="en-US" sz="1200" dirty="0">
                <a:effectLst/>
                <a:latin typeface="Calibri" panose="020F0502020204030204" pitchFamily="34" charset="0"/>
                <a:ea typeface="Calibri" panose="020F0502020204030204" pitchFamily="34" charset="0"/>
                <a:cs typeface="Times New Roman" panose="02020603050405020304" pitchFamily="18" charset="0"/>
              </a:rPr>
              <a:t>We can take the masks off and admit our struggles and failures, finding the help we need to overcome right here. </a:t>
            </a:r>
          </a:p>
          <a:p>
            <a:endParaRPr lang="en-US" dirty="0"/>
          </a:p>
        </p:txBody>
      </p:sp>
      <p:sp>
        <p:nvSpPr>
          <p:cNvPr id="4" name="Slide Number Placeholder 3"/>
          <p:cNvSpPr>
            <a:spLocks noGrp="1"/>
          </p:cNvSpPr>
          <p:nvPr>
            <p:ph type="sldNum" sz="quarter" idx="5"/>
          </p:nvPr>
        </p:nvSpPr>
        <p:spPr/>
        <p:txBody>
          <a:bodyPr/>
          <a:lstStyle/>
          <a:p>
            <a:fld id="{D885BA4A-E6FF-4347-B108-C0AD10033EF9}" type="slidenum">
              <a:rPr lang="en-US" smtClean="0"/>
              <a:t>4</a:t>
            </a:fld>
            <a:endParaRPr lang="en-US"/>
          </a:p>
        </p:txBody>
      </p:sp>
    </p:spTree>
    <p:extLst>
      <p:ext uri="{BB962C8B-B14F-4D97-AF65-F5344CB8AC3E}">
        <p14:creationId xmlns:p14="http://schemas.microsoft.com/office/powerpoint/2010/main" val="15815665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342900" marR="0" lvl="0" indent="-342900">
              <a:spcBef>
                <a:spcPts val="0"/>
              </a:spcBef>
              <a:spcAft>
                <a:spcPts val="0"/>
              </a:spcAft>
              <a:buFont typeface="+mj-lt"/>
              <a:buAutoNum type="arabicPeriod"/>
            </a:pPr>
            <a:r>
              <a:rPr lang="en-US" sz="1200" dirty="0">
                <a:effectLst/>
                <a:latin typeface="Calibri" panose="020F0502020204030204" pitchFamily="34" charset="0"/>
                <a:ea typeface="Calibri" panose="020F0502020204030204" pitchFamily="34" charset="0"/>
                <a:cs typeface="Times New Roman" panose="02020603050405020304" pitchFamily="18" charset="0"/>
              </a:rPr>
              <a:t>Christians aren’t immune to temptation and sin. </a:t>
            </a:r>
          </a:p>
          <a:p>
            <a:pPr marL="742950" marR="0" lvl="1" indent="-285750">
              <a:spcBef>
                <a:spcPts val="0"/>
              </a:spcBef>
              <a:spcAft>
                <a:spcPts val="0"/>
              </a:spcAft>
              <a:buFont typeface="+mj-lt"/>
              <a:buAutoNum type="alphaLcPeriod"/>
            </a:pPr>
            <a:r>
              <a:rPr lang="en-US" sz="1200" dirty="0">
                <a:effectLst/>
                <a:latin typeface="Calibri" panose="020F0502020204030204" pitchFamily="34" charset="0"/>
                <a:ea typeface="Calibri" panose="020F0502020204030204" pitchFamily="34" charset="0"/>
                <a:cs typeface="Times New Roman" panose="02020603050405020304" pitchFamily="18" charset="0"/>
              </a:rPr>
              <a:t>Certainly, Christians aren’t supposed to sin (</a:t>
            </a:r>
            <a:r>
              <a:rPr lang="en-US" sz="1200" b="1" dirty="0">
                <a:effectLst/>
                <a:latin typeface="Calibri" panose="020F0502020204030204" pitchFamily="34" charset="0"/>
                <a:ea typeface="Calibri" panose="020F0502020204030204" pitchFamily="34" charset="0"/>
                <a:cs typeface="Times New Roman" panose="02020603050405020304" pitchFamily="18" charset="0"/>
              </a:rPr>
              <a:t>I John 2:1</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p>
          <a:p>
            <a:pPr marL="1143000" marR="0" lvl="2" indent="-228600">
              <a:spcBef>
                <a:spcPts val="0"/>
              </a:spcBef>
              <a:spcAft>
                <a:spcPts val="0"/>
              </a:spcAft>
              <a:buFont typeface="+mj-lt"/>
              <a:buAutoNum type="romanLcPeriod"/>
            </a:pPr>
            <a:r>
              <a:rPr lang="en-US" sz="1200" dirty="0">
                <a:effectLst/>
                <a:latin typeface="Calibri" panose="020F0502020204030204" pitchFamily="34" charset="0"/>
                <a:ea typeface="Calibri" panose="020F0502020204030204" pitchFamily="34" charset="0"/>
                <a:cs typeface="Times New Roman" panose="02020603050405020304" pitchFamily="18" charset="0"/>
              </a:rPr>
              <a:t>However, the Bible clearly demonstrates that Christians are not immune to temptation, and, therefore, are not immune to sin. </a:t>
            </a:r>
          </a:p>
          <a:p>
            <a:pPr marL="1143000" marR="0" lvl="2" indent="-228600">
              <a:spcBef>
                <a:spcPts val="0"/>
              </a:spcBef>
              <a:spcAft>
                <a:spcPts val="0"/>
              </a:spcAft>
              <a:buFont typeface="+mj-lt"/>
              <a:buAutoNum type="romanLcPeriod"/>
            </a:pPr>
            <a:r>
              <a:rPr lang="en-US" sz="1200" dirty="0">
                <a:effectLst/>
                <a:latin typeface="Calibri" panose="020F0502020204030204" pitchFamily="34" charset="0"/>
                <a:ea typeface="Calibri" panose="020F0502020204030204" pitchFamily="34" charset="0"/>
                <a:cs typeface="Times New Roman" panose="02020603050405020304" pitchFamily="18" charset="0"/>
              </a:rPr>
              <a:t>Over and over again we can see that. </a:t>
            </a:r>
          </a:p>
          <a:p>
            <a:pPr marL="1143000" marR="0" lvl="2" indent="-228600">
              <a:spcBef>
                <a:spcPts val="0"/>
              </a:spcBef>
              <a:spcAft>
                <a:spcPts val="0"/>
              </a:spcAft>
              <a:buFont typeface="+mj-lt"/>
              <a:buAutoNum type="romanLcPeriod"/>
            </a:pPr>
            <a:r>
              <a:rPr lang="en-US" sz="1200" dirty="0">
                <a:effectLst/>
                <a:latin typeface="Calibri" panose="020F0502020204030204" pitchFamily="34" charset="0"/>
                <a:ea typeface="Calibri" panose="020F0502020204030204" pitchFamily="34" charset="0"/>
                <a:cs typeface="Times New Roman" panose="02020603050405020304" pitchFamily="18" charset="0"/>
              </a:rPr>
              <a:t>Peter warns against Christians going back into sin in </a:t>
            </a:r>
            <a:r>
              <a:rPr lang="en-US" sz="1200" b="1" dirty="0">
                <a:effectLst/>
                <a:latin typeface="Calibri" panose="020F0502020204030204" pitchFamily="34" charset="0"/>
                <a:ea typeface="Calibri" panose="020F0502020204030204" pitchFamily="34" charset="0"/>
                <a:cs typeface="Times New Roman" panose="02020603050405020304" pitchFamily="18" charset="0"/>
              </a:rPr>
              <a:t>II Peter 2:20-22</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p>
          <a:p>
            <a:pPr marL="1143000" marR="0" lvl="2" indent="-228600">
              <a:spcBef>
                <a:spcPts val="0"/>
              </a:spcBef>
              <a:spcAft>
                <a:spcPts val="0"/>
              </a:spcAft>
              <a:buFont typeface="+mj-lt"/>
              <a:buAutoNum type="romanLcPeriod"/>
            </a:pPr>
            <a:r>
              <a:rPr lang="en-US" sz="1200" dirty="0">
                <a:effectLst/>
                <a:latin typeface="Calibri" panose="020F0502020204030204" pitchFamily="34" charset="0"/>
                <a:ea typeface="Calibri" panose="020F0502020204030204" pitchFamily="34" charset="0"/>
                <a:cs typeface="Times New Roman" panose="02020603050405020304" pitchFamily="18" charset="0"/>
              </a:rPr>
              <a:t>In </a:t>
            </a:r>
            <a:r>
              <a:rPr lang="en-US" sz="1200" b="1" dirty="0">
                <a:effectLst/>
                <a:latin typeface="Calibri" panose="020F0502020204030204" pitchFamily="34" charset="0"/>
                <a:ea typeface="Calibri" panose="020F0502020204030204" pitchFamily="34" charset="0"/>
                <a:cs typeface="Times New Roman" panose="02020603050405020304" pitchFamily="18" charset="0"/>
              </a:rPr>
              <a:t>I Corinthians 5:1-2</a:t>
            </a:r>
            <a:r>
              <a:rPr lang="en-US" sz="1200" dirty="0">
                <a:effectLst/>
                <a:latin typeface="Calibri" panose="020F0502020204030204" pitchFamily="34" charset="0"/>
                <a:ea typeface="Calibri" panose="020F0502020204030204" pitchFamily="34" charset="0"/>
                <a:cs typeface="Times New Roman" panose="02020603050405020304" pitchFamily="18" charset="0"/>
              </a:rPr>
              <a:t>, we hear about a Christian committing the sin of sexual immorality and a bunch of other Christians committing the sin of arrogance and looking the other way.  </a:t>
            </a:r>
          </a:p>
          <a:p>
            <a:pPr marL="742950" marR="0" lvl="1" indent="-285750">
              <a:spcBef>
                <a:spcPts val="0"/>
              </a:spcBef>
              <a:spcAft>
                <a:spcPts val="0"/>
              </a:spcAft>
              <a:buFont typeface="+mj-lt"/>
              <a:buAutoNum type="alphaLcPeriod"/>
            </a:pPr>
            <a:r>
              <a:rPr lang="en-US" sz="1200" dirty="0">
                <a:effectLst/>
                <a:latin typeface="Calibri" panose="020F0502020204030204" pitchFamily="34" charset="0"/>
                <a:ea typeface="Calibri" panose="020F0502020204030204" pitchFamily="34" charset="0"/>
                <a:cs typeface="Times New Roman" panose="02020603050405020304" pitchFamily="18" charset="0"/>
              </a:rPr>
              <a:t>But perhaps the passage that is most helpful to us is </a:t>
            </a:r>
            <a:r>
              <a:rPr lang="en-US" sz="1200" b="1" dirty="0">
                <a:effectLst/>
                <a:latin typeface="Calibri" panose="020F0502020204030204" pitchFamily="34" charset="0"/>
                <a:ea typeface="Calibri" panose="020F0502020204030204" pitchFamily="34" charset="0"/>
                <a:cs typeface="Times New Roman" panose="02020603050405020304" pitchFamily="18" charset="0"/>
              </a:rPr>
              <a:t>Galatians 2:11-13</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p>
          <a:p>
            <a:pPr marL="1143000" marR="0" lvl="2" indent="-228600">
              <a:spcBef>
                <a:spcPts val="0"/>
              </a:spcBef>
              <a:spcAft>
                <a:spcPts val="0"/>
              </a:spcAft>
              <a:buFont typeface="+mj-lt"/>
              <a:buAutoNum type="romanLcPeriod"/>
            </a:pPr>
            <a:r>
              <a:rPr lang="en-US" sz="1200" dirty="0">
                <a:effectLst/>
                <a:latin typeface="Calibri" panose="020F0502020204030204" pitchFamily="34" charset="0"/>
                <a:ea typeface="Calibri" panose="020F0502020204030204" pitchFamily="34" charset="0"/>
                <a:cs typeface="Times New Roman" panose="02020603050405020304" pitchFamily="18" charset="0"/>
              </a:rPr>
              <a:t>This is not a rebellious sinner trying to get away with stuff. </a:t>
            </a:r>
          </a:p>
          <a:p>
            <a:pPr marL="1143000" marR="0" lvl="2" indent="-228600">
              <a:spcBef>
                <a:spcPts val="0"/>
              </a:spcBef>
              <a:spcAft>
                <a:spcPts val="0"/>
              </a:spcAft>
              <a:buFont typeface="+mj-lt"/>
              <a:buAutoNum type="romanLcPeriod"/>
            </a:pPr>
            <a:r>
              <a:rPr lang="en-US" sz="1200" dirty="0">
                <a:effectLst/>
                <a:latin typeface="Calibri" panose="020F0502020204030204" pitchFamily="34" charset="0"/>
                <a:ea typeface="Calibri" panose="020F0502020204030204" pitchFamily="34" charset="0"/>
                <a:cs typeface="Times New Roman" panose="02020603050405020304" pitchFamily="18" charset="0"/>
              </a:rPr>
              <a:t>This is not a new convert still trying to work through changes</a:t>
            </a:r>
          </a:p>
          <a:p>
            <a:pPr marL="1143000" marR="0" lvl="2" indent="-228600">
              <a:spcBef>
                <a:spcPts val="0"/>
              </a:spcBef>
              <a:spcAft>
                <a:spcPts val="0"/>
              </a:spcAft>
              <a:buFont typeface="+mj-lt"/>
              <a:buAutoNum type="romanLcPeriod"/>
            </a:pPr>
            <a:r>
              <a:rPr lang="en-US" sz="1200" dirty="0">
                <a:effectLst/>
                <a:latin typeface="Calibri" panose="020F0502020204030204" pitchFamily="34" charset="0"/>
                <a:ea typeface="Calibri" panose="020F0502020204030204" pitchFamily="34" charset="0"/>
                <a:cs typeface="Times New Roman" panose="02020603050405020304" pitchFamily="18" charset="0"/>
              </a:rPr>
              <a:t>This is not a weak Christian or a fringe member. </a:t>
            </a:r>
          </a:p>
          <a:p>
            <a:pPr marL="1143000" marR="0" lvl="2" indent="-228600">
              <a:spcBef>
                <a:spcPts val="0"/>
              </a:spcBef>
              <a:spcAft>
                <a:spcPts val="0"/>
              </a:spcAft>
              <a:buFont typeface="+mj-lt"/>
              <a:buAutoNum type="romanLcPeriod"/>
            </a:pPr>
            <a:r>
              <a:rPr lang="en-US" sz="1200" dirty="0">
                <a:effectLst/>
                <a:latin typeface="Calibri" panose="020F0502020204030204" pitchFamily="34" charset="0"/>
                <a:ea typeface="Calibri" panose="020F0502020204030204" pitchFamily="34" charset="0"/>
                <a:cs typeface="Times New Roman" panose="02020603050405020304" pitchFamily="18" charset="0"/>
              </a:rPr>
              <a:t>This is an apostle. </a:t>
            </a:r>
          </a:p>
          <a:p>
            <a:pPr marL="1143000" marR="0" lvl="2" indent="-228600">
              <a:spcBef>
                <a:spcPts val="0"/>
              </a:spcBef>
              <a:spcAft>
                <a:spcPts val="0"/>
              </a:spcAft>
              <a:buFont typeface="+mj-lt"/>
              <a:buAutoNum type="romanLcPeriod"/>
            </a:pPr>
            <a:r>
              <a:rPr lang="en-US" sz="1200" dirty="0">
                <a:effectLst/>
                <a:latin typeface="Calibri" panose="020F0502020204030204" pitchFamily="34" charset="0"/>
                <a:ea typeface="Calibri" panose="020F0502020204030204" pitchFamily="34" charset="0"/>
                <a:cs typeface="Times New Roman" panose="02020603050405020304" pitchFamily="18" charset="0"/>
              </a:rPr>
              <a:t>He got caught up in hypocrisy and even led the Son of Encouragement, Barnabas, into his hypocrisy.  </a:t>
            </a:r>
          </a:p>
          <a:p>
            <a:pPr marL="742950" marR="0" lvl="1" indent="-285750">
              <a:spcBef>
                <a:spcPts val="0"/>
              </a:spcBef>
              <a:spcAft>
                <a:spcPts val="0"/>
              </a:spcAft>
              <a:buFont typeface="+mj-lt"/>
              <a:buAutoNum type="alphaLcPeriod"/>
            </a:pPr>
            <a:r>
              <a:rPr lang="en-US" sz="1200" dirty="0">
                <a:effectLst/>
                <a:latin typeface="Calibri" panose="020F0502020204030204" pitchFamily="34" charset="0"/>
                <a:ea typeface="Calibri" panose="020F0502020204030204" pitchFamily="34" charset="0"/>
                <a:cs typeface="Times New Roman" panose="02020603050405020304" pitchFamily="18" charset="0"/>
              </a:rPr>
              <a:t>If the apostle Peter was not immune to temptation, why would we think we are or that our brethren will be?  </a:t>
            </a:r>
          </a:p>
          <a:p>
            <a:endParaRPr lang="en-US" dirty="0"/>
          </a:p>
        </p:txBody>
      </p:sp>
      <p:sp>
        <p:nvSpPr>
          <p:cNvPr id="4" name="Slide Number Placeholder 3"/>
          <p:cNvSpPr>
            <a:spLocks noGrp="1"/>
          </p:cNvSpPr>
          <p:nvPr>
            <p:ph type="sldNum" sz="quarter" idx="5"/>
          </p:nvPr>
        </p:nvSpPr>
        <p:spPr/>
        <p:txBody>
          <a:bodyPr/>
          <a:lstStyle/>
          <a:p>
            <a:fld id="{D885BA4A-E6FF-4347-B108-C0AD10033EF9}" type="slidenum">
              <a:rPr lang="en-US" smtClean="0"/>
              <a:t>5</a:t>
            </a:fld>
            <a:endParaRPr lang="en-US"/>
          </a:p>
        </p:txBody>
      </p:sp>
    </p:spTree>
    <p:extLst>
      <p:ext uri="{BB962C8B-B14F-4D97-AF65-F5344CB8AC3E}">
        <p14:creationId xmlns:p14="http://schemas.microsoft.com/office/powerpoint/2010/main" val="41552284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342900" marR="0" lvl="0" indent="-342900">
              <a:spcBef>
                <a:spcPts val="0"/>
              </a:spcBef>
              <a:spcAft>
                <a:spcPts val="0"/>
              </a:spcAft>
              <a:buFont typeface="+mj-lt"/>
              <a:buAutoNum type="arabicPeriod"/>
            </a:pPr>
            <a:r>
              <a:rPr lang="en-US" sz="1200" dirty="0">
                <a:effectLst/>
                <a:latin typeface="Calibri" panose="020F0502020204030204" pitchFamily="34" charset="0"/>
                <a:ea typeface="Calibri" panose="020F0502020204030204" pitchFamily="34" charset="0"/>
                <a:cs typeface="Times New Roman" panose="02020603050405020304" pitchFamily="18" charset="0"/>
              </a:rPr>
              <a:t>Satan is attacking us even harder. </a:t>
            </a:r>
          </a:p>
          <a:p>
            <a:pPr marL="742950" marR="0" lvl="1" indent="-285750">
              <a:spcBef>
                <a:spcPts val="0"/>
              </a:spcBef>
              <a:spcAft>
                <a:spcPts val="0"/>
              </a:spcAft>
              <a:buFont typeface="+mj-lt"/>
              <a:buAutoNum type="alphaLcPeriod"/>
            </a:pPr>
            <a:r>
              <a:rPr lang="en-US" sz="1200" dirty="0">
                <a:effectLst/>
                <a:latin typeface="Calibri" panose="020F0502020204030204" pitchFamily="34" charset="0"/>
                <a:ea typeface="Calibri" panose="020F0502020204030204" pitchFamily="34" charset="0"/>
                <a:cs typeface="Times New Roman" panose="02020603050405020304" pitchFamily="18" charset="0"/>
              </a:rPr>
              <a:t>Not only are we not immune to temptation and sin, we need to recognize that when we are baptized into Christ, Satan paints a special target on us. </a:t>
            </a:r>
          </a:p>
          <a:p>
            <a:pPr marL="1143000" marR="0" lvl="2" indent="-228600">
              <a:spcBef>
                <a:spcPts val="0"/>
              </a:spcBef>
              <a:spcAft>
                <a:spcPts val="0"/>
              </a:spcAft>
              <a:buFont typeface="+mj-lt"/>
              <a:buAutoNum type="romanLcPeriod"/>
            </a:pPr>
            <a:r>
              <a:rPr lang="en-US" sz="1200" dirty="0">
                <a:effectLst/>
                <a:latin typeface="Calibri" panose="020F0502020204030204" pitchFamily="34" charset="0"/>
                <a:ea typeface="Calibri" panose="020F0502020204030204" pitchFamily="34" charset="0"/>
                <a:cs typeface="Times New Roman" panose="02020603050405020304" pitchFamily="18" charset="0"/>
              </a:rPr>
              <a:t>According to </a:t>
            </a:r>
            <a:r>
              <a:rPr lang="en-US" sz="1200" b="1" dirty="0">
                <a:effectLst/>
                <a:latin typeface="Calibri" panose="020F0502020204030204" pitchFamily="34" charset="0"/>
                <a:ea typeface="Calibri" panose="020F0502020204030204" pitchFamily="34" charset="0"/>
                <a:cs typeface="Times New Roman" panose="02020603050405020304" pitchFamily="18" charset="0"/>
              </a:rPr>
              <a:t>I Peter 5:8</a:t>
            </a:r>
            <a:r>
              <a:rPr lang="en-US" sz="1200" dirty="0">
                <a:effectLst/>
                <a:latin typeface="Calibri" panose="020F0502020204030204" pitchFamily="34" charset="0"/>
                <a:ea typeface="Calibri" panose="020F0502020204030204" pitchFamily="34" charset="0"/>
                <a:cs typeface="Times New Roman" panose="02020603050405020304" pitchFamily="18" charset="0"/>
              </a:rPr>
              <a:t>, Satan is a roaring lion and is seeking to devour someone. </a:t>
            </a:r>
          </a:p>
          <a:p>
            <a:pPr marL="1143000" marR="0" lvl="2" indent="-228600">
              <a:spcBef>
                <a:spcPts val="0"/>
              </a:spcBef>
              <a:spcAft>
                <a:spcPts val="0"/>
              </a:spcAft>
              <a:buFont typeface="+mj-lt"/>
              <a:buAutoNum type="romanLcPeriod"/>
            </a:pPr>
            <a:r>
              <a:rPr lang="en-US" sz="1200" dirty="0">
                <a:effectLst/>
                <a:latin typeface="Calibri" panose="020F0502020204030204" pitchFamily="34" charset="0"/>
                <a:ea typeface="Calibri" panose="020F0502020204030204" pitchFamily="34" charset="0"/>
                <a:cs typeface="Times New Roman" panose="02020603050405020304" pitchFamily="18" charset="0"/>
              </a:rPr>
              <a:t>That someone is you. </a:t>
            </a:r>
          </a:p>
          <a:p>
            <a:pPr marL="1143000" marR="0" lvl="2" indent="-228600">
              <a:spcBef>
                <a:spcPts val="0"/>
              </a:spcBef>
              <a:spcAft>
                <a:spcPts val="0"/>
              </a:spcAft>
              <a:buFont typeface="+mj-lt"/>
              <a:buAutoNum type="romanLcPeriod"/>
            </a:pPr>
            <a:r>
              <a:rPr lang="en-US" sz="1200" dirty="0">
                <a:effectLst/>
                <a:latin typeface="Calibri" panose="020F0502020204030204" pitchFamily="34" charset="0"/>
                <a:ea typeface="Calibri" panose="020F0502020204030204" pitchFamily="34" charset="0"/>
                <a:cs typeface="Times New Roman" panose="02020603050405020304" pitchFamily="18" charset="0"/>
              </a:rPr>
              <a:t>Think about it. </a:t>
            </a:r>
          </a:p>
          <a:p>
            <a:pPr marL="1143000" marR="0" lvl="2" indent="-228600">
              <a:spcBef>
                <a:spcPts val="0"/>
              </a:spcBef>
              <a:spcAft>
                <a:spcPts val="0"/>
              </a:spcAft>
              <a:buFont typeface="+mj-lt"/>
              <a:buAutoNum type="romanLcPeriod"/>
            </a:pPr>
            <a:r>
              <a:rPr lang="en-US" sz="1200" dirty="0">
                <a:effectLst/>
                <a:latin typeface="Calibri" panose="020F0502020204030204" pitchFamily="34" charset="0"/>
                <a:ea typeface="Calibri" panose="020F0502020204030204" pitchFamily="34" charset="0"/>
                <a:cs typeface="Times New Roman" panose="02020603050405020304" pitchFamily="18" charset="0"/>
              </a:rPr>
              <a:t>Satan will certainly keep a steady supply of temptation and sin for those who are already lost. </a:t>
            </a:r>
          </a:p>
          <a:p>
            <a:pPr marL="1143000" marR="0" lvl="2" indent="-228600">
              <a:spcBef>
                <a:spcPts val="0"/>
              </a:spcBef>
              <a:spcAft>
                <a:spcPts val="0"/>
              </a:spcAft>
              <a:buFont typeface="+mj-lt"/>
              <a:buAutoNum type="romanLcPeriod"/>
            </a:pPr>
            <a:r>
              <a:rPr lang="en-US" sz="1200" dirty="0">
                <a:effectLst/>
                <a:latin typeface="Calibri" panose="020F0502020204030204" pitchFamily="34" charset="0"/>
                <a:ea typeface="Calibri" panose="020F0502020204030204" pitchFamily="34" charset="0"/>
                <a:cs typeface="Times New Roman" panose="02020603050405020304" pitchFamily="18" charset="0"/>
              </a:rPr>
              <a:t>How much more will he throw at those who are trying to live righteously </a:t>
            </a:r>
          </a:p>
          <a:p>
            <a:pPr marL="742950" marR="0" lvl="1" indent="-285750">
              <a:spcBef>
                <a:spcPts val="0"/>
              </a:spcBef>
              <a:spcAft>
                <a:spcPts val="0"/>
              </a:spcAft>
              <a:buFont typeface="+mj-lt"/>
              <a:buAutoNum type="alphaLcPeriod"/>
            </a:pPr>
            <a:r>
              <a:rPr lang="en-US" sz="1200" b="1" dirty="0">
                <a:effectLst/>
                <a:latin typeface="Calibri" panose="020F0502020204030204" pitchFamily="34" charset="0"/>
                <a:ea typeface="Calibri" panose="020F0502020204030204" pitchFamily="34" charset="0"/>
                <a:cs typeface="Times New Roman" panose="02020603050405020304" pitchFamily="18" charset="0"/>
              </a:rPr>
              <a:t>Ephesians 6:10-12</a:t>
            </a:r>
            <a:r>
              <a:rPr lang="en-US" sz="1200" dirty="0">
                <a:effectLst/>
                <a:latin typeface="Calibri" panose="020F0502020204030204" pitchFamily="34" charset="0"/>
                <a:ea typeface="Calibri" panose="020F0502020204030204" pitchFamily="34" charset="0"/>
                <a:cs typeface="Times New Roman" panose="02020603050405020304" pitchFamily="18" charset="0"/>
              </a:rPr>
              <a:t>- we are at war. </a:t>
            </a:r>
          </a:p>
          <a:p>
            <a:pPr marL="1143000" marR="0" lvl="2" indent="-228600">
              <a:spcBef>
                <a:spcPts val="0"/>
              </a:spcBef>
              <a:spcAft>
                <a:spcPts val="0"/>
              </a:spcAft>
              <a:buFont typeface="+mj-lt"/>
              <a:buAutoNum type="romanLcPeriod"/>
            </a:pPr>
            <a:r>
              <a:rPr lang="en-US" sz="1200" dirty="0">
                <a:effectLst/>
                <a:latin typeface="Calibri" panose="020F0502020204030204" pitchFamily="34" charset="0"/>
                <a:ea typeface="Calibri" panose="020F0502020204030204" pitchFamily="34" charset="0"/>
                <a:cs typeface="Times New Roman" panose="02020603050405020304" pitchFamily="18" charset="0"/>
              </a:rPr>
              <a:t>Christianity is not a walk in the park; it is time on a battlefield. </a:t>
            </a:r>
          </a:p>
          <a:p>
            <a:pPr marL="1143000" marR="0" lvl="2" indent="-228600">
              <a:spcBef>
                <a:spcPts val="0"/>
              </a:spcBef>
              <a:spcAft>
                <a:spcPts val="0"/>
              </a:spcAft>
              <a:buFont typeface="+mj-lt"/>
              <a:buAutoNum type="romanLcPeriod"/>
            </a:pPr>
            <a:r>
              <a:rPr lang="en-US" sz="1200" dirty="0">
                <a:effectLst/>
                <a:latin typeface="Calibri" panose="020F0502020204030204" pitchFamily="34" charset="0"/>
                <a:ea typeface="Calibri" panose="020F0502020204030204" pitchFamily="34" charset="0"/>
                <a:cs typeface="Times New Roman" panose="02020603050405020304" pitchFamily="18" charset="0"/>
              </a:rPr>
              <a:t>When we get baptized, we are stepping onto the battlefield and Satan will turn all his attention to us.  </a:t>
            </a:r>
          </a:p>
          <a:p>
            <a:endParaRPr lang="en-US" dirty="0"/>
          </a:p>
        </p:txBody>
      </p:sp>
      <p:sp>
        <p:nvSpPr>
          <p:cNvPr id="4" name="Slide Number Placeholder 3"/>
          <p:cNvSpPr>
            <a:spLocks noGrp="1"/>
          </p:cNvSpPr>
          <p:nvPr>
            <p:ph type="sldNum" sz="quarter" idx="5"/>
          </p:nvPr>
        </p:nvSpPr>
        <p:spPr/>
        <p:txBody>
          <a:bodyPr/>
          <a:lstStyle/>
          <a:p>
            <a:fld id="{D885BA4A-E6FF-4347-B108-C0AD10033EF9}" type="slidenum">
              <a:rPr lang="en-US" smtClean="0"/>
              <a:t>6</a:t>
            </a:fld>
            <a:endParaRPr lang="en-US"/>
          </a:p>
        </p:txBody>
      </p:sp>
    </p:spTree>
    <p:extLst>
      <p:ext uri="{BB962C8B-B14F-4D97-AF65-F5344CB8AC3E}">
        <p14:creationId xmlns:p14="http://schemas.microsoft.com/office/powerpoint/2010/main" val="9776249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342900" marR="0" lvl="0" indent="-342900">
              <a:spcBef>
                <a:spcPts val="0"/>
              </a:spcBef>
              <a:spcAft>
                <a:spcPts val="0"/>
              </a:spcAft>
              <a:buFont typeface="+mj-lt"/>
              <a:buAutoNum type="arabicPeriod"/>
            </a:pPr>
            <a:r>
              <a:rPr lang="en-US" sz="1200" dirty="0">
                <a:effectLst/>
                <a:latin typeface="Calibri" panose="020F0502020204030204" pitchFamily="34" charset="0"/>
                <a:ea typeface="Calibri" panose="020F0502020204030204" pitchFamily="34" charset="0"/>
                <a:cs typeface="Times New Roman" panose="02020603050405020304" pitchFamily="18" charset="0"/>
              </a:rPr>
              <a:t>Christians aren’t perfect; we are growing.  </a:t>
            </a:r>
          </a:p>
          <a:p>
            <a:pPr marL="742950" marR="0" lvl="1" indent="-285750">
              <a:spcBef>
                <a:spcPts val="0"/>
              </a:spcBef>
              <a:spcAft>
                <a:spcPts val="0"/>
              </a:spcAft>
              <a:buFont typeface="+mj-lt"/>
              <a:buAutoNum type="alphaLcPeriod"/>
            </a:pPr>
            <a:r>
              <a:rPr lang="en-US" sz="1200" b="1" dirty="0">
                <a:effectLst/>
                <a:latin typeface="Calibri" panose="020F0502020204030204" pitchFamily="34" charset="0"/>
                <a:ea typeface="Calibri" panose="020F0502020204030204" pitchFamily="34" charset="0"/>
                <a:cs typeface="Times New Roman" panose="02020603050405020304" pitchFamily="18" charset="0"/>
              </a:rPr>
              <a:t>II Peter 1:5-8- </a:t>
            </a:r>
            <a:r>
              <a:rPr lang="en-US" sz="1200" dirty="0">
                <a:effectLst/>
                <a:latin typeface="Calibri" panose="020F0502020204030204" pitchFamily="34" charset="0"/>
                <a:ea typeface="Calibri" panose="020F0502020204030204" pitchFamily="34" charset="0"/>
                <a:cs typeface="Times New Roman" panose="02020603050405020304" pitchFamily="18" charset="0"/>
              </a:rPr>
              <a:t>this passage makes an excellent point about our growth as Christians. </a:t>
            </a:r>
            <a:r>
              <a:rPr lang="en-US" sz="1200" b="1" dirty="0">
                <a:effectLst/>
                <a:latin typeface="Calibri" panose="020F0502020204030204" pitchFamily="34" charset="0"/>
                <a:ea typeface="Calibri" panose="020F0502020204030204" pitchFamily="34" charset="0"/>
                <a:cs typeface="Times New Roman" panose="02020603050405020304" pitchFamily="18" charset="0"/>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spcBef>
                <a:spcPts val="0"/>
              </a:spcBef>
              <a:spcAft>
                <a:spcPts val="0"/>
              </a:spcAft>
              <a:buFont typeface="+mj-lt"/>
              <a:buAutoNum type="romanLcPeriod"/>
            </a:pPr>
            <a:r>
              <a:rPr lang="en-US" sz="1200" dirty="0">
                <a:effectLst/>
                <a:latin typeface="Calibri" panose="020F0502020204030204" pitchFamily="34" charset="0"/>
                <a:ea typeface="Calibri" panose="020F0502020204030204" pitchFamily="34" charset="0"/>
                <a:cs typeface="Times New Roman" panose="02020603050405020304" pitchFamily="18" charset="0"/>
              </a:rPr>
              <a:t>Walt Disney-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plussing</a:t>
            </a:r>
            <a:r>
              <a:rPr lang="en-US" sz="1200" dirty="0">
                <a:effectLst/>
                <a:latin typeface="Calibri" panose="020F0502020204030204" pitchFamily="34" charset="0"/>
                <a:ea typeface="Calibri" panose="020F0502020204030204" pitchFamily="34" charset="0"/>
                <a:cs typeface="Times New Roman" panose="02020603050405020304" pitchFamily="18" charset="0"/>
              </a:rPr>
              <a:t>- this is what we are doing as Christians. </a:t>
            </a:r>
          </a:p>
          <a:p>
            <a:pPr marL="1143000" marR="0" lvl="2" indent="-228600">
              <a:spcBef>
                <a:spcPts val="0"/>
              </a:spcBef>
              <a:spcAft>
                <a:spcPts val="0"/>
              </a:spcAft>
              <a:buFont typeface="+mj-lt"/>
              <a:buAutoNum type="romanLcPeriod"/>
            </a:pPr>
            <a:r>
              <a:rPr lang="en-US" sz="1200" dirty="0">
                <a:effectLst/>
                <a:latin typeface="Calibri" panose="020F0502020204030204" pitchFamily="34" charset="0"/>
                <a:ea typeface="Calibri" panose="020F0502020204030204" pitchFamily="34" charset="0"/>
                <a:cs typeface="Times New Roman" panose="02020603050405020304" pitchFamily="18" charset="0"/>
              </a:rPr>
              <a:t>This means that today we don’t have the complete and perfect measure of any of those characteristics yet. </a:t>
            </a:r>
          </a:p>
          <a:p>
            <a:pPr marL="1143000" marR="0" lvl="2" indent="-228600">
              <a:spcBef>
                <a:spcPts val="0"/>
              </a:spcBef>
              <a:spcAft>
                <a:spcPts val="0"/>
              </a:spcAft>
              <a:buFont typeface="+mj-lt"/>
              <a:buAutoNum type="romanLcPeriod"/>
            </a:pPr>
            <a:r>
              <a:rPr lang="en-US" sz="1200" dirty="0">
                <a:effectLst/>
                <a:latin typeface="Calibri" panose="020F0502020204030204" pitchFamily="34" charset="0"/>
                <a:ea typeface="Calibri" panose="020F0502020204030204" pitchFamily="34" charset="0"/>
                <a:cs typeface="Times New Roman" panose="02020603050405020304" pitchFamily="18" charset="0"/>
              </a:rPr>
              <a:t>That means none of us have a complete and perfect measure of virtue, self-control, steadfastness, godliness, or love yet. </a:t>
            </a:r>
          </a:p>
          <a:p>
            <a:pPr marL="1143000" marR="0" lvl="2" indent="-228600">
              <a:spcBef>
                <a:spcPts val="0"/>
              </a:spcBef>
              <a:spcAft>
                <a:spcPts val="0"/>
              </a:spcAft>
              <a:buFont typeface="+mj-lt"/>
              <a:buAutoNum type="romanLcPeriod"/>
            </a:pPr>
            <a:r>
              <a:rPr lang="en-US" sz="1200" dirty="0">
                <a:effectLst/>
                <a:latin typeface="Calibri" panose="020F0502020204030204" pitchFamily="34" charset="0"/>
                <a:ea typeface="Calibri" panose="020F0502020204030204" pitchFamily="34" charset="0"/>
                <a:cs typeface="Times New Roman" panose="02020603050405020304" pitchFamily="18" charset="0"/>
              </a:rPr>
              <a:t>Have no doubt that Satan, who is attacking extra hard, will use this every chance he can. </a:t>
            </a:r>
          </a:p>
          <a:p>
            <a:pPr marL="1143000" marR="0" lvl="2" indent="-228600">
              <a:spcBef>
                <a:spcPts val="0"/>
              </a:spcBef>
              <a:spcAft>
                <a:spcPts val="0"/>
              </a:spcAft>
              <a:buFont typeface="+mj-lt"/>
              <a:buAutoNum type="romanLcPeriod"/>
            </a:pPr>
            <a:r>
              <a:rPr lang="en-US" sz="1200" dirty="0">
                <a:effectLst/>
                <a:latin typeface="Calibri" panose="020F0502020204030204" pitchFamily="34" charset="0"/>
                <a:ea typeface="Calibri" panose="020F0502020204030204" pitchFamily="34" charset="0"/>
                <a:cs typeface="Times New Roman" panose="02020603050405020304" pitchFamily="18" charset="0"/>
              </a:rPr>
              <a:t>He’ll even use our failures as further temptation to get us to completely abandon God. </a:t>
            </a:r>
          </a:p>
          <a:p>
            <a:pPr marL="742950" marR="0" lvl="1" indent="-285750">
              <a:spcBef>
                <a:spcPts val="0"/>
              </a:spcBef>
              <a:spcAft>
                <a:spcPts val="0"/>
              </a:spcAft>
              <a:buFont typeface="+mj-lt"/>
              <a:buAutoNum type="alphaLcPeriod"/>
            </a:pPr>
            <a:r>
              <a:rPr lang="en-US" sz="1200" dirty="0">
                <a:effectLst/>
                <a:latin typeface="Calibri" panose="020F0502020204030204" pitchFamily="34" charset="0"/>
                <a:ea typeface="Calibri" panose="020F0502020204030204" pitchFamily="34" charset="0"/>
                <a:cs typeface="Times New Roman" panose="02020603050405020304" pitchFamily="18" charset="0"/>
              </a:rPr>
              <a:t>Think about what this means for us. </a:t>
            </a:r>
          </a:p>
          <a:p>
            <a:pPr marL="1143000" marR="0" lvl="2" indent="-228600">
              <a:spcBef>
                <a:spcPts val="0"/>
              </a:spcBef>
              <a:spcAft>
                <a:spcPts val="0"/>
              </a:spcAft>
              <a:buFont typeface="+mj-lt"/>
              <a:buAutoNum type="romanLcPeriod"/>
            </a:pPr>
            <a:r>
              <a:rPr lang="en-US" sz="1200" dirty="0">
                <a:effectLst/>
                <a:latin typeface="Calibri" panose="020F0502020204030204" pitchFamily="34" charset="0"/>
                <a:ea typeface="Calibri" panose="020F0502020204030204" pitchFamily="34" charset="0"/>
                <a:cs typeface="Times New Roman" panose="02020603050405020304" pitchFamily="18" charset="0"/>
              </a:rPr>
              <a:t>We are growing. </a:t>
            </a:r>
          </a:p>
          <a:p>
            <a:pPr marL="1143000" marR="0" lvl="2" indent="-228600">
              <a:spcBef>
                <a:spcPts val="0"/>
              </a:spcBef>
              <a:spcAft>
                <a:spcPts val="0"/>
              </a:spcAft>
              <a:buFont typeface="+mj-lt"/>
              <a:buAutoNum type="romanLcPeriod"/>
            </a:pPr>
            <a:r>
              <a:rPr lang="en-US" sz="1200" dirty="0">
                <a:effectLst/>
                <a:latin typeface="Calibri" panose="020F0502020204030204" pitchFamily="34" charset="0"/>
                <a:ea typeface="Calibri" panose="020F0502020204030204" pitchFamily="34" charset="0"/>
                <a:cs typeface="Times New Roman" panose="02020603050405020304" pitchFamily="18" charset="0"/>
              </a:rPr>
              <a:t>As long as we stay in Christ, we will learn how to overcome temptations </a:t>
            </a:r>
          </a:p>
          <a:p>
            <a:pPr marL="1143000" marR="0" lvl="2" indent="-228600">
              <a:spcBef>
                <a:spcPts val="0"/>
              </a:spcBef>
              <a:spcAft>
                <a:spcPts val="0"/>
              </a:spcAft>
              <a:buFont typeface="+mj-lt"/>
              <a:buAutoNum type="romanLcPeriod"/>
            </a:pPr>
            <a:r>
              <a:rPr lang="en-US" sz="1200" dirty="0">
                <a:effectLst/>
                <a:latin typeface="Calibri" panose="020F0502020204030204" pitchFamily="34" charset="0"/>
                <a:ea typeface="Calibri" panose="020F0502020204030204" pitchFamily="34" charset="0"/>
                <a:cs typeface="Times New Roman" panose="02020603050405020304" pitchFamily="18" charset="0"/>
              </a:rPr>
              <a:t>We will have victories we didn’t have before entering Christ. </a:t>
            </a:r>
          </a:p>
          <a:p>
            <a:pPr marL="1143000" marR="0" lvl="2" indent="-228600">
              <a:spcBef>
                <a:spcPts val="0"/>
              </a:spcBef>
              <a:spcAft>
                <a:spcPts val="0"/>
              </a:spcAft>
              <a:buFont typeface="+mj-lt"/>
              <a:buAutoNum type="romanLcPeriod"/>
            </a:pPr>
            <a:r>
              <a:rPr lang="en-US" sz="1200" dirty="0">
                <a:effectLst/>
                <a:latin typeface="Calibri" panose="020F0502020204030204" pitchFamily="34" charset="0"/>
                <a:ea typeface="Calibri" panose="020F0502020204030204" pitchFamily="34" charset="0"/>
                <a:cs typeface="Times New Roman" panose="02020603050405020304" pitchFamily="18" charset="0"/>
              </a:rPr>
              <a:t>But, since we aren’t perfect, we will have some failures as well. </a:t>
            </a:r>
          </a:p>
          <a:p>
            <a:pPr marL="1143000" marR="0" lvl="2" indent="-228600">
              <a:spcBef>
                <a:spcPts val="0"/>
              </a:spcBef>
              <a:spcAft>
                <a:spcPts val="0"/>
              </a:spcAft>
              <a:buFont typeface="+mj-lt"/>
              <a:buAutoNum type="romanLcPeriod"/>
            </a:pPr>
            <a:r>
              <a:rPr lang="en-US" sz="1200" dirty="0">
                <a:effectLst/>
                <a:latin typeface="Calibri" panose="020F0502020204030204" pitchFamily="34" charset="0"/>
                <a:ea typeface="Calibri" panose="020F0502020204030204" pitchFamily="34" charset="0"/>
                <a:cs typeface="Times New Roman" panose="02020603050405020304" pitchFamily="18" charset="0"/>
              </a:rPr>
              <a:t>Because we are growing, the very things Satan used to capture us before we entered Christ will be there, perhaps in decreasing degrees, but nevertheless, they will provide a foothold for Satan to tempt us. </a:t>
            </a:r>
          </a:p>
          <a:p>
            <a:pPr marL="1600200" marR="0" lvl="3" indent="-228600">
              <a:spcBef>
                <a:spcPts val="0"/>
              </a:spcBef>
              <a:spcAft>
                <a:spcPts val="0"/>
              </a:spcAft>
              <a:buFont typeface="+mj-lt"/>
              <a:buAutoNum type="arabicPeriod"/>
            </a:pPr>
            <a:r>
              <a:rPr lang="en-US" sz="1200" dirty="0">
                <a:effectLst/>
                <a:latin typeface="Calibri" panose="020F0502020204030204" pitchFamily="34" charset="0"/>
                <a:ea typeface="Calibri" panose="020F0502020204030204" pitchFamily="34" charset="0"/>
                <a:cs typeface="Times New Roman" panose="02020603050405020304" pitchFamily="18" charset="0"/>
              </a:rPr>
              <a:t>According to </a:t>
            </a:r>
            <a:r>
              <a:rPr lang="en-US" sz="1200" b="1" dirty="0">
                <a:effectLst/>
                <a:latin typeface="Calibri" panose="020F0502020204030204" pitchFamily="34" charset="0"/>
                <a:ea typeface="Calibri" panose="020F0502020204030204" pitchFamily="34" charset="0"/>
                <a:cs typeface="Times New Roman" panose="02020603050405020304" pitchFamily="18" charset="0"/>
              </a:rPr>
              <a:t>James 1:14</a:t>
            </a:r>
            <a:r>
              <a:rPr lang="en-US" sz="1200" dirty="0">
                <a:effectLst/>
                <a:latin typeface="Calibri" panose="020F0502020204030204" pitchFamily="34" charset="0"/>
                <a:ea typeface="Calibri" panose="020F0502020204030204" pitchFamily="34" charset="0"/>
                <a:cs typeface="Times New Roman" panose="02020603050405020304" pitchFamily="18" charset="0"/>
              </a:rPr>
              <a:t>, Satan uses desire to tempt us. </a:t>
            </a:r>
          </a:p>
          <a:p>
            <a:pPr marL="2057400" marR="0" lvl="4" indent="-228600">
              <a:spcBef>
                <a:spcPts val="0"/>
              </a:spcBef>
              <a:spcAft>
                <a:spcPts val="0"/>
              </a:spcAft>
              <a:buFont typeface="+mj-lt"/>
              <a:buAutoNum type="alphaLcPeriod"/>
            </a:pPr>
            <a:r>
              <a:rPr lang="en-US" sz="1200" dirty="0">
                <a:effectLst/>
                <a:latin typeface="Calibri" panose="020F0502020204030204" pitchFamily="34" charset="0"/>
                <a:ea typeface="Calibri" panose="020F0502020204030204" pitchFamily="34" charset="0"/>
                <a:cs typeface="Times New Roman" panose="02020603050405020304" pitchFamily="18" charset="0"/>
              </a:rPr>
              <a:t>No doubt, in Christ, our desires are changing </a:t>
            </a:r>
          </a:p>
          <a:p>
            <a:pPr marL="2057400" marR="0" lvl="4" indent="-228600">
              <a:spcBef>
                <a:spcPts val="0"/>
              </a:spcBef>
              <a:spcAft>
                <a:spcPts val="0"/>
              </a:spcAft>
              <a:buFont typeface="+mj-lt"/>
              <a:buAutoNum type="alphaLcPeriod"/>
            </a:pPr>
            <a:r>
              <a:rPr lang="en-US" sz="1200" dirty="0">
                <a:effectLst/>
                <a:latin typeface="Calibri" panose="020F0502020204030204" pitchFamily="34" charset="0"/>
                <a:ea typeface="Calibri" panose="020F0502020204030204" pitchFamily="34" charset="0"/>
                <a:cs typeface="Times New Roman" panose="02020603050405020304" pitchFamily="18" charset="0"/>
              </a:rPr>
              <a:t>However, as we grow some of those old desires linger and provide a foothold for Satan. </a:t>
            </a:r>
          </a:p>
          <a:p>
            <a:pPr marL="1600200" marR="0" lvl="3" indent="-228600">
              <a:spcBef>
                <a:spcPts val="0"/>
              </a:spcBef>
              <a:spcAft>
                <a:spcPts val="0"/>
              </a:spcAft>
              <a:buFont typeface="+mj-lt"/>
              <a:buAutoNum type="arabicPeriod"/>
            </a:pPr>
            <a:r>
              <a:rPr lang="en-US" sz="1200" dirty="0">
                <a:effectLst/>
                <a:latin typeface="Calibri" panose="020F0502020204030204" pitchFamily="34" charset="0"/>
                <a:ea typeface="Calibri" panose="020F0502020204030204" pitchFamily="34" charset="0"/>
                <a:cs typeface="Times New Roman" panose="02020603050405020304" pitchFamily="18" charset="0"/>
              </a:rPr>
              <a:t>When we were in the world, the things of the world—lust of the eyes, lust of the flesh, and the pride of life (</a:t>
            </a:r>
            <a:r>
              <a:rPr lang="en-US" sz="1200" b="1" dirty="0">
                <a:effectLst/>
                <a:latin typeface="Calibri" panose="020F0502020204030204" pitchFamily="34" charset="0"/>
                <a:ea typeface="Calibri" panose="020F0502020204030204" pitchFamily="34" charset="0"/>
                <a:cs typeface="Times New Roman" panose="02020603050405020304" pitchFamily="18" charset="0"/>
              </a:rPr>
              <a:t>I John 2:15-17</a:t>
            </a:r>
            <a:r>
              <a:rPr lang="en-US" sz="1200" dirty="0">
                <a:effectLst/>
                <a:latin typeface="Calibri" panose="020F0502020204030204" pitchFamily="34" charset="0"/>
                <a:ea typeface="Calibri" panose="020F0502020204030204" pitchFamily="34" charset="0"/>
                <a:cs typeface="Times New Roman" panose="02020603050405020304" pitchFamily="18" charset="0"/>
              </a:rPr>
              <a:t>)—took us captive in sin. </a:t>
            </a:r>
          </a:p>
          <a:p>
            <a:pPr marL="2057400" marR="0" lvl="4" indent="-228600">
              <a:spcBef>
                <a:spcPts val="0"/>
              </a:spcBef>
              <a:spcAft>
                <a:spcPts val="0"/>
              </a:spcAft>
              <a:buFont typeface="+mj-lt"/>
              <a:buAutoNum type="alphaLcPeriod"/>
            </a:pPr>
            <a:r>
              <a:rPr lang="en-US" sz="1200" dirty="0">
                <a:effectLst/>
                <a:latin typeface="Calibri" panose="020F0502020204030204" pitchFamily="34" charset="0"/>
                <a:ea typeface="Calibri" panose="020F0502020204030204" pitchFamily="34" charset="0"/>
                <a:cs typeface="Times New Roman" panose="02020603050405020304" pitchFamily="18" charset="0"/>
              </a:rPr>
              <a:t>We developed a relationship with them. </a:t>
            </a:r>
          </a:p>
          <a:p>
            <a:pPr marL="2057400" marR="0" lvl="4" indent="-228600">
              <a:spcBef>
                <a:spcPts val="0"/>
              </a:spcBef>
              <a:spcAft>
                <a:spcPts val="0"/>
              </a:spcAft>
              <a:buFont typeface="+mj-lt"/>
              <a:buAutoNum type="alphaLcPeriod"/>
            </a:pPr>
            <a:r>
              <a:rPr lang="en-US" sz="1200" dirty="0">
                <a:effectLst/>
                <a:latin typeface="Calibri" panose="020F0502020204030204" pitchFamily="34" charset="0"/>
                <a:ea typeface="Calibri" panose="020F0502020204030204" pitchFamily="34" charset="0"/>
                <a:cs typeface="Times New Roman" panose="02020603050405020304" pitchFamily="18" charset="0"/>
              </a:rPr>
              <a:t>In Christ, our allegiance is progressively changing. </a:t>
            </a:r>
          </a:p>
          <a:p>
            <a:pPr marL="2057400" marR="0" lvl="4" indent="-228600">
              <a:spcBef>
                <a:spcPts val="0"/>
              </a:spcBef>
              <a:spcAft>
                <a:spcPts val="0"/>
              </a:spcAft>
              <a:buFont typeface="+mj-lt"/>
              <a:buAutoNum type="alphaLcPeriod"/>
            </a:pPr>
            <a:r>
              <a:rPr lang="en-US" sz="1200" dirty="0">
                <a:effectLst/>
                <a:latin typeface="Calibri" panose="020F0502020204030204" pitchFamily="34" charset="0"/>
                <a:ea typeface="Calibri" panose="020F0502020204030204" pitchFamily="34" charset="0"/>
                <a:cs typeface="Times New Roman" panose="02020603050405020304" pitchFamily="18" charset="0"/>
              </a:rPr>
              <a:t>But we have not been perfected. </a:t>
            </a:r>
          </a:p>
          <a:p>
            <a:pPr marL="2057400" marR="0" lvl="4" indent="-228600">
              <a:spcBef>
                <a:spcPts val="0"/>
              </a:spcBef>
              <a:spcAft>
                <a:spcPts val="0"/>
              </a:spcAft>
              <a:buFont typeface="+mj-lt"/>
              <a:buAutoNum type="alphaLcPeriod"/>
            </a:pPr>
            <a:r>
              <a:rPr lang="en-US" sz="1200" dirty="0">
                <a:effectLst/>
                <a:latin typeface="Calibri" panose="020F0502020204030204" pitchFamily="34" charset="0"/>
                <a:ea typeface="Calibri" panose="020F0502020204030204" pitchFamily="34" charset="0"/>
                <a:cs typeface="Times New Roman" panose="02020603050405020304" pitchFamily="18" charset="0"/>
              </a:rPr>
              <a:t>Therefore, our friendship with them continues to pull on us (</a:t>
            </a:r>
            <a:r>
              <a:rPr lang="en-US" sz="1200" b="1" dirty="0">
                <a:effectLst/>
                <a:latin typeface="Calibri" panose="020F0502020204030204" pitchFamily="34" charset="0"/>
                <a:ea typeface="Calibri" panose="020F0502020204030204" pitchFamily="34" charset="0"/>
                <a:cs typeface="Times New Roman" panose="02020603050405020304" pitchFamily="18" charset="0"/>
              </a:rPr>
              <a:t>James 4:4</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p>
          <a:p>
            <a:pPr marL="742950" marR="0" lvl="1" indent="-285750">
              <a:spcBef>
                <a:spcPts val="0"/>
              </a:spcBef>
              <a:spcAft>
                <a:spcPts val="0"/>
              </a:spcAft>
              <a:buFont typeface="+mj-lt"/>
              <a:buAutoNum type="alphaLcPeriod"/>
            </a:pPr>
            <a:r>
              <a:rPr lang="en-US" sz="1200" dirty="0">
                <a:effectLst/>
                <a:latin typeface="Calibri" panose="020F0502020204030204" pitchFamily="34" charset="0"/>
                <a:ea typeface="Calibri" panose="020F0502020204030204" pitchFamily="34" charset="0"/>
                <a:cs typeface="Times New Roman" panose="02020603050405020304" pitchFamily="18" charset="0"/>
              </a:rPr>
              <a:t>Please, don’t misunderstand. </a:t>
            </a:r>
          </a:p>
          <a:p>
            <a:pPr marL="1143000" marR="0" lvl="2" indent="-228600">
              <a:spcBef>
                <a:spcPts val="0"/>
              </a:spcBef>
              <a:spcAft>
                <a:spcPts val="0"/>
              </a:spcAft>
              <a:buFont typeface="+mj-lt"/>
              <a:buAutoNum type="romanLcPeriod"/>
            </a:pPr>
            <a:r>
              <a:rPr lang="en-US" sz="1200" dirty="0">
                <a:effectLst/>
                <a:latin typeface="Calibri" panose="020F0502020204030204" pitchFamily="34" charset="0"/>
                <a:ea typeface="Calibri" panose="020F0502020204030204" pitchFamily="34" charset="0"/>
                <a:cs typeface="Times New Roman" panose="02020603050405020304" pitchFamily="18" charset="0"/>
              </a:rPr>
              <a:t>There is a difference between those who are in Christ and those who aren’t. </a:t>
            </a:r>
          </a:p>
          <a:p>
            <a:pPr marL="1143000" marR="0" lvl="2" indent="-228600">
              <a:spcBef>
                <a:spcPts val="0"/>
              </a:spcBef>
              <a:spcAft>
                <a:spcPts val="0"/>
              </a:spcAft>
              <a:buFont typeface="+mj-lt"/>
              <a:buAutoNum type="romanLcPeriod"/>
            </a:pPr>
            <a:r>
              <a:rPr lang="en-US" sz="1200" dirty="0">
                <a:effectLst/>
                <a:latin typeface="Calibri" panose="020F0502020204030204" pitchFamily="34" charset="0"/>
                <a:ea typeface="Calibri" panose="020F0502020204030204" pitchFamily="34" charset="0"/>
                <a:cs typeface="Times New Roman" panose="02020603050405020304" pitchFamily="18" charset="0"/>
              </a:rPr>
              <a:t>In Christ, we are set free from our sins. </a:t>
            </a:r>
          </a:p>
          <a:p>
            <a:pPr marL="1143000" marR="0" lvl="2" indent="-228600">
              <a:spcBef>
                <a:spcPts val="0"/>
              </a:spcBef>
              <a:spcAft>
                <a:spcPts val="0"/>
              </a:spcAft>
              <a:buFont typeface="+mj-lt"/>
              <a:buAutoNum type="romanLcPeriod"/>
            </a:pPr>
            <a:r>
              <a:rPr lang="en-US" sz="1200" dirty="0">
                <a:effectLst/>
                <a:latin typeface="Calibri" panose="020F0502020204030204" pitchFamily="34" charset="0"/>
                <a:ea typeface="Calibri" panose="020F0502020204030204" pitchFamily="34" charset="0"/>
                <a:cs typeface="Times New Roman" panose="02020603050405020304" pitchFamily="18" charset="0"/>
              </a:rPr>
              <a:t>We are forgiven, no longer defined by the sinning we’ve done. </a:t>
            </a:r>
          </a:p>
          <a:p>
            <a:pPr marL="1143000" marR="0" lvl="2" indent="-228600">
              <a:spcBef>
                <a:spcPts val="0"/>
              </a:spcBef>
              <a:spcAft>
                <a:spcPts val="0"/>
              </a:spcAft>
              <a:buFont typeface="+mj-lt"/>
              <a:buAutoNum type="romanLcPeriod"/>
            </a:pPr>
            <a:r>
              <a:rPr lang="en-US" sz="1200" dirty="0">
                <a:effectLst/>
                <a:latin typeface="Calibri" panose="020F0502020204030204" pitchFamily="34" charset="0"/>
                <a:ea typeface="Calibri" panose="020F0502020204030204" pitchFamily="34" charset="0"/>
                <a:cs typeface="Times New Roman" panose="02020603050405020304" pitchFamily="18" charset="0"/>
              </a:rPr>
              <a:t>By faith in Christ we gain the empowerment to overcome sin. </a:t>
            </a:r>
          </a:p>
          <a:p>
            <a:pPr marL="1143000" marR="0" lvl="2" indent="-228600">
              <a:spcBef>
                <a:spcPts val="0"/>
              </a:spcBef>
              <a:spcAft>
                <a:spcPts val="0"/>
              </a:spcAft>
              <a:buFont typeface="+mj-lt"/>
              <a:buAutoNum type="romanLcPeriod"/>
            </a:pPr>
            <a:r>
              <a:rPr lang="en-US" sz="1200" dirty="0">
                <a:effectLst/>
                <a:latin typeface="Calibri" panose="020F0502020204030204" pitchFamily="34" charset="0"/>
                <a:ea typeface="Calibri" panose="020F0502020204030204" pitchFamily="34" charset="0"/>
                <a:cs typeface="Times New Roman" panose="02020603050405020304" pitchFamily="18" charset="0"/>
              </a:rPr>
              <a:t>We are striving to overcome sin; those in the world are running headlong into its arms. </a:t>
            </a:r>
          </a:p>
          <a:p>
            <a:pPr marL="1143000" marR="0" lvl="2" indent="-228600">
              <a:spcBef>
                <a:spcPts val="0"/>
              </a:spcBef>
              <a:spcAft>
                <a:spcPts val="0"/>
              </a:spcAft>
              <a:buFont typeface="+mj-lt"/>
              <a:buAutoNum type="romanLcPeriod"/>
            </a:pPr>
            <a:r>
              <a:rPr lang="en-US" sz="1200" dirty="0">
                <a:effectLst/>
                <a:latin typeface="Calibri" panose="020F0502020204030204" pitchFamily="34" charset="0"/>
                <a:ea typeface="Calibri" panose="020F0502020204030204" pitchFamily="34" charset="0"/>
                <a:cs typeface="Times New Roman" panose="02020603050405020304" pitchFamily="18" charset="0"/>
              </a:rPr>
              <a:t>We are gaining victory. </a:t>
            </a:r>
          </a:p>
          <a:p>
            <a:pPr marL="1143000" marR="0" lvl="2" indent="-228600">
              <a:spcBef>
                <a:spcPts val="0"/>
              </a:spcBef>
              <a:spcAft>
                <a:spcPts val="0"/>
              </a:spcAft>
              <a:buFont typeface="+mj-lt"/>
              <a:buAutoNum type="romanLcPeriod"/>
            </a:pPr>
            <a:r>
              <a:rPr lang="en-US" sz="1200" dirty="0">
                <a:effectLst/>
                <a:latin typeface="Calibri" panose="020F0502020204030204" pitchFamily="34" charset="0"/>
                <a:ea typeface="Calibri" panose="020F0502020204030204" pitchFamily="34" charset="0"/>
                <a:cs typeface="Times New Roman" panose="02020603050405020304" pitchFamily="18" charset="0"/>
              </a:rPr>
              <a:t>As we increasingly rely on the grace of God, as we increasingly desire Him above all, as we increasingly find confidence in Him, as we increasingly long for heavenly things, and as we increasingly put our focus and attention on Him, Satan will win less and less. </a:t>
            </a:r>
          </a:p>
          <a:p>
            <a:pPr marL="1143000" marR="0" lvl="2" indent="-228600">
              <a:spcBef>
                <a:spcPts val="0"/>
              </a:spcBef>
              <a:spcAft>
                <a:spcPts val="0"/>
              </a:spcAft>
              <a:buFont typeface="+mj-lt"/>
              <a:buAutoNum type="romanLcPeriod"/>
            </a:pPr>
            <a:r>
              <a:rPr lang="en-US" sz="1200" dirty="0">
                <a:effectLst/>
                <a:latin typeface="Calibri" panose="020F0502020204030204" pitchFamily="34" charset="0"/>
                <a:ea typeface="Calibri" panose="020F0502020204030204" pitchFamily="34" charset="0"/>
                <a:cs typeface="Times New Roman" panose="02020603050405020304" pitchFamily="18" charset="0"/>
              </a:rPr>
              <a:t>We will win more and more. </a:t>
            </a:r>
          </a:p>
          <a:p>
            <a:pPr marL="1143000" marR="0" lvl="2" indent="-228600">
              <a:spcBef>
                <a:spcPts val="0"/>
              </a:spcBef>
              <a:spcAft>
                <a:spcPts val="0"/>
              </a:spcAft>
              <a:buFont typeface="+mj-lt"/>
              <a:buAutoNum type="romanLcPeriod"/>
            </a:pPr>
            <a:r>
              <a:rPr lang="en-US" sz="1200" dirty="0">
                <a:effectLst/>
                <a:latin typeface="Calibri" panose="020F0502020204030204" pitchFamily="34" charset="0"/>
                <a:ea typeface="Calibri" panose="020F0502020204030204" pitchFamily="34" charset="0"/>
                <a:cs typeface="Times New Roman" panose="02020603050405020304" pitchFamily="18" charset="0"/>
              </a:rPr>
              <a:t>But we need to understand that Christianity is a growth process. </a:t>
            </a:r>
          </a:p>
          <a:p>
            <a:pPr marL="1143000" marR="0" lvl="2" indent="-228600">
              <a:spcBef>
                <a:spcPts val="0"/>
              </a:spcBef>
              <a:spcAft>
                <a:spcPts val="0"/>
              </a:spcAft>
              <a:buFont typeface="+mj-lt"/>
              <a:buAutoNum type="romanLcPeriod"/>
            </a:pPr>
            <a:r>
              <a:rPr lang="en-US" sz="1200" dirty="0">
                <a:effectLst/>
                <a:latin typeface="Calibri" panose="020F0502020204030204" pitchFamily="34" charset="0"/>
                <a:ea typeface="Calibri" panose="020F0502020204030204" pitchFamily="34" charset="0"/>
                <a:cs typeface="Times New Roman" panose="02020603050405020304" pitchFamily="18" charset="0"/>
              </a:rPr>
              <a:t>It is about progress not perfection. </a:t>
            </a:r>
          </a:p>
          <a:p>
            <a:pPr marL="1143000" marR="0" lvl="2" indent="-228600">
              <a:spcBef>
                <a:spcPts val="0"/>
              </a:spcBef>
              <a:spcAft>
                <a:spcPts val="0"/>
              </a:spcAft>
              <a:buFont typeface="+mj-lt"/>
              <a:buAutoNum type="romanLcPeriod"/>
            </a:pPr>
            <a:r>
              <a:rPr lang="en-US" sz="1200" dirty="0">
                <a:effectLst/>
                <a:latin typeface="Calibri" panose="020F0502020204030204" pitchFamily="34" charset="0"/>
                <a:ea typeface="Calibri" panose="020F0502020204030204" pitchFamily="34" charset="0"/>
                <a:cs typeface="Times New Roman" panose="02020603050405020304" pitchFamily="18" charset="0"/>
              </a:rPr>
              <a:t>Stumbling doesn’t mean you aren’t a Christian. </a:t>
            </a:r>
          </a:p>
          <a:p>
            <a:pPr marL="1143000" marR="0" lvl="2" indent="-228600">
              <a:spcBef>
                <a:spcPts val="0"/>
              </a:spcBef>
              <a:spcAft>
                <a:spcPts val="0"/>
              </a:spcAft>
              <a:buFont typeface="+mj-lt"/>
              <a:buAutoNum type="romanLcPeriod"/>
            </a:pPr>
            <a:r>
              <a:rPr lang="en-US" sz="1200" dirty="0">
                <a:effectLst/>
                <a:latin typeface="Calibri" panose="020F0502020204030204" pitchFamily="34" charset="0"/>
                <a:ea typeface="Calibri" panose="020F0502020204030204" pitchFamily="34" charset="0"/>
                <a:cs typeface="Times New Roman" panose="02020603050405020304" pitchFamily="18" charset="0"/>
              </a:rPr>
              <a:t>Stumbling doesn’t mean your brothers or sisters in Christ are bad Christians or wicked people. </a:t>
            </a:r>
          </a:p>
          <a:p>
            <a:pPr marL="1143000" marR="0" lvl="2" indent="-228600">
              <a:spcBef>
                <a:spcPts val="0"/>
              </a:spcBef>
              <a:spcAft>
                <a:spcPts val="0"/>
              </a:spcAft>
              <a:buFont typeface="+mj-lt"/>
              <a:buAutoNum type="romanLcPeriod"/>
            </a:pPr>
            <a:r>
              <a:rPr lang="en-US" sz="1200" dirty="0">
                <a:effectLst/>
                <a:latin typeface="Calibri" panose="020F0502020204030204" pitchFamily="34" charset="0"/>
                <a:ea typeface="Calibri" panose="020F0502020204030204" pitchFamily="34" charset="0"/>
                <a:cs typeface="Times New Roman" panose="02020603050405020304" pitchFamily="18" charset="0"/>
              </a:rPr>
              <a:t>It means we are all growing Christians.  </a:t>
            </a:r>
          </a:p>
          <a:p>
            <a:endParaRPr lang="en-US" dirty="0"/>
          </a:p>
        </p:txBody>
      </p:sp>
      <p:sp>
        <p:nvSpPr>
          <p:cNvPr id="4" name="Slide Number Placeholder 3"/>
          <p:cNvSpPr>
            <a:spLocks noGrp="1"/>
          </p:cNvSpPr>
          <p:nvPr>
            <p:ph type="sldNum" sz="quarter" idx="5"/>
          </p:nvPr>
        </p:nvSpPr>
        <p:spPr/>
        <p:txBody>
          <a:bodyPr/>
          <a:lstStyle/>
          <a:p>
            <a:fld id="{D885BA4A-E6FF-4347-B108-C0AD10033EF9}" type="slidenum">
              <a:rPr lang="en-US" smtClean="0"/>
              <a:t>7</a:t>
            </a:fld>
            <a:endParaRPr lang="en-US"/>
          </a:p>
        </p:txBody>
      </p:sp>
    </p:spTree>
    <p:extLst>
      <p:ext uri="{BB962C8B-B14F-4D97-AF65-F5344CB8AC3E}">
        <p14:creationId xmlns:p14="http://schemas.microsoft.com/office/powerpoint/2010/main" val="5649745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342900" marR="0" lvl="0" indent="-342900">
              <a:spcBef>
                <a:spcPts val="0"/>
              </a:spcBef>
              <a:spcAft>
                <a:spcPts val="0"/>
              </a:spcAft>
              <a:buFont typeface="+mj-lt"/>
              <a:buAutoNum type="arabicPeriod"/>
            </a:pPr>
            <a:r>
              <a:rPr lang="en-US" sz="1200" dirty="0">
                <a:effectLst/>
                <a:latin typeface="Calibri" panose="020F0502020204030204" pitchFamily="34" charset="0"/>
                <a:ea typeface="Calibri" panose="020F0502020204030204" pitchFamily="34" charset="0"/>
                <a:cs typeface="Times New Roman" panose="02020603050405020304" pitchFamily="18" charset="0"/>
              </a:rPr>
              <a:t>Quit being shocked. </a:t>
            </a:r>
          </a:p>
          <a:p>
            <a:pPr marL="742950" marR="0" lvl="1" indent="-285750">
              <a:spcBef>
                <a:spcPts val="0"/>
              </a:spcBef>
              <a:spcAft>
                <a:spcPts val="0"/>
              </a:spcAft>
              <a:buFont typeface="+mj-lt"/>
              <a:buAutoNum type="alphaLcPeriod"/>
            </a:pPr>
            <a:r>
              <a:rPr lang="en-US" sz="1200" dirty="0">
                <a:effectLst/>
                <a:latin typeface="Calibri" panose="020F0502020204030204" pitchFamily="34" charset="0"/>
                <a:ea typeface="Calibri" panose="020F0502020204030204" pitchFamily="34" charset="0"/>
                <a:cs typeface="Times New Roman" panose="02020603050405020304" pitchFamily="18" charset="0"/>
              </a:rPr>
              <a:t>When we consider all of this, we shouldn’t really be shocked at all when a Christian commits that sin. </a:t>
            </a:r>
          </a:p>
          <a:p>
            <a:pPr marL="1143000" marR="0" lvl="2" indent="-228600">
              <a:spcBef>
                <a:spcPts val="0"/>
              </a:spcBef>
              <a:spcAft>
                <a:spcPts val="0"/>
              </a:spcAft>
              <a:buFont typeface="+mj-lt"/>
              <a:buAutoNum type="romanLcPeriod"/>
            </a:pPr>
            <a:r>
              <a:rPr lang="en-US" sz="1200" dirty="0">
                <a:effectLst/>
                <a:latin typeface="Calibri" panose="020F0502020204030204" pitchFamily="34" charset="0"/>
                <a:ea typeface="Calibri" panose="020F0502020204030204" pitchFamily="34" charset="0"/>
                <a:cs typeface="Times New Roman" panose="02020603050405020304" pitchFamily="18" charset="0"/>
              </a:rPr>
              <a:t>If that was something that tempted them before they entered Christ, it will tempt them afterwards and they may stumble. </a:t>
            </a:r>
          </a:p>
          <a:p>
            <a:pPr marL="1143000" marR="0" lvl="2" indent="-228600">
              <a:spcBef>
                <a:spcPts val="0"/>
              </a:spcBef>
              <a:spcAft>
                <a:spcPts val="0"/>
              </a:spcAft>
              <a:buFont typeface="+mj-lt"/>
              <a:buAutoNum type="romanLcPeriod"/>
            </a:pPr>
            <a:r>
              <a:rPr lang="en-US" sz="1200" dirty="0">
                <a:effectLst/>
                <a:latin typeface="Calibri" panose="020F0502020204030204" pitchFamily="34" charset="0"/>
                <a:ea typeface="Calibri" panose="020F0502020204030204" pitchFamily="34" charset="0"/>
                <a:cs typeface="Times New Roman" panose="02020603050405020304" pitchFamily="18" charset="0"/>
              </a:rPr>
              <a:t>So, rather than being shocked that a Christian might commit that sin, we should remember that, like us, they are growing and not perfect. </a:t>
            </a:r>
          </a:p>
          <a:p>
            <a:pPr marL="1143000" marR="0" lvl="2" indent="-228600">
              <a:spcBef>
                <a:spcPts val="0"/>
              </a:spcBef>
              <a:spcAft>
                <a:spcPts val="0"/>
              </a:spcAft>
              <a:buFont typeface="+mj-lt"/>
              <a:buAutoNum type="romanLcPeriod"/>
            </a:pPr>
            <a:r>
              <a:rPr lang="en-US" sz="1200" dirty="0">
                <a:effectLst/>
                <a:latin typeface="Calibri" panose="020F0502020204030204" pitchFamily="34" charset="0"/>
                <a:ea typeface="Calibri" panose="020F0502020204030204" pitchFamily="34" charset="0"/>
                <a:cs typeface="Times New Roman" panose="02020603050405020304" pitchFamily="18" charset="0"/>
              </a:rPr>
              <a:t>Their sins might be different than ours, but the fact is we all stumble and sin. </a:t>
            </a:r>
          </a:p>
          <a:p>
            <a:pPr marL="742950" marR="0" lvl="1" indent="-285750">
              <a:spcBef>
                <a:spcPts val="0"/>
              </a:spcBef>
              <a:spcAft>
                <a:spcPts val="0"/>
              </a:spcAft>
              <a:buFont typeface="+mj-lt"/>
              <a:buAutoNum type="alphaLcPeriod"/>
            </a:pPr>
            <a:r>
              <a:rPr lang="en-US" sz="1200" dirty="0">
                <a:effectLst/>
                <a:latin typeface="Calibri" panose="020F0502020204030204" pitchFamily="34" charset="0"/>
                <a:ea typeface="Calibri" panose="020F0502020204030204" pitchFamily="34" charset="0"/>
                <a:cs typeface="Times New Roman" panose="02020603050405020304" pitchFamily="18" charset="0"/>
              </a:rPr>
              <a:t>Unfortunately, because we act like it is a crazy thing for Christians to sin, too few of us admit it when we stumble. </a:t>
            </a:r>
          </a:p>
          <a:p>
            <a:pPr marL="1143000" marR="0" lvl="2" indent="-228600">
              <a:spcBef>
                <a:spcPts val="0"/>
              </a:spcBef>
              <a:spcAft>
                <a:spcPts val="0"/>
              </a:spcAft>
              <a:buFont typeface="+mj-lt"/>
              <a:buAutoNum type="romanLcPeriod"/>
            </a:pPr>
            <a:r>
              <a:rPr lang="en-US" sz="1200" dirty="0">
                <a:effectLst/>
                <a:latin typeface="Calibri" panose="020F0502020204030204" pitchFamily="34" charset="0"/>
                <a:ea typeface="Calibri" panose="020F0502020204030204" pitchFamily="34" charset="0"/>
                <a:cs typeface="Times New Roman" panose="02020603050405020304" pitchFamily="18" charset="0"/>
              </a:rPr>
              <a:t>Instead, we hide it, cover it up, stuff it down inside where it ends up taking control and dominating us just like it did before we entered Christ. </a:t>
            </a:r>
          </a:p>
          <a:p>
            <a:pPr marL="1143000" marR="0" lvl="2" indent="-228600">
              <a:spcBef>
                <a:spcPts val="0"/>
              </a:spcBef>
              <a:spcAft>
                <a:spcPts val="0"/>
              </a:spcAft>
              <a:buFont typeface="+mj-lt"/>
              <a:buAutoNum type="romanLcPeriod"/>
            </a:pPr>
            <a:r>
              <a:rPr lang="en-US" sz="1200" dirty="0">
                <a:effectLst/>
                <a:latin typeface="Calibri" panose="020F0502020204030204" pitchFamily="34" charset="0"/>
                <a:ea typeface="Calibri" panose="020F0502020204030204" pitchFamily="34" charset="0"/>
                <a:cs typeface="Times New Roman" panose="02020603050405020304" pitchFamily="18" charset="0"/>
              </a:rPr>
              <a:t>Then it eventually gets so big it can no longer be hidden. </a:t>
            </a:r>
          </a:p>
          <a:p>
            <a:pPr marL="742950" marR="0" lvl="1" indent="-285750">
              <a:spcBef>
                <a:spcPts val="0"/>
              </a:spcBef>
              <a:spcAft>
                <a:spcPts val="0"/>
              </a:spcAft>
              <a:buFont typeface="+mj-lt"/>
              <a:buAutoNum type="alphaLcPeriod"/>
            </a:pPr>
            <a:r>
              <a:rPr lang="en-US" sz="1200" dirty="0">
                <a:effectLst/>
                <a:latin typeface="Calibri" panose="020F0502020204030204" pitchFamily="34" charset="0"/>
                <a:ea typeface="Calibri" panose="020F0502020204030204" pitchFamily="34" charset="0"/>
                <a:cs typeface="Times New Roman" panose="02020603050405020304" pitchFamily="18" charset="0"/>
              </a:rPr>
              <a:t>Instead of acting like it is a crazy thing that Christians sin, we need to understand and accept that we are not immune to sin. </a:t>
            </a:r>
          </a:p>
          <a:p>
            <a:pPr marL="1143000" marR="0" lvl="2" indent="-228600">
              <a:spcBef>
                <a:spcPts val="0"/>
              </a:spcBef>
              <a:spcAft>
                <a:spcPts val="0"/>
              </a:spcAft>
              <a:buFont typeface="+mj-lt"/>
              <a:buAutoNum type="romanLcPeriod"/>
            </a:pPr>
            <a:r>
              <a:rPr lang="en-US" sz="1200" dirty="0">
                <a:effectLst/>
                <a:latin typeface="Calibri" panose="020F0502020204030204" pitchFamily="34" charset="0"/>
                <a:ea typeface="Calibri" panose="020F0502020204030204" pitchFamily="34" charset="0"/>
                <a:cs typeface="Times New Roman" panose="02020603050405020304" pitchFamily="18" charset="0"/>
              </a:rPr>
              <a:t>We need to teach each other the proper response to stumbling and show some understanding so people are willing to follow that proper response. </a:t>
            </a:r>
          </a:p>
          <a:p>
            <a:pPr marL="1143000" marR="0" lvl="2" indent="-228600">
              <a:spcBef>
                <a:spcPts val="0"/>
              </a:spcBef>
              <a:spcAft>
                <a:spcPts val="0"/>
              </a:spcAft>
              <a:buFont typeface="+mj-lt"/>
              <a:buAutoNum type="romanLcPeriod"/>
            </a:pPr>
            <a:r>
              <a:rPr lang="en-US" sz="1200" dirty="0">
                <a:effectLst/>
                <a:latin typeface="Calibri" panose="020F0502020204030204" pitchFamily="34" charset="0"/>
                <a:ea typeface="Calibri" panose="020F0502020204030204" pitchFamily="34" charset="0"/>
                <a:cs typeface="Times New Roman" panose="02020603050405020304" pitchFamily="18" charset="0"/>
              </a:rPr>
              <a:t>They need to know that right here is where they can find the understanding and help they need to continue in Christ. </a:t>
            </a:r>
          </a:p>
          <a:p>
            <a:pPr marL="1143000" marR="0" lvl="2" indent="-228600">
              <a:spcBef>
                <a:spcPts val="0"/>
              </a:spcBef>
              <a:spcAft>
                <a:spcPts val="0"/>
              </a:spcAft>
              <a:buFont typeface="+mj-lt"/>
              <a:buAutoNum type="romanLcPeriod"/>
            </a:pPr>
            <a:r>
              <a:rPr lang="en-US" sz="1200" dirty="0">
                <a:effectLst/>
                <a:latin typeface="Calibri" panose="020F0502020204030204" pitchFamily="34" charset="0"/>
                <a:ea typeface="Calibri" panose="020F0502020204030204" pitchFamily="34" charset="0"/>
                <a:cs typeface="Times New Roman" panose="02020603050405020304" pitchFamily="18" charset="0"/>
              </a:rPr>
              <a:t>We’ll talk more about how we should respond when a Christian commits that sin in our next lesson. </a:t>
            </a:r>
          </a:p>
          <a:p>
            <a:pPr marL="1371600" marR="0">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p>
          <a:p>
            <a:pPr marL="342900" marR="0" lvl="0" indent="-342900">
              <a:spcBef>
                <a:spcPts val="0"/>
              </a:spcBef>
              <a:spcAft>
                <a:spcPts val="0"/>
              </a:spcAft>
              <a:buFont typeface="+mj-lt"/>
              <a:buAutoNum type="arabicPeriod"/>
            </a:pPr>
            <a:r>
              <a:rPr lang="en-US" sz="1200" dirty="0">
                <a:effectLst/>
                <a:latin typeface="Calibri" panose="020F0502020204030204" pitchFamily="34" charset="0"/>
                <a:ea typeface="Calibri" panose="020F0502020204030204" pitchFamily="34" charset="0"/>
                <a:cs typeface="Times New Roman" panose="02020603050405020304" pitchFamily="18" charset="0"/>
              </a:rPr>
              <a:t>Conclusion:  </a:t>
            </a:r>
          </a:p>
          <a:p>
            <a:pPr marL="742950" marR="0" lvl="1" indent="-285750">
              <a:spcBef>
                <a:spcPts val="0"/>
              </a:spcBef>
              <a:spcAft>
                <a:spcPts val="0"/>
              </a:spcAft>
              <a:buFont typeface="+mj-lt"/>
              <a:buAutoNum type="alphaLcPeriod"/>
            </a:pPr>
            <a:r>
              <a:rPr lang="en-US" sz="1200" dirty="0">
                <a:effectLst/>
                <a:latin typeface="Calibri" panose="020F0502020204030204" pitchFamily="34" charset="0"/>
                <a:ea typeface="Calibri" panose="020F0502020204030204" pitchFamily="34" charset="0"/>
                <a:cs typeface="Times New Roman" panose="02020603050405020304" pitchFamily="18" charset="0"/>
              </a:rPr>
              <a:t>If you are one of us Christians who have committed that sin, remember what it says in </a:t>
            </a:r>
            <a:r>
              <a:rPr lang="en-US" sz="1200" b="1" dirty="0">
                <a:effectLst/>
                <a:latin typeface="Calibri" panose="020F0502020204030204" pitchFamily="34" charset="0"/>
                <a:ea typeface="Calibri" panose="020F0502020204030204" pitchFamily="34" charset="0"/>
                <a:cs typeface="Times New Roman" panose="02020603050405020304" pitchFamily="18" charset="0"/>
              </a:rPr>
              <a:t>I John 2:1-2.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spcBef>
                <a:spcPts val="0"/>
              </a:spcBef>
              <a:spcAft>
                <a:spcPts val="0"/>
              </a:spcAft>
              <a:buFont typeface="+mj-lt"/>
              <a:buAutoNum type="alphaLcPeriod"/>
            </a:pPr>
            <a:r>
              <a:rPr lang="en-US" sz="1200" dirty="0">
                <a:effectLst/>
                <a:latin typeface="Calibri" panose="020F0502020204030204" pitchFamily="34" charset="0"/>
                <a:ea typeface="Calibri" panose="020F0502020204030204" pitchFamily="34" charset="0"/>
                <a:cs typeface="Times New Roman" panose="02020603050405020304" pitchFamily="18" charset="0"/>
              </a:rPr>
              <a:t>God hasn’t given us permission to sin. </a:t>
            </a:r>
          </a:p>
          <a:p>
            <a:pPr marL="742950" marR="0" lvl="1" indent="-285750">
              <a:spcBef>
                <a:spcPts val="0"/>
              </a:spcBef>
              <a:spcAft>
                <a:spcPts val="0"/>
              </a:spcAft>
              <a:buFont typeface="+mj-lt"/>
              <a:buAutoNum type="alphaLcPeriod"/>
            </a:pPr>
            <a:r>
              <a:rPr lang="en-US" sz="1200" dirty="0">
                <a:effectLst/>
                <a:latin typeface="Calibri" panose="020F0502020204030204" pitchFamily="34" charset="0"/>
                <a:ea typeface="Calibri" panose="020F0502020204030204" pitchFamily="34" charset="0"/>
                <a:cs typeface="Times New Roman" panose="02020603050405020304" pitchFamily="18" charset="0"/>
              </a:rPr>
              <a:t>But in Christ, He has given a propitiation for our sins in Jesus Christ. </a:t>
            </a:r>
          </a:p>
          <a:p>
            <a:pPr marL="742950" marR="0" lvl="1" indent="-285750">
              <a:spcBef>
                <a:spcPts val="0"/>
              </a:spcBef>
              <a:spcAft>
                <a:spcPts val="0"/>
              </a:spcAft>
              <a:buFont typeface="+mj-lt"/>
              <a:buAutoNum type="alphaLcPeriod"/>
            </a:pPr>
            <a:r>
              <a:rPr lang="en-US" sz="1200" dirty="0">
                <a:effectLst/>
                <a:latin typeface="Calibri" panose="020F0502020204030204" pitchFamily="34" charset="0"/>
                <a:ea typeface="Calibri" panose="020F0502020204030204" pitchFamily="34" charset="0"/>
                <a:cs typeface="Times New Roman" panose="02020603050405020304" pitchFamily="18" charset="0"/>
              </a:rPr>
              <a:t>Don’t try to hide your sin; bring it to Him and let Him forgive you. </a:t>
            </a:r>
          </a:p>
          <a:p>
            <a:pPr marL="742950" marR="0" lvl="1" indent="-285750">
              <a:spcBef>
                <a:spcPts val="0"/>
              </a:spcBef>
              <a:spcAft>
                <a:spcPts val="0"/>
              </a:spcAft>
              <a:buFont typeface="+mj-lt"/>
              <a:buAutoNum type="alphaLcPeriod"/>
            </a:pPr>
            <a:r>
              <a:rPr lang="en-US" sz="1200" dirty="0">
                <a:effectLst/>
                <a:latin typeface="Calibri" panose="020F0502020204030204" pitchFamily="34" charset="0"/>
                <a:ea typeface="Calibri" panose="020F0502020204030204" pitchFamily="34" charset="0"/>
                <a:cs typeface="Times New Roman" panose="02020603050405020304" pitchFamily="18" charset="0"/>
              </a:rPr>
              <a:t>Turn to Him now</a:t>
            </a:r>
          </a:p>
          <a:p>
            <a:endParaRPr lang="en-US" dirty="0"/>
          </a:p>
        </p:txBody>
      </p:sp>
      <p:sp>
        <p:nvSpPr>
          <p:cNvPr id="4" name="Slide Number Placeholder 3"/>
          <p:cNvSpPr>
            <a:spLocks noGrp="1"/>
          </p:cNvSpPr>
          <p:nvPr>
            <p:ph type="sldNum" sz="quarter" idx="5"/>
          </p:nvPr>
        </p:nvSpPr>
        <p:spPr/>
        <p:txBody>
          <a:bodyPr/>
          <a:lstStyle/>
          <a:p>
            <a:fld id="{D885BA4A-E6FF-4347-B108-C0AD10033EF9}" type="slidenum">
              <a:rPr lang="en-US" smtClean="0"/>
              <a:t>8</a:t>
            </a:fld>
            <a:endParaRPr lang="en-US"/>
          </a:p>
        </p:txBody>
      </p:sp>
    </p:spTree>
    <p:extLst>
      <p:ext uri="{BB962C8B-B14F-4D97-AF65-F5344CB8AC3E}">
        <p14:creationId xmlns:p14="http://schemas.microsoft.com/office/powerpoint/2010/main" val="19858993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20727A0-B441-4033-B0FD-0756CC5FD3F3}" type="datetimeFigureOut">
              <a:rPr lang="en-US" smtClean="0"/>
              <a:t>3/9/23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1FC30A-9120-4C4A-B147-9D4C3EFE01BB}" type="slidenum">
              <a:rPr lang="en-US" smtClean="0"/>
              <a:t>‹#›</a:t>
            </a:fld>
            <a:endParaRPr lang="en-US"/>
          </a:p>
        </p:txBody>
      </p:sp>
    </p:spTree>
    <p:extLst>
      <p:ext uri="{BB962C8B-B14F-4D97-AF65-F5344CB8AC3E}">
        <p14:creationId xmlns:p14="http://schemas.microsoft.com/office/powerpoint/2010/main" val="37671714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20727A0-B441-4033-B0FD-0756CC5FD3F3}" type="datetimeFigureOut">
              <a:rPr lang="en-US" smtClean="0"/>
              <a:t>3/9/23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1FC30A-9120-4C4A-B147-9D4C3EFE01BB}" type="slidenum">
              <a:rPr lang="en-US" smtClean="0"/>
              <a:t>‹#›</a:t>
            </a:fld>
            <a:endParaRPr lang="en-US"/>
          </a:p>
        </p:txBody>
      </p:sp>
    </p:spTree>
    <p:extLst>
      <p:ext uri="{BB962C8B-B14F-4D97-AF65-F5344CB8AC3E}">
        <p14:creationId xmlns:p14="http://schemas.microsoft.com/office/powerpoint/2010/main" val="15463312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20727A0-B441-4033-B0FD-0756CC5FD3F3}" type="datetimeFigureOut">
              <a:rPr lang="en-US" smtClean="0"/>
              <a:t>3/9/23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1FC30A-9120-4C4A-B147-9D4C3EFE01BB}" type="slidenum">
              <a:rPr lang="en-US" smtClean="0"/>
              <a:t>‹#›</a:t>
            </a:fld>
            <a:endParaRPr lang="en-US"/>
          </a:p>
        </p:txBody>
      </p:sp>
    </p:spTree>
    <p:extLst>
      <p:ext uri="{BB962C8B-B14F-4D97-AF65-F5344CB8AC3E}">
        <p14:creationId xmlns:p14="http://schemas.microsoft.com/office/powerpoint/2010/main" val="9912284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20727A0-B441-4033-B0FD-0756CC5FD3F3}" type="datetimeFigureOut">
              <a:rPr lang="en-US" smtClean="0"/>
              <a:t>3/9/23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1FC30A-9120-4C4A-B147-9D4C3EFE01BB}" type="slidenum">
              <a:rPr lang="en-US" smtClean="0"/>
              <a:t>‹#›</a:t>
            </a:fld>
            <a:endParaRPr lang="en-US"/>
          </a:p>
        </p:txBody>
      </p:sp>
    </p:spTree>
    <p:extLst>
      <p:ext uri="{BB962C8B-B14F-4D97-AF65-F5344CB8AC3E}">
        <p14:creationId xmlns:p14="http://schemas.microsoft.com/office/powerpoint/2010/main" val="17692789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20727A0-B441-4033-B0FD-0756CC5FD3F3}" type="datetimeFigureOut">
              <a:rPr lang="en-US" smtClean="0"/>
              <a:t>3/9/23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1FC30A-9120-4C4A-B147-9D4C3EFE01BB}" type="slidenum">
              <a:rPr lang="en-US" smtClean="0"/>
              <a:t>‹#›</a:t>
            </a:fld>
            <a:endParaRPr lang="en-US"/>
          </a:p>
        </p:txBody>
      </p:sp>
    </p:spTree>
    <p:extLst>
      <p:ext uri="{BB962C8B-B14F-4D97-AF65-F5344CB8AC3E}">
        <p14:creationId xmlns:p14="http://schemas.microsoft.com/office/powerpoint/2010/main" val="26046080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20727A0-B441-4033-B0FD-0756CC5FD3F3}" type="datetimeFigureOut">
              <a:rPr lang="en-US" smtClean="0"/>
              <a:t>3/9/23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1FC30A-9120-4C4A-B147-9D4C3EFE01BB}" type="slidenum">
              <a:rPr lang="en-US" smtClean="0"/>
              <a:t>‹#›</a:t>
            </a:fld>
            <a:endParaRPr lang="en-US"/>
          </a:p>
        </p:txBody>
      </p:sp>
    </p:spTree>
    <p:extLst>
      <p:ext uri="{BB962C8B-B14F-4D97-AF65-F5344CB8AC3E}">
        <p14:creationId xmlns:p14="http://schemas.microsoft.com/office/powerpoint/2010/main" val="14576511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20727A0-B441-4033-B0FD-0756CC5FD3F3}" type="datetimeFigureOut">
              <a:rPr lang="en-US" smtClean="0"/>
              <a:t>3/9/23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71FC30A-9120-4C4A-B147-9D4C3EFE01BB}" type="slidenum">
              <a:rPr lang="en-US" smtClean="0"/>
              <a:t>‹#›</a:t>
            </a:fld>
            <a:endParaRPr lang="en-US"/>
          </a:p>
        </p:txBody>
      </p:sp>
    </p:spTree>
    <p:extLst>
      <p:ext uri="{BB962C8B-B14F-4D97-AF65-F5344CB8AC3E}">
        <p14:creationId xmlns:p14="http://schemas.microsoft.com/office/powerpoint/2010/main" val="18999566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20727A0-B441-4033-B0FD-0756CC5FD3F3}" type="datetimeFigureOut">
              <a:rPr lang="en-US" smtClean="0"/>
              <a:t>3/9/23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71FC30A-9120-4C4A-B147-9D4C3EFE01BB}" type="slidenum">
              <a:rPr lang="en-US" smtClean="0"/>
              <a:t>‹#›</a:t>
            </a:fld>
            <a:endParaRPr lang="en-US"/>
          </a:p>
        </p:txBody>
      </p:sp>
    </p:spTree>
    <p:extLst>
      <p:ext uri="{BB962C8B-B14F-4D97-AF65-F5344CB8AC3E}">
        <p14:creationId xmlns:p14="http://schemas.microsoft.com/office/powerpoint/2010/main" val="39352821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20727A0-B441-4033-B0FD-0756CC5FD3F3}" type="datetimeFigureOut">
              <a:rPr lang="en-US" smtClean="0"/>
              <a:t>3/9/23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71FC30A-9120-4C4A-B147-9D4C3EFE01BB}" type="slidenum">
              <a:rPr lang="en-US" smtClean="0"/>
              <a:t>‹#›</a:t>
            </a:fld>
            <a:endParaRPr lang="en-US"/>
          </a:p>
        </p:txBody>
      </p:sp>
    </p:spTree>
    <p:extLst>
      <p:ext uri="{BB962C8B-B14F-4D97-AF65-F5344CB8AC3E}">
        <p14:creationId xmlns:p14="http://schemas.microsoft.com/office/powerpoint/2010/main" val="17620579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20727A0-B441-4033-B0FD-0756CC5FD3F3}" type="datetimeFigureOut">
              <a:rPr lang="en-US" smtClean="0"/>
              <a:t>3/9/23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1FC30A-9120-4C4A-B147-9D4C3EFE01BB}" type="slidenum">
              <a:rPr lang="en-US" smtClean="0"/>
              <a:t>‹#›</a:t>
            </a:fld>
            <a:endParaRPr lang="en-US"/>
          </a:p>
        </p:txBody>
      </p:sp>
    </p:spTree>
    <p:extLst>
      <p:ext uri="{BB962C8B-B14F-4D97-AF65-F5344CB8AC3E}">
        <p14:creationId xmlns:p14="http://schemas.microsoft.com/office/powerpoint/2010/main" val="38689262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20727A0-B441-4033-B0FD-0756CC5FD3F3}" type="datetimeFigureOut">
              <a:rPr lang="en-US" smtClean="0"/>
              <a:t>3/9/23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1FC30A-9120-4C4A-B147-9D4C3EFE01BB}" type="slidenum">
              <a:rPr lang="en-US" smtClean="0"/>
              <a:t>‹#›</a:t>
            </a:fld>
            <a:endParaRPr lang="en-US"/>
          </a:p>
        </p:txBody>
      </p:sp>
    </p:spTree>
    <p:extLst>
      <p:ext uri="{BB962C8B-B14F-4D97-AF65-F5344CB8AC3E}">
        <p14:creationId xmlns:p14="http://schemas.microsoft.com/office/powerpoint/2010/main" val="24195045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20727A0-B441-4033-B0FD-0756CC5FD3F3}" type="datetimeFigureOut">
              <a:rPr lang="en-US" smtClean="0"/>
              <a:t>3/9/23</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71FC30A-9120-4C4A-B147-9D4C3EFE01BB}" type="slidenum">
              <a:rPr lang="en-US" smtClean="0"/>
              <a:t>‹#›</a:t>
            </a:fld>
            <a:endParaRPr lang="en-US"/>
          </a:p>
        </p:txBody>
      </p:sp>
    </p:spTree>
    <p:extLst>
      <p:ext uri="{BB962C8B-B14F-4D97-AF65-F5344CB8AC3E}">
        <p14:creationId xmlns:p14="http://schemas.microsoft.com/office/powerpoint/2010/main" val="138684735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5.png"/><Relationship Id="rId5" Type="http://schemas.microsoft.com/office/2007/relationships/hdphoto" Target="../media/hdphoto1.wdp"/><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982217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4426AB7-D619-4515-962A-BC83909EC0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875F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E47DF98-723F-4AAC-ABCF-CACBC438F7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2880" y="256540"/>
            <a:ext cx="8778240" cy="6365239"/>
          </a:xfrm>
          <a:prstGeom prst="rect">
            <a:avLst/>
          </a:prstGeom>
          <a:solidFill>
            <a:srgbClr val="FFFFFF"/>
          </a:solidFill>
          <a:ln w="12700">
            <a:noFill/>
          </a:ln>
        </p:spPr>
        <p:style>
          <a:lnRef idx="2">
            <a:schemeClr val="accent1">
              <a:shade val="50000"/>
            </a:schemeClr>
          </a:lnRef>
          <a:fillRef idx="1">
            <a:schemeClr val="accent1"/>
          </a:fillRef>
          <a:effectRef idx="0">
            <a:schemeClr val="accent1"/>
          </a:effectRef>
          <a:fontRef idx="minor">
            <a:schemeClr val="lt1"/>
          </a:fontRef>
        </p:style>
      </p:sp>
      <p:cxnSp>
        <p:nvCxnSpPr>
          <p:cNvPr id="12" name="Straight Connector 11">
            <a:extLst>
              <a:ext uri="{FF2B5EF4-FFF2-40B4-BE49-F238E27FC236}">
                <a16:creationId xmlns:a16="http://schemas.microsoft.com/office/drawing/2014/main" id="{EA29FC7C-9308-4FDE-8DCA-405668055B0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171700" y="5768204"/>
            <a:ext cx="4800600" cy="0"/>
          </a:xfrm>
          <a:prstGeom prst="line">
            <a:avLst/>
          </a:prstGeom>
          <a:ln>
            <a:solidFill>
              <a:srgbClr val="875F55"/>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D996B705-74F1-4FC0-85C7-9B6BC0FDDE0E}"/>
              </a:ext>
            </a:extLst>
          </p:cNvPr>
          <p:cNvSpPr>
            <a:spLocks noGrp="1"/>
          </p:cNvSpPr>
          <p:nvPr>
            <p:ph type="ctrTitle"/>
          </p:nvPr>
        </p:nvSpPr>
        <p:spPr>
          <a:xfrm>
            <a:off x="832485" y="4277356"/>
            <a:ext cx="7475220" cy="1560320"/>
          </a:xfrm>
        </p:spPr>
        <p:txBody>
          <a:bodyPr>
            <a:normAutofit/>
          </a:bodyPr>
          <a:lstStyle/>
          <a:p>
            <a:r>
              <a:rPr lang="en-US" sz="5000">
                <a:solidFill>
                  <a:srgbClr val="875F55"/>
                </a:solidFill>
                <a:latin typeface="KG Dark Side" panose="02000503000000020004" pitchFamily="2" charset="0"/>
              </a:rPr>
              <a:t>How could a Christian </a:t>
            </a:r>
            <a:br>
              <a:rPr lang="en-US" sz="5000">
                <a:solidFill>
                  <a:srgbClr val="875F55"/>
                </a:solidFill>
                <a:latin typeface="KG Dark Side" panose="02000503000000020004" pitchFamily="2" charset="0"/>
              </a:rPr>
            </a:br>
            <a:r>
              <a:rPr lang="en-US" sz="5000">
                <a:solidFill>
                  <a:srgbClr val="875F55"/>
                </a:solidFill>
                <a:latin typeface="KG Dark Side" panose="02000503000000020004" pitchFamily="2" charset="0"/>
              </a:rPr>
              <a:t>do that?</a:t>
            </a:r>
          </a:p>
        </p:txBody>
      </p:sp>
      <p:pic>
        <p:nvPicPr>
          <p:cNvPr id="3" name="Picture 2" descr="What are the 7 Deadly Sins &amp; are They Really THAT Bad?">
            <a:extLst>
              <a:ext uri="{FF2B5EF4-FFF2-40B4-BE49-F238E27FC236}">
                <a16:creationId xmlns:a16="http://schemas.microsoft.com/office/drawing/2014/main" id="{02E7FCAB-7572-DB84-5230-78395EC4E19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5903" r="2" b="12028"/>
          <a:stretch/>
        </p:blipFill>
        <p:spPr bwMode="auto">
          <a:xfrm>
            <a:off x="182880" y="256540"/>
            <a:ext cx="8778240" cy="37642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27752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CA593E1-71B1-4BD2-944F-5CE41BC97897}"/>
              </a:ext>
            </a:extLst>
          </p:cNvPr>
          <p:cNvPicPr>
            <a:picLocks noChangeAspect="1"/>
          </p:cNvPicPr>
          <p:nvPr/>
        </p:nvPicPr>
        <p:blipFill rotWithShape="1">
          <a:blip r:embed="rId3"/>
          <a:srcRect l="13960" t="15845" r="13375" b="16715"/>
          <a:stretch/>
        </p:blipFill>
        <p:spPr>
          <a:xfrm>
            <a:off x="5843048" y="2199750"/>
            <a:ext cx="2991678" cy="2799184"/>
          </a:xfrm>
          <a:prstGeom prst="rect">
            <a:avLst/>
          </a:prstGeom>
        </p:spPr>
      </p:pic>
      <p:sp>
        <p:nvSpPr>
          <p:cNvPr id="2" name="Title 1">
            <a:extLst>
              <a:ext uri="{FF2B5EF4-FFF2-40B4-BE49-F238E27FC236}">
                <a16:creationId xmlns:a16="http://schemas.microsoft.com/office/drawing/2014/main" id="{D3DF9562-3959-4776-BFC4-A959ED5C5DB0}"/>
              </a:ext>
            </a:extLst>
          </p:cNvPr>
          <p:cNvSpPr>
            <a:spLocks noGrp="1"/>
          </p:cNvSpPr>
          <p:nvPr>
            <p:ph type="title"/>
          </p:nvPr>
        </p:nvSpPr>
        <p:spPr/>
        <p:txBody>
          <a:bodyPr>
            <a:noAutofit/>
          </a:bodyPr>
          <a:lstStyle/>
          <a:p>
            <a:pPr algn="ctr"/>
            <a:r>
              <a:rPr lang="en-US" b="1" dirty="0">
                <a:latin typeface="KG Dark Side" panose="02000503000000020004" pitchFamily="2" charset="0"/>
              </a:rPr>
              <a:t>Some may ask….</a:t>
            </a:r>
          </a:p>
        </p:txBody>
      </p:sp>
      <p:sp>
        <p:nvSpPr>
          <p:cNvPr id="3" name="Content Placeholder 2">
            <a:extLst>
              <a:ext uri="{FF2B5EF4-FFF2-40B4-BE49-F238E27FC236}">
                <a16:creationId xmlns:a16="http://schemas.microsoft.com/office/drawing/2014/main" id="{6411CABC-ED9A-4AC6-A763-142C82870217}"/>
              </a:ext>
            </a:extLst>
          </p:cNvPr>
          <p:cNvSpPr>
            <a:spLocks noGrp="1"/>
          </p:cNvSpPr>
          <p:nvPr>
            <p:ph sz="half" idx="1"/>
          </p:nvPr>
        </p:nvSpPr>
        <p:spPr>
          <a:xfrm>
            <a:off x="183510" y="1690689"/>
            <a:ext cx="6439395" cy="4661219"/>
          </a:xfrm>
        </p:spPr>
        <p:txBody>
          <a:bodyPr>
            <a:normAutofit/>
          </a:bodyPr>
          <a:lstStyle/>
          <a:p>
            <a:pPr>
              <a:lnSpc>
                <a:spcPct val="110000"/>
              </a:lnSpc>
            </a:pPr>
            <a:r>
              <a:rPr lang="en-US" sz="3200" dirty="0">
                <a:latin typeface="KG Dark Side" panose="02000503000000020004" pitchFamily="2" charset="0"/>
              </a:rPr>
              <a:t>To highlight the supposed hypocrisy of Christians</a:t>
            </a:r>
          </a:p>
          <a:p>
            <a:pPr>
              <a:lnSpc>
                <a:spcPct val="110000"/>
              </a:lnSpc>
            </a:pPr>
            <a:r>
              <a:rPr lang="en-US" sz="3200" dirty="0">
                <a:latin typeface="KG Dark Side" panose="02000503000000020004" pitchFamily="2" charset="0"/>
              </a:rPr>
              <a:t>To show they are a “better Christian”</a:t>
            </a:r>
          </a:p>
          <a:p>
            <a:pPr>
              <a:lnSpc>
                <a:spcPct val="110000"/>
              </a:lnSpc>
            </a:pPr>
            <a:r>
              <a:rPr lang="en-US" sz="3200" dirty="0">
                <a:latin typeface="KG Dark Side" panose="02000503000000020004" pitchFamily="2" charset="0"/>
              </a:rPr>
              <a:t>To hide their struggle with same sin</a:t>
            </a:r>
          </a:p>
          <a:p>
            <a:pPr>
              <a:lnSpc>
                <a:spcPct val="110000"/>
              </a:lnSpc>
            </a:pPr>
            <a:r>
              <a:rPr lang="en-US" sz="3200" dirty="0">
                <a:latin typeface="KG Dark Side" panose="02000503000000020004" pitchFamily="2" charset="0"/>
              </a:rPr>
              <a:t>They don’t struggle with this and don’t know how to help</a:t>
            </a:r>
          </a:p>
          <a:p>
            <a:endParaRPr lang="en-US" dirty="0">
              <a:latin typeface="DK Lemon Yellow Sun" panose="02000000000000000000" pitchFamily="50" charset="0"/>
            </a:endParaRPr>
          </a:p>
        </p:txBody>
      </p:sp>
    </p:spTree>
    <p:extLst>
      <p:ext uri="{BB962C8B-B14F-4D97-AF65-F5344CB8AC3E}">
        <p14:creationId xmlns:p14="http://schemas.microsoft.com/office/powerpoint/2010/main" val="3083456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35CCB951-88A0-446B-B4C0-C1CAC7136A0F}"/>
              </a:ext>
            </a:extLst>
          </p:cNvPr>
          <p:cNvPicPr>
            <a:picLocks noGrp="1" noChangeAspect="1"/>
          </p:cNvPicPr>
          <p:nvPr>
            <p:ph idx="1"/>
          </p:nvPr>
        </p:nvPicPr>
        <p:blipFill>
          <a:blip r:embed="rId4">
            <a:extLst>
              <a:ext uri="{BEBA8EAE-BF5A-486C-A8C5-ECC9F3942E4B}">
                <a14:imgProps xmlns:a14="http://schemas.microsoft.com/office/drawing/2010/main">
                  <a14:imgLayer r:embed="rId5">
                    <a14:imgEffect>
                      <a14:backgroundRemoval t="4889" b="96889" l="2667" r="96444">
                        <a14:foregroundMark x1="10222" y1="40000" x2="3111" y2="47111"/>
                        <a14:foregroundMark x1="3111" y1="47111" x2="10667" y2="60889"/>
                        <a14:foregroundMark x1="40000" y1="89778" x2="46222" y2="96889"/>
                        <a14:foregroundMark x1="46222" y1="96889" x2="56889" y2="93778"/>
                        <a14:foregroundMark x1="56889" y1="93778" x2="60889" y2="89333"/>
                        <a14:foregroundMark x1="52444" y1="96889" x2="45333" y2="96889"/>
                        <a14:foregroundMark x1="91111" y1="42667" x2="98667" y2="49333"/>
                        <a14:foregroundMark x1="98667" y1="49333" x2="91556" y2="56444"/>
                        <a14:foregroundMark x1="91556" y1="56444" x2="91111" y2="56444"/>
                        <a14:foregroundMark x1="93778" y1="54667" x2="93333" y2="46222"/>
                        <a14:foregroundMark x1="60000" y1="10667" x2="51556" y2="3556"/>
                        <a14:foregroundMark x1="51556" y1="3556" x2="44444" y2="10222"/>
                        <a14:foregroundMark x1="44444" y1="10222" x2="47111" y2="4889"/>
                        <a14:foregroundMark x1="96444" y1="46667" x2="96000" y2="52889"/>
                      </a14:backgroundRemoval>
                    </a14:imgEffect>
                  </a14:imgLayer>
                </a14:imgProps>
              </a:ext>
            </a:extLst>
          </a:blip>
          <a:stretch>
            <a:fillRect/>
          </a:stretch>
        </p:blipFill>
        <p:spPr>
          <a:xfrm rot="367983">
            <a:off x="5338650" y="1866590"/>
            <a:ext cx="3629942" cy="3478097"/>
          </a:xfrm>
          <a:prstGeom prst="rect">
            <a:avLst/>
          </a:prstGeom>
        </p:spPr>
      </p:pic>
      <p:pic>
        <p:nvPicPr>
          <p:cNvPr id="5" name="Picture 4">
            <a:extLst>
              <a:ext uri="{FF2B5EF4-FFF2-40B4-BE49-F238E27FC236}">
                <a16:creationId xmlns:a16="http://schemas.microsoft.com/office/drawing/2014/main" id="{3846F2D4-4C22-4F7E-8FAF-1565C0BE9E26}"/>
              </a:ext>
            </a:extLst>
          </p:cNvPr>
          <p:cNvPicPr>
            <a:picLocks noChangeAspect="1"/>
          </p:cNvPicPr>
          <p:nvPr/>
        </p:nvPicPr>
        <p:blipFill rotWithShape="1">
          <a:blip r:embed="rId6"/>
          <a:srcRect l="5490" t="8096" r="5666" b="10150"/>
          <a:stretch/>
        </p:blipFill>
        <p:spPr>
          <a:xfrm>
            <a:off x="710670" y="4172856"/>
            <a:ext cx="4470938" cy="1699307"/>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6" name="Picture 5">
            <a:extLst>
              <a:ext uri="{FF2B5EF4-FFF2-40B4-BE49-F238E27FC236}">
                <a16:creationId xmlns:a16="http://schemas.microsoft.com/office/drawing/2014/main" id="{FC7E6C3B-6AD8-4442-80F5-FAEED389ABCB}"/>
              </a:ext>
            </a:extLst>
          </p:cNvPr>
          <p:cNvPicPr>
            <a:picLocks noChangeAspect="1"/>
          </p:cNvPicPr>
          <p:nvPr/>
        </p:nvPicPr>
        <p:blipFill>
          <a:blip r:embed="rId7"/>
          <a:stretch>
            <a:fillRect/>
          </a:stretch>
        </p:blipFill>
        <p:spPr>
          <a:xfrm>
            <a:off x="850929" y="814388"/>
            <a:ext cx="4668633" cy="2170505"/>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18870264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B5554A8-CA9E-479D-924F-1EA73E9C1E45}"/>
              </a:ext>
            </a:extLst>
          </p:cNvPr>
          <p:cNvPicPr>
            <a:picLocks noChangeAspect="1"/>
          </p:cNvPicPr>
          <p:nvPr/>
        </p:nvPicPr>
        <p:blipFill rotWithShape="1">
          <a:blip r:embed="rId3"/>
          <a:srcRect r="7692"/>
          <a:stretch/>
        </p:blipFill>
        <p:spPr>
          <a:xfrm>
            <a:off x="2263095" y="1"/>
            <a:ext cx="6880905" cy="6858000"/>
          </a:xfrm>
          <a:prstGeom prst="rect">
            <a:avLst/>
          </a:prstGeom>
        </p:spPr>
      </p:pic>
      <p:pic>
        <p:nvPicPr>
          <p:cNvPr id="5" name="Picture 4">
            <a:extLst>
              <a:ext uri="{FF2B5EF4-FFF2-40B4-BE49-F238E27FC236}">
                <a16:creationId xmlns:a16="http://schemas.microsoft.com/office/drawing/2014/main" id="{2A6A56EA-FC73-4521-8A31-4B8DDF48E7DB}"/>
              </a:ext>
            </a:extLst>
          </p:cNvPr>
          <p:cNvPicPr>
            <a:picLocks noChangeAspect="1"/>
          </p:cNvPicPr>
          <p:nvPr/>
        </p:nvPicPr>
        <p:blipFill rotWithShape="1">
          <a:blip r:embed="rId3"/>
          <a:srcRect r="66825"/>
          <a:stretch/>
        </p:blipFill>
        <p:spPr>
          <a:xfrm flipH="1">
            <a:off x="-1" y="0"/>
            <a:ext cx="2263095" cy="6858000"/>
          </a:xfrm>
          <a:prstGeom prst="rect">
            <a:avLst/>
          </a:prstGeom>
        </p:spPr>
      </p:pic>
      <p:sp>
        <p:nvSpPr>
          <p:cNvPr id="2" name="Title 1">
            <a:extLst>
              <a:ext uri="{FF2B5EF4-FFF2-40B4-BE49-F238E27FC236}">
                <a16:creationId xmlns:a16="http://schemas.microsoft.com/office/drawing/2014/main" id="{D8C0A1AC-1E7D-4234-A321-915297461D3E}"/>
              </a:ext>
            </a:extLst>
          </p:cNvPr>
          <p:cNvSpPr>
            <a:spLocks noGrp="1"/>
          </p:cNvSpPr>
          <p:nvPr>
            <p:ph type="title"/>
          </p:nvPr>
        </p:nvSpPr>
        <p:spPr>
          <a:xfrm>
            <a:off x="142505" y="439229"/>
            <a:ext cx="5441867" cy="745629"/>
          </a:xfrm>
        </p:spPr>
        <p:txBody>
          <a:bodyPr>
            <a:noAutofit/>
          </a:bodyPr>
          <a:lstStyle/>
          <a:p>
            <a:r>
              <a:rPr lang="en-US" sz="3600" b="1" dirty="0">
                <a:latin typeface="KG Dark Side" panose="02000503000000020004" pitchFamily="2" charset="0"/>
              </a:rPr>
              <a:t>Christians are NOT immune</a:t>
            </a:r>
          </a:p>
        </p:txBody>
      </p:sp>
      <p:sp>
        <p:nvSpPr>
          <p:cNvPr id="3" name="Content Placeholder 2">
            <a:extLst>
              <a:ext uri="{FF2B5EF4-FFF2-40B4-BE49-F238E27FC236}">
                <a16:creationId xmlns:a16="http://schemas.microsoft.com/office/drawing/2014/main" id="{4CDA9365-4724-4003-9315-1D71AC0D8424}"/>
              </a:ext>
            </a:extLst>
          </p:cNvPr>
          <p:cNvSpPr>
            <a:spLocks noGrp="1"/>
          </p:cNvSpPr>
          <p:nvPr>
            <p:ph idx="1"/>
          </p:nvPr>
        </p:nvSpPr>
        <p:spPr>
          <a:xfrm>
            <a:off x="142505" y="1500808"/>
            <a:ext cx="5202981" cy="3856383"/>
          </a:xfrm>
        </p:spPr>
        <p:txBody>
          <a:bodyPr>
            <a:noAutofit/>
          </a:bodyPr>
          <a:lstStyle/>
          <a:p>
            <a:r>
              <a:rPr lang="en-US" sz="2700" b="1" dirty="0">
                <a:latin typeface="KG Dark Side" panose="02000503000000020004" pitchFamily="2" charset="0"/>
              </a:rPr>
              <a:t>1 John 2:1 - </a:t>
            </a:r>
            <a:r>
              <a:rPr lang="en-US" sz="2400" dirty="0">
                <a:latin typeface="KG Dark Side" panose="02000503000000020004" pitchFamily="2" charset="0"/>
              </a:rPr>
              <a:t>Christians are not to sin</a:t>
            </a:r>
          </a:p>
          <a:p>
            <a:pPr marL="342900" lvl="1" indent="0">
              <a:buNone/>
            </a:pPr>
            <a:endParaRPr lang="en-US" sz="2400" dirty="0">
              <a:latin typeface="KG Dark Side" panose="02000503000000020004" pitchFamily="2" charset="0"/>
            </a:endParaRPr>
          </a:p>
          <a:p>
            <a:r>
              <a:rPr lang="en-US" sz="2700" b="1" dirty="0">
                <a:latin typeface="KG Dark Side" panose="02000503000000020004" pitchFamily="2" charset="0"/>
              </a:rPr>
              <a:t>2 Peter 2:20-22 </a:t>
            </a:r>
          </a:p>
          <a:p>
            <a:pPr marL="342900" lvl="1" indent="0">
              <a:buNone/>
            </a:pPr>
            <a:endParaRPr lang="en-US" sz="2400" dirty="0">
              <a:latin typeface="KG Dark Side" panose="02000503000000020004" pitchFamily="2" charset="0"/>
            </a:endParaRPr>
          </a:p>
          <a:p>
            <a:r>
              <a:rPr lang="en-US" sz="2700" b="1" dirty="0">
                <a:latin typeface="KG Dark Side" panose="02000503000000020004" pitchFamily="2" charset="0"/>
              </a:rPr>
              <a:t>1 Corinthians 5:1-2 </a:t>
            </a:r>
          </a:p>
          <a:p>
            <a:pPr marL="342900" lvl="1" indent="0">
              <a:buNone/>
            </a:pPr>
            <a:endParaRPr lang="en-US" sz="2400" dirty="0">
              <a:latin typeface="KG Dark Side" panose="02000503000000020004" pitchFamily="2" charset="0"/>
            </a:endParaRPr>
          </a:p>
          <a:p>
            <a:r>
              <a:rPr lang="en-US" sz="2700" b="1" dirty="0">
                <a:latin typeface="KG Dark Side" panose="02000503000000020004" pitchFamily="2" charset="0"/>
              </a:rPr>
              <a:t>Galatians 2:11-13 </a:t>
            </a:r>
          </a:p>
          <a:p>
            <a:pPr lvl="1"/>
            <a:r>
              <a:rPr lang="en-US" sz="2700" dirty="0">
                <a:latin typeface="KG Dark Side" panose="02000503000000020004" pitchFamily="2" charset="0"/>
              </a:rPr>
              <a:t>Even the apostle Peter struggled with sin</a:t>
            </a:r>
          </a:p>
        </p:txBody>
      </p:sp>
    </p:spTree>
    <p:extLst>
      <p:ext uri="{BB962C8B-B14F-4D97-AF65-F5344CB8AC3E}">
        <p14:creationId xmlns:p14="http://schemas.microsoft.com/office/powerpoint/2010/main" val="1563036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arn(inVertic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barn(inVertical)">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barn(inVertical)">
                                      <p:cBhvr>
                                        <p:cTn id="22" dur="500"/>
                                        <p:tgtEl>
                                          <p:spTgt spid="3">
                                            <p:txEl>
                                              <p:pRg st="6" end="6"/>
                                            </p:txEl>
                                          </p:spTgt>
                                        </p:tgtEl>
                                      </p:cBhvr>
                                    </p:animEffect>
                                  </p:childTnLst>
                                </p:cTn>
                              </p:par>
                              <p:par>
                                <p:cTn id="23" presetID="16" presetClass="entr" presetSubtype="21"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animEffect transition="in" filter="barn(inVertical)">
                                      <p:cBhvr>
                                        <p:cTn id="25"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432E1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782DDD-CD51-41DF-9B21-B9FE510CC5BA}"/>
              </a:ext>
            </a:extLst>
          </p:cNvPr>
          <p:cNvSpPr>
            <a:spLocks noGrp="1"/>
          </p:cNvSpPr>
          <p:nvPr>
            <p:ph type="title"/>
          </p:nvPr>
        </p:nvSpPr>
        <p:spPr>
          <a:xfrm>
            <a:off x="676054" y="431008"/>
            <a:ext cx="7397421" cy="994172"/>
          </a:xfrm>
        </p:spPr>
        <p:txBody>
          <a:bodyPr>
            <a:noAutofit/>
          </a:bodyPr>
          <a:lstStyle/>
          <a:p>
            <a:pPr algn="ctr"/>
            <a:r>
              <a:rPr lang="en-US" sz="3600" b="1" u="sng" dirty="0">
                <a:solidFill>
                  <a:schemeClr val="bg1"/>
                </a:solidFill>
                <a:latin typeface="KG Dark Side" panose="02000503000000020004" pitchFamily="2" charset="0"/>
              </a:rPr>
              <a:t>Satan attacks Christians even harder</a:t>
            </a:r>
          </a:p>
        </p:txBody>
      </p:sp>
      <p:sp>
        <p:nvSpPr>
          <p:cNvPr id="3" name="Content Placeholder 2">
            <a:extLst>
              <a:ext uri="{FF2B5EF4-FFF2-40B4-BE49-F238E27FC236}">
                <a16:creationId xmlns:a16="http://schemas.microsoft.com/office/drawing/2014/main" id="{8A9D0AC1-15B7-4FBF-B0C5-D09C43BB5FA8}"/>
              </a:ext>
            </a:extLst>
          </p:cNvPr>
          <p:cNvSpPr>
            <a:spLocks noGrp="1"/>
          </p:cNvSpPr>
          <p:nvPr>
            <p:ph idx="1"/>
          </p:nvPr>
        </p:nvSpPr>
        <p:spPr>
          <a:xfrm>
            <a:off x="4374764" y="1926486"/>
            <a:ext cx="4460476" cy="3745651"/>
          </a:xfrm>
        </p:spPr>
        <p:txBody>
          <a:bodyPr numCol="1" anchor="ctr">
            <a:normAutofit/>
          </a:bodyPr>
          <a:lstStyle/>
          <a:p>
            <a:r>
              <a:rPr lang="en-US" sz="3300" b="1" dirty="0">
                <a:solidFill>
                  <a:schemeClr val="bg1"/>
                </a:solidFill>
                <a:latin typeface="KG Dark Side" panose="02000503000000020004" pitchFamily="2" charset="0"/>
              </a:rPr>
              <a:t>1 Peter 5:8</a:t>
            </a:r>
          </a:p>
          <a:p>
            <a:pPr lvl="1"/>
            <a:r>
              <a:rPr lang="en-US" sz="3000" dirty="0">
                <a:solidFill>
                  <a:schemeClr val="bg1"/>
                </a:solidFill>
                <a:latin typeface="KG Dark Side" panose="02000503000000020004" pitchFamily="2" charset="0"/>
              </a:rPr>
              <a:t>Satan seeking to devour us</a:t>
            </a:r>
          </a:p>
          <a:p>
            <a:pPr marL="342900" lvl="1" indent="0">
              <a:buNone/>
            </a:pPr>
            <a:endParaRPr lang="en-US" sz="3000" dirty="0">
              <a:solidFill>
                <a:schemeClr val="bg1"/>
              </a:solidFill>
              <a:latin typeface="KG Dark Side" panose="02000503000000020004" pitchFamily="2" charset="0"/>
            </a:endParaRPr>
          </a:p>
          <a:p>
            <a:r>
              <a:rPr lang="en-US" sz="3300" b="1" dirty="0">
                <a:solidFill>
                  <a:schemeClr val="bg1"/>
                </a:solidFill>
                <a:latin typeface="KG Dark Side" panose="02000503000000020004" pitchFamily="2" charset="0"/>
              </a:rPr>
              <a:t>Ephesians 6:10-12</a:t>
            </a:r>
          </a:p>
          <a:p>
            <a:pPr lvl="1"/>
            <a:r>
              <a:rPr lang="en-US" sz="3000" dirty="0">
                <a:solidFill>
                  <a:schemeClr val="bg1"/>
                </a:solidFill>
                <a:latin typeface="KG Dark Side" panose="02000503000000020004" pitchFamily="2" charset="0"/>
              </a:rPr>
              <a:t>We are at war!</a:t>
            </a:r>
          </a:p>
        </p:txBody>
      </p:sp>
      <p:pic>
        <p:nvPicPr>
          <p:cNvPr id="4" name="Picture 3">
            <a:extLst>
              <a:ext uri="{FF2B5EF4-FFF2-40B4-BE49-F238E27FC236}">
                <a16:creationId xmlns:a16="http://schemas.microsoft.com/office/drawing/2014/main" id="{7BD4B546-4AE6-4E3C-B484-529692563A9C}"/>
              </a:ext>
            </a:extLst>
          </p:cNvPr>
          <p:cNvPicPr>
            <a:picLocks noChangeAspect="1"/>
          </p:cNvPicPr>
          <p:nvPr/>
        </p:nvPicPr>
        <p:blipFill>
          <a:blip r:embed="rId3"/>
          <a:stretch>
            <a:fillRect/>
          </a:stretch>
        </p:blipFill>
        <p:spPr>
          <a:xfrm>
            <a:off x="424675" y="2403563"/>
            <a:ext cx="3545828" cy="271711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790491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circle(in)">
                                      <p:cBhvr>
                                        <p:cTn id="10" dur="20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circle(in)">
                                      <p:cBhvr>
                                        <p:cTn id="15" dur="2000"/>
                                        <p:tgtEl>
                                          <p:spTgt spid="3">
                                            <p:txEl>
                                              <p:pRg st="3" end="3"/>
                                            </p:txEl>
                                          </p:spTgt>
                                        </p:tgtEl>
                                      </p:cBhvr>
                                    </p:animEffect>
                                  </p:childTnLst>
                                </p:cTn>
                              </p:par>
                              <p:par>
                                <p:cTn id="16" presetID="6" presetClass="entr" presetSubtype="16" fill="hold"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circle(in)">
                                      <p:cBhvr>
                                        <p:cTn id="18"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25000"/>
            <a:lum/>
          </a:blip>
          <a:srcRect/>
          <a:stretch>
            <a:fillRect l="-6000" r="-6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269A43-E2A5-4BA4-AA96-A0790CBE5AFC}"/>
              </a:ext>
            </a:extLst>
          </p:cNvPr>
          <p:cNvSpPr>
            <a:spLocks noGrp="1"/>
          </p:cNvSpPr>
          <p:nvPr>
            <p:ph type="title"/>
          </p:nvPr>
        </p:nvSpPr>
        <p:spPr>
          <a:xfrm>
            <a:off x="575659" y="345284"/>
            <a:ext cx="7992682" cy="994172"/>
          </a:xfrm>
        </p:spPr>
        <p:txBody>
          <a:bodyPr>
            <a:noAutofit/>
          </a:bodyPr>
          <a:lstStyle/>
          <a:p>
            <a:pPr algn="ctr"/>
            <a:r>
              <a:rPr lang="en-US" b="1" dirty="0">
                <a:latin typeface="KG Dark Side" panose="02000503000000020004" pitchFamily="2" charset="0"/>
              </a:rPr>
              <a:t>Christians aren’t perfect… we are growing</a:t>
            </a:r>
          </a:p>
        </p:txBody>
      </p:sp>
      <p:sp>
        <p:nvSpPr>
          <p:cNvPr id="3" name="Content Placeholder 2">
            <a:extLst>
              <a:ext uri="{FF2B5EF4-FFF2-40B4-BE49-F238E27FC236}">
                <a16:creationId xmlns:a16="http://schemas.microsoft.com/office/drawing/2014/main" id="{78EDEA67-3A84-44A6-B2D1-837F34DDB5F8}"/>
              </a:ext>
            </a:extLst>
          </p:cNvPr>
          <p:cNvSpPr>
            <a:spLocks noGrp="1"/>
          </p:cNvSpPr>
          <p:nvPr>
            <p:ph idx="1"/>
          </p:nvPr>
        </p:nvSpPr>
        <p:spPr>
          <a:xfrm>
            <a:off x="885826" y="1714499"/>
            <a:ext cx="7115174" cy="4557713"/>
          </a:xfrm>
        </p:spPr>
        <p:txBody>
          <a:bodyPr>
            <a:normAutofit/>
          </a:bodyPr>
          <a:lstStyle/>
          <a:p>
            <a:r>
              <a:rPr lang="en-US" sz="3000" b="1" dirty="0">
                <a:latin typeface="KG Dark Side" panose="02000503000000020004" pitchFamily="2" charset="0"/>
              </a:rPr>
              <a:t>2 Peter 1:5-8</a:t>
            </a:r>
          </a:p>
          <a:p>
            <a:pPr lvl="1"/>
            <a:r>
              <a:rPr lang="en-US" sz="2700" dirty="0">
                <a:latin typeface="KG Dark Side" panose="02000503000000020004" pitchFamily="2" charset="0"/>
              </a:rPr>
              <a:t>Tells us we must always be growing</a:t>
            </a:r>
          </a:p>
          <a:p>
            <a:endParaRPr lang="en-US" sz="3000" b="1" dirty="0">
              <a:latin typeface="KG Dark Side" panose="02000503000000020004" pitchFamily="2" charset="0"/>
            </a:endParaRPr>
          </a:p>
          <a:p>
            <a:r>
              <a:rPr lang="en-US" sz="3000" b="1" dirty="0">
                <a:latin typeface="KG Dark Side" panose="02000503000000020004" pitchFamily="2" charset="0"/>
              </a:rPr>
              <a:t>James 1:14</a:t>
            </a:r>
          </a:p>
          <a:p>
            <a:pPr lvl="1"/>
            <a:r>
              <a:rPr lang="en-US" sz="2700" dirty="0">
                <a:latin typeface="KG Dark Side" panose="02000503000000020004" pitchFamily="2" charset="0"/>
              </a:rPr>
              <a:t>Satan uses our desires against us</a:t>
            </a:r>
            <a:endParaRPr lang="en-US" sz="3000" b="1" dirty="0">
              <a:latin typeface="KG Dark Side" panose="02000503000000020004" pitchFamily="2" charset="0"/>
            </a:endParaRPr>
          </a:p>
          <a:p>
            <a:pPr marL="342900" lvl="1" indent="0">
              <a:buNone/>
            </a:pPr>
            <a:endParaRPr lang="en-US" sz="2700" dirty="0">
              <a:latin typeface="KG Dark Side" panose="02000503000000020004" pitchFamily="2" charset="0"/>
            </a:endParaRPr>
          </a:p>
          <a:p>
            <a:r>
              <a:rPr lang="en-US" sz="3000" b="1" dirty="0">
                <a:latin typeface="KG Dark Side" panose="02000503000000020004" pitchFamily="2" charset="0"/>
              </a:rPr>
              <a:t>James 4:4</a:t>
            </a:r>
          </a:p>
          <a:p>
            <a:pPr lvl="1"/>
            <a:r>
              <a:rPr lang="en-US" sz="2700" dirty="0">
                <a:latin typeface="KG Dark Side" panose="02000503000000020004" pitchFamily="2" charset="0"/>
              </a:rPr>
              <a:t>Our past worldly life continues to pull on us </a:t>
            </a:r>
          </a:p>
          <a:p>
            <a:endParaRPr lang="en-US" sz="1500" dirty="0">
              <a:latin typeface="KG Dark Side" panose="02000503000000020004" pitchFamily="2" charset="0"/>
            </a:endParaRPr>
          </a:p>
        </p:txBody>
      </p:sp>
    </p:spTree>
    <p:extLst>
      <p:ext uri="{BB962C8B-B14F-4D97-AF65-F5344CB8AC3E}">
        <p14:creationId xmlns:p14="http://schemas.microsoft.com/office/powerpoint/2010/main" val="2562772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7000" r="-17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7A0863-C57A-45E8-AE4F-E092DB2F1B96}"/>
              </a:ext>
            </a:extLst>
          </p:cNvPr>
          <p:cNvSpPr>
            <a:spLocks noGrp="1"/>
          </p:cNvSpPr>
          <p:nvPr>
            <p:ph type="title"/>
          </p:nvPr>
        </p:nvSpPr>
        <p:spPr>
          <a:xfrm>
            <a:off x="689136" y="484402"/>
            <a:ext cx="5034791" cy="994172"/>
          </a:xfrm>
        </p:spPr>
        <p:txBody>
          <a:bodyPr>
            <a:noAutofit/>
          </a:bodyPr>
          <a:lstStyle/>
          <a:p>
            <a:pPr algn="ctr"/>
            <a:r>
              <a:rPr lang="en-US" sz="4500" b="1" dirty="0">
                <a:latin typeface="KG Dark Side" panose="02000503000000020004" pitchFamily="2" charset="0"/>
              </a:rPr>
              <a:t>Stop being shocked!</a:t>
            </a:r>
          </a:p>
        </p:txBody>
      </p:sp>
      <p:sp>
        <p:nvSpPr>
          <p:cNvPr id="3" name="Content Placeholder 2">
            <a:extLst>
              <a:ext uri="{FF2B5EF4-FFF2-40B4-BE49-F238E27FC236}">
                <a16:creationId xmlns:a16="http://schemas.microsoft.com/office/drawing/2014/main" id="{8AD149F2-151E-434B-A64F-51B3263566AA}"/>
              </a:ext>
            </a:extLst>
          </p:cNvPr>
          <p:cNvSpPr>
            <a:spLocks noGrp="1"/>
          </p:cNvSpPr>
          <p:nvPr>
            <p:ph sz="half" idx="1"/>
          </p:nvPr>
        </p:nvSpPr>
        <p:spPr>
          <a:xfrm>
            <a:off x="151411" y="1600200"/>
            <a:ext cx="6110243" cy="4773398"/>
          </a:xfrm>
        </p:spPr>
        <p:txBody>
          <a:bodyPr>
            <a:noAutofit/>
          </a:bodyPr>
          <a:lstStyle/>
          <a:p>
            <a:r>
              <a:rPr lang="en-US" dirty="0">
                <a:latin typeface="KG Dark Side" panose="02000503000000020004" pitchFamily="2" charset="0"/>
              </a:rPr>
              <a:t>We may stumble at our temptations</a:t>
            </a:r>
          </a:p>
          <a:p>
            <a:pPr lvl="1"/>
            <a:r>
              <a:rPr lang="en-US" dirty="0">
                <a:latin typeface="KG Dark Side" panose="02000503000000020004" pitchFamily="2" charset="0"/>
              </a:rPr>
              <a:t>Their sin may be different but we all sin</a:t>
            </a:r>
          </a:p>
          <a:p>
            <a:pPr marL="342900" lvl="1" indent="0">
              <a:buNone/>
            </a:pPr>
            <a:endParaRPr lang="en-US" dirty="0">
              <a:latin typeface="KG Dark Side" panose="02000503000000020004" pitchFamily="2" charset="0"/>
            </a:endParaRPr>
          </a:p>
          <a:p>
            <a:r>
              <a:rPr lang="en-US" dirty="0">
                <a:latin typeface="KG Dark Side" panose="02000503000000020004" pitchFamily="2" charset="0"/>
              </a:rPr>
              <a:t>Few will admit they stumble</a:t>
            </a:r>
          </a:p>
          <a:p>
            <a:pPr lvl="1"/>
            <a:r>
              <a:rPr lang="en-US" dirty="0">
                <a:latin typeface="KG Dark Side" panose="02000503000000020004" pitchFamily="2" charset="0"/>
              </a:rPr>
              <a:t>We hide it</a:t>
            </a:r>
          </a:p>
          <a:p>
            <a:pPr lvl="1"/>
            <a:r>
              <a:rPr lang="en-US" dirty="0">
                <a:latin typeface="KG Dark Side" panose="02000503000000020004" pitchFamily="2" charset="0"/>
              </a:rPr>
              <a:t>Cover it up</a:t>
            </a:r>
          </a:p>
          <a:p>
            <a:pPr lvl="1"/>
            <a:r>
              <a:rPr lang="en-US" dirty="0">
                <a:latin typeface="KG Dark Side" panose="02000503000000020004" pitchFamily="2" charset="0"/>
              </a:rPr>
              <a:t>Stuff it down inside until it takes over</a:t>
            </a:r>
          </a:p>
          <a:p>
            <a:pPr marL="342900" lvl="1" indent="0">
              <a:buNone/>
            </a:pPr>
            <a:endParaRPr lang="en-US" dirty="0">
              <a:latin typeface="KG Dark Side" panose="02000503000000020004" pitchFamily="2" charset="0"/>
            </a:endParaRPr>
          </a:p>
          <a:p>
            <a:r>
              <a:rPr lang="en-US" dirty="0">
                <a:latin typeface="KG Dark Side" panose="02000503000000020004" pitchFamily="2" charset="0"/>
              </a:rPr>
              <a:t>Understand we are not immune to sin</a:t>
            </a:r>
          </a:p>
        </p:txBody>
      </p:sp>
    </p:spTree>
    <p:extLst>
      <p:ext uri="{BB962C8B-B14F-4D97-AF65-F5344CB8AC3E}">
        <p14:creationId xmlns:p14="http://schemas.microsoft.com/office/powerpoint/2010/main" val="1814563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par>
                                <p:cTn id="8" presetID="14" presetClass="entr" presetSubtype="1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randombar(horizontal)">
                                      <p:cBhvr>
                                        <p:cTn id="15" dur="500"/>
                                        <p:tgtEl>
                                          <p:spTgt spid="3">
                                            <p:txEl>
                                              <p:pRg st="3" end="3"/>
                                            </p:txEl>
                                          </p:spTgt>
                                        </p:tgtEl>
                                      </p:cBhvr>
                                    </p:animEffect>
                                  </p:childTnLst>
                                </p:cTn>
                              </p:par>
                              <p:par>
                                <p:cTn id="16" presetID="14" presetClass="entr" presetSubtype="10" fill="hold"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randombar(horizontal)">
                                      <p:cBhvr>
                                        <p:cTn id="18" dur="500"/>
                                        <p:tgtEl>
                                          <p:spTgt spid="3">
                                            <p:txEl>
                                              <p:pRg st="4" end="4"/>
                                            </p:txEl>
                                          </p:spTgt>
                                        </p:tgtEl>
                                      </p:cBhvr>
                                    </p:animEffect>
                                  </p:childTnLst>
                                </p:cTn>
                              </p:par>
                              <p:par>
                                <p:cTn id="19" presetID="14" presetClass="entr" presetSubtype="1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randombar(horizontal)">
                                      <p:cBhvr>
                                        <p:cTn id="21" dur="500"/>
                                        <p:tgtEl>
                                          <p:spTgt spid="3">
                                            <p:txEl>
                                              <p:pRg st="5" end="5"/>
                                            </p:txEl>
                                          </p:spTgt>
                                        </p:tgtEl>
                                      </p:cBhvr>
                                    </p:animEffect>
                                  </p:childTnLst>
                                </p:cTn>
                              </p:par>
                              <p:par>
                                <p:cTn id="22" presetID="14" presetClass="entr" presetSubtype="10" fill="hold" nodeType="with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randombar(horizontal)">
                                      <p:cBhvr>
                                        <p:cTn id="24" dur="500"/>
                                        <p:tgtEl>
                                          <p:spTgt spid="3">
                                            <p:txEl>
                                              <p:pRg st="6" end="6"/>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nodeType="click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animEffect transition="in" filter="randombar(horizontal)">
                                      <p:cBhvr>
                                        <p:cTn id="29"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2000"/>
            <a:lum/>
          </a:blip>
          <a:srcRect/>
          <a:stretch>
            <a:fillRect l="-25000" r="-25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40B37E-5B28-4973-A41A-71025629A0CA}"/>
              </a:ext>
            </a:extLst>
          </p:cNvPr>
          <p:cNvSpPr>
            <a:spLocks noGrp="1"/>
          </p:cNvSpPr>
          <p:nvPr>
            <p:ph type="title"/>
          </p:nvPr>
        </p:nvSpPr>
        <p:spPr/>
        <p:txBody>
          <a:bodyPr>
            <a:normAutofit/>
          </a:bodyPr>
          <a:lstStyle/>
          <a:p>
            <a:pPr algn="ctr"/>
            <a:r>
              <a:rPr lang="en-US" sz="4950" dirty="0">
                <a:latin typeface="KG Dark Side" panose="02000503000000020004" pitchFamily="2" charset="0"/>
              </a:rPr>
              <a:t>God’s plan of salvation</a:t>
            </a:r>
          </a:p>
        </p:txBody>
      </p:sp>
      <p:sp>
        <p:nvSpPr>
          <p:cNvPr id="3" name="Content Placeholder 2">
            <a:extLst>
              <a:ext uri="{FF2B5EF4-FFF2-40B4-BE49-F238E27FC236}">
                <a16:creationId xmlns:a16="http://schemas.microsoft.com/office/drawing/2014/main" id="{F14297AD-5DF6-41B6-9ABC-E66BF226AB25}"/>
              </a:ext>
            </a:extLst>
          </p:cNvPr>
          <p:cNvSpPr>
            <a:spLocks noGrp="1"/>
          </p:cNvSpPr>
          <p:nvPr>
            <p:ph idx="1"/>
          </p:nvPr>
        </p:nvSpPr>
        <p:spPr/>
        <p:txBody>
          <a:bodyPr anchor="ctr">
            <a:normAutofit/>
          </a:bodyPr>
          <a:lstStyle/>
          <a:p>
            <a:pPr algn="ctr">
              <a:lnSpc>
                <a:spcPct val="100000"/>
              </a:lnSpc>
            </a:pPr>
            <a:r>
              <a:rPr lang="en-US" sz="3600" b="1" dirty="0">
                <a:latin typeface="KG Dark Side" panose="02000503000000020004" pitchFamily="2" charset="0"/>
              </a:rPr>
              <a:t>Hear- Romans 10:17</a:t>
            </a:r>
          </a:p>
          <a:p>
            <a:pPr algn="ctr">
              <a:lnSpc>
                <a:spcPct val="100000"/>
              </a:lnSpc>
            </a:pPr>
            <a:r>
              <a:rPr lang="en-US" sz="3600" b="1" dirty="0">
                <a:latin typeface="KG Dark Side" panose="02000503000000020004" pitchFamily="2" charset="0"/>
              </a:rPr>
              <a:t>Believe- Mark 16:16</a:t>
            </a:r>
          </a:p>
          <a:p>
            <a:pPr algn="ctr">
              <a:lnSpc>
                <a:spcPct val="100000"/>
              </a:lnSpc>
            </a:pPr>
            <a:r>
              <a:rPr lang="en-US" sz="3600" b="1" dirty="0">
                <a:latin typeface="KG Dark Side" panose="02000503000000020004" pitchFamily="2" charset="0"/>
              </a:rPr>
              <a:t>Repent- Acts 2:38</a:t>
            </a:r>
          </a:p>
          <a:p>
            <a:pPr algn="ctr">
              <a:lnSpc>
                <a:spcPct val="100000"/>
              </a:lnSpc>
            </a:pPr>
            <a:r>
              <a:rPr lang="en-US" sz="3600" b="1" dirty="0">
                <a:latin typeface="KG Dark Side" panose="02000503000000020004" pitchFamily="2" charset="0"/>
              </a:rPr>
              <a:t>Confess- Romans 10:9-10</a:t>
            </a:r>
          </a:p>
          <a:p>
            <a:pPr algn="ctr">
              <a:lnSpc>
                <a:spcPct val="100000"/>
              </a:lnSpc>
            </a:pPr>
            <a:r>
              <a:rPr lang="en-US" sz="3600" b="1" dirty="0">
                <a:latin typeface="KG Dark Side" panose="02000503000000020004" pitchFamily="2" charset="0"/>
              </a:rPr>
              <a:t>Be baptized- Acts 22:16</a:t>
            </a:r>
          </a:p>
          <a:p>
            <a:pPr algn="ctr">
              <a:lnSpc>
                <a:spcPct val="100000"/>
              </a:lnSpc>
            </a:pPr>
            <a:r>
              <a:rPr lang="en-US" sz="3600" b="1" dirty="0">
                <a:latin typeface="KG Dark Side" panose="02000503000000020004" pitchFamily="2" charset="0"/>
              </a:rPr>
              <a:t>Remain faithful- Revelation 2:10</a:t>
            </a:r>
          </a:p>
        </p:txBody>
      </p:sp>
    </p:spTree>
    <p:extLst>
      <p:ext uri="{BB962C8B-B14F-4D97-AF65-F5344CB8AC3E}">
        <p14:creationId xmlns:p14="http://schemas.microsoft.com/office/powerpoint/2010/main" val="1073311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anim calcmode="lin" valueType="num">
                                      <p:cBhvr>
                                        <p:cTn id="8" dur="2000" fill="hold"/>
                                        <p:tgtEl>
                                          <p:spTgt spid="3">
                                            <p:txEl>
                                              <p:pRg st="0" end="0"/>
                                            </p:txEl>
                                          </p:spTgt>
                                        </p:tgtEl>
                                        <p:attrNameLst>
                                          <p:attrName>ppt_w</p:attrName>
                                        </p:attrNameLst>
                                      </p:cBhvr>
                                      <p:tavLst>
                                        <p:tav tm="0" fmla="#ppt_w*sin(2.5*pi*$)">
                                          <p:val>
                                            <p:fltVal val="0"/>
                                          </p:val>
                                        </p:tav>
                                        <p:tav tm="100000">
                                          <p:val>
                                            <p:fltVal val="1"/>
                                          </p:val>
                                        </p:tav>
                                      </p:tavLst>
                                    </p:anim>
                                    <p:anim calcmode="lin" valueType="num">
                                      <p:cBhvr>
                                        <p:cTn id="9" dur="20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par>
                          <p:cTn id="10" fill="hold">
                            <p:stCondLst>
                              <p:cond delay="2000"/>
                            </p:stCondLst>
                            <p:childTnLst>
                              <p:par>
                                <p:cTn id="11" presetID="45" presetClass="entr" presetSubtype="0" fill="hold" nodeType="after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2000"/>
                                        <p:tgtEl>
                                          <p:spTgt spid="3">
                                            <p:txEl>
                                              <p:pRg st="1" end="1"/>
                                            </p:txEl>
                                          </p:spTgt>
                                        </p:tgtEl>
                                      </p:cBhvr>
                                    </p:animEffect>
                                    <p:anim calcmode="lin" valueType="num">
                                      <p:cBhvr>
                                        <p:cTn id="14" dur="2000" fill="hold"/>
                                        <p:tgtEl>
                                          <p:spTgt spid="3">
                                            <p:txEl>
                                              <p:pRg st="1" end="1"/>
                                            </p:txEl>
                                          </p:spTgt>
                                        </p:tgtEl>
                                        <p:attrNameLst>
                                          <p:attrName>ppt_w</p:attrName>
                                        </p:attrNameLst>
                                      </p:cBhvr>
                                      <p:tavLst>
                                        <p:tav tm="0" fmla="#ppt_w*sin(2.5*pi*$)">
                                          <p:val>
                                            <p:fltVal val="0"/>
                                          </p:val>
                                        </p:tav>
                                        <p:tav tm="100000">
                                          <p:val>
                                            <p:fltVal val="1"/>
                                          </p:val>
                                        </p:tav>
                                      </p:tavLst>
                                    </p:anim>
                                    <p:anim calcmode="lin" valueType="num">
                                      <p:cBhvr>
                                        <p:cTn id="15" dur="2000" fill="hold"/>
                                        <p:tgtEl>
                                          <p:spTgt spid="3">
                                            <p:txEl>
                                              <p:pRg st="1" end="1"/>
                                            </p:txEl>
                                          </p:spTgt>
                                        </p:tgtEl>
                                        <p:attrNameLst>
                                          <p:attrName>ppt_h</p:attrName>
                                        </p:attrNameLst>
                                      </p:cBhvr>
                                      <p:tavLst>
                                        <p:tav tm="0">
                                          <p:val>
                                            <p:strVal val="#ppt_h"/>
                                          </p:val>
                                        </p:tav>
                                        <p:tav tm="100000">
                                          <p:val>
                                            <p:strVal val="#ppt_h"/>
                                          </p:val>
                                        </p:tav>
                                      </p:tavLst>
                                    </p:anim>
                                  </p:childTnLst>
                                </p:cTn>
                              </p:par>
                            </p:childTnLst>
                          </p:cTn>
                        </p:par>
                        <p:par>
                          <p:cTn id="16" fill="hold">
                            <p:stCondLst>
                              <p:cond delay="4000"/>
                            </p:stCondLst>
                            <p:childTnLst>
                              <p:par>
                                <p:cTn id="17" presetID="45" presetClass="entr" presetSubtype="0" fill="hold"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2000"/>
                                        <p:tgtEl>
                                          <p:spTgt spid="3">
                                            <p:txEl>
                                              <p:pRg st="2" end="2"/>
                                            </p:txEl>
                                          </p:spTgt>
                                        </p:tgtEl>
                                      </p:cBhvr>
                                    </p:animEffect>
                                    <p:anim calcmode="lin" valueType="num">
                                      <p:cBhvr>
                                        <p:cTn id="20" dur="2000" fill="hold"/>
                                        <p:tgtEl>
                                          <p:spTgt spid="3">
                                            <p:txEl>
                                              <p:pRg st="2" end="2"/>
                                            </p:txEl>
                                          </p:spTgt>
                                        </p:tgtEl>
                                        <p:attrNameLst>
                                          <p:attrName>ppt_w</p:attrName>
                                        </p:attrNameLst>
                                      </p:cBhvr>
                                      <p:tavLst>
                                        <p:tav tm="0" fmla="#ppt_w*sin(2.5*pi*$)">
                                          <p:val>
                                            <p:fltVal val="0"/>
                                          </p:val>
                                        </p:tav>
                                        <p:tav tm="100000">
                                          <p:val>
                                            <p:fltVal val="1"/>
                                          </p:val>
                                        </p:tav>
                                      </p:tavLst>
                                    </p:anim>
                                    <p:anim calcmode="lin" valueType="num">
                                      <p:cBhvr>
                                        <p:cTn id="21" dur="2000" fill="hold"/>
                                        <p:tgtEl>
                                          <p:spTgt spid="3">
                                            <p:txEl>
                                              <p:pRg st="2" end="2"/>
                                            </p:txEl>
                                          </p:spTgt>
                                        </p:tgtEl>
                                        <p:attrNameLst>
                                          <p:attrName>ppt_h</p:attrName>
                                        </p:attrNameLst>
                                      </p:cBhvr>
                                      <p:tavLst>
                                        <p:tav tm="0">
                                          <p:val>
                                            <p:strVal val="#ppt_h"/>
                                          </p:val>
                                        </p:tav>
                                        <p:tav tm="100000">
                                          <p:val>
                                            <p:strVal val="#ppt_h"/>
                                          </p:val>
                                        </p:tav>
                                      </p:tavLst>
                                    </p:anim>
                                  </p:childTnLst>
                                </p:cTn>
                              </p:par>
                            </p:childTnLst>
                          </p:cTn>
                        </p:par>
                        <p:par>
                          <p:cTn id="22" fill="hold">
                            <p:stCondLst>
                              <p:cond delay="6000"/>
                            </p:stCondLst>
                            <p:childTnLst>
                              <p:par>
                                <p:cTn id="23" presetID="45" presetClass="entr" presetSubtype="0" fill="hold" nodeType="after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2000"/>
                                        <p:tgtEl>
                                          <p:spTgt spid="3">
                                            <p:txEl>
                                              <p:pRg st="3" end="3"/>
                                            </p:txEl>
                                          </p:spTgt>
                                        </p:tgtEl>
                                      </p:cBhvr>
                                    </p:animEffect>
                                    <p:anim calcmode="lin" valueType="num">
                                      <p:cBhvr>
                                        <p:cTn id="26" dur="2000" fill="hold"/>
                                        <p:tgtEl>
                                          <p:spTgt spid="3">
                                            <p:txEl>
                                              <p:pRg st="3" end="3"/>
                                            </p:txEl>
                                          </p:spTgt>
                                        </p:tgtEl>
                                        <p:attrNameLst>
                                          <p:attrName>ppt_w</p:attrName>
                                        </p:attrNameLst>
                                      </p:cBhvr>
                                      <p:tavLst>
                                        <p:tav tm="0" fmla="#ppt_w*sin(2.5*pi*$)">
                                          <p:val>
                                            <p:fltVal val="0"/>
                                          </p:val>
                                        </p:tav>
                                        <p:tav tm="100000">
                                          <p:val>
                                            <p:fltVal val="1"/>
                                          </p:val>
                                        </p:tav>
                                      </p:tavLst>
                                    </p:anim>
                                    <p:anim calcmode="lin" valueType="num">
                                      <p:cBhvr>
                                        <p:cTn id="27" dur="2000" fill="hold"/>
                                        <p:tgtEl>
                                          <p:spTgt spid="3">
                                            <p:txEl>
                                              <p:pRg st="3" end="3"/>
                                            </p:txEl>
                                          </p:spTgt>
                                        </p:tgtEl>
                                        <p:attrNameLst>
                                          <p:attrName>ppt_h</p:attrName>
                                        </p:attrNameLst>
                                      </p:cBhvr>
                                      <p:tavLst>
                                        <p:tav tm="0">
                                          <p:val>
                                            <p:strVal val="#ppt_h"/>
                                          </p:val>
                                        </p:tav>
                                        <p:tav tm="100000">
                                          <p:val>
                                            <p:strVal val="#ppt_h"/>
                                          </p:val>
                                        </p:tav>
                                      </p:tavLst>
                                    </p:anim>
                                  </p:childTnLst>
                                </p:cTn>
                              </p:par>
                            </p:childTnLst>
                          </p:cTn>
                        </p:par>
                        <p:par>
                          <p:cTn id="28" fill="hold">
                            <p:stCondLst>
                              <p:cond delay="8000"/>
                            </p:stCondLst>
                            <p:childTnLst>
                              <p:par>
                                <p:cTn id="29" presetID="45" presetClass="entr" presetSubtype="0" fill="hold" nodeType="after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2000"/>
                                        <p:tgtEl>
                                          <p:spTgt spid="3">
                                            <p:txEl>
                                              <p:pRg st="4" end="4"/>
                                            </p:txEl>
                                          </p:spTgt>
                                        </p:tgtEl>
                                      </p:cBhvr>
                                    </p:animEffect>
                                    <p:anim calcmode="lin" valueType="num">
                                      <p:cBhvr>
                                        <p:cTn id="32" dur="2000" fill="hold"/>
                                        <p:tgtEl>
                                          <p:spTgt spid="3">
                                            <p:txEl>
                                              <p:pRg st="4" end="4"/>
                                            </p:txEl>
                                          </p:spTgt>
                                        </p:tgtEl>
                                        <p:attrNameLst>
                                          <p:attrName>ppt_w</p:attrName>
                                        </p:attrNameLst>
                                      </p:cBhvr>
                                      <p:tavLst>
                                        <p:tav tm="0" fmla="#ppt_w*sin(2.5*pi*$)">
                                          <p:val>
                                            <p:fltVal val="0"/>
                                          </p:val>
                                        </p:tav>
                                        <p:tav tm="100000">
                                          <p:val>
                                            <p:fltVal val="1"/>
                                          </p:val>
                                        </p:tav>
                                      </p:tavLst>
                                    </p:anim>
                                    <p:anim calcmode="lin" valueType="num">
                                      <p:cBhvr>
                                        <p:cTn id="33" dur="2000" fill="hold"/>
                                        <p:tgtEl>
                                          <p:spTgt spid="3">
                                            <p:txEl>
                                              <p:pRg st="4" end="4"/>
                                            </p:txEl>
                                          </p:spTgt>
                                        </p:tgtEl>
                                        <p:attrNameLst>
                                          <p:attrName>ppt_h</p:attrName>
                                        </p:attrNameLst>
                                      </p:cBhvr>
                                      <p:tavLst>
                                        <p:tav tm="0">
                                          <p:val>
                                            <p:strVal val="#ppt_h"/>
                                          </p:val>
                                        </p:tav>
                                        <p:tav tm="100000">
                                          <p:val>
                                            <p:strVal val="#ppt_h"/>
                                          </p:val>
                                        </p:tav>
                                      </p:tavLst>
                                    </p:anim>
                                  </p:childTnLst>
                                </p:cTn>
                              </p:par>
                            </p:childTnLst>
                          </p:cTn>
                        </p:par>
                        <p:par>
                          <p:cTn id="34" fill="hold">
                            <p:stCondLst>
                              <p:cond delay="10000"/>
                            </p:stCondLst>
                            <p:childTnLst>
                              <p:par>
                                <p:cTn id="35" presetID="45" presetClass="entr" presetSubtype="0" fill="hold" nodeType="after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fade">
                                      <p:cBhvr>
                                        <p:cTn id="37" dur="2000"/>
                                        <p:tgtEl>
                                          <p:spTgt spid="3">
                                            <p:txEl>
                                              <p:pRg st="5" end="5"/>
                                            </p:txEl>
                                          </p:spTgt>
                                        </p:tgtEl>
                                      </p:cBhvr>
                                    </p:animEffect>
                                    <p:anim calcmode="lin" valueType="num">
                                      <p:cBhvr>
                                        <p:cTn id="38" dur="2000" fill="hold"/>
                                        <p:tgtEl>
                                          <p:spTgt spid="3">
                                            <p:txEl>
                                              <p:pRg st="5" end="5"/>
                                            </p:txEl>
                                          </p:spTgt>
                                        </p:tgtEl>
                                        <p:attrNameLst>
                                          <p:attrName>ppt_w</p:attrName>
                                        </p:attrNameLst>
                                      </p:cBhvr>
                                      <p:tavLst>
                                        <p:tav tm="0" fmla="#ppt_w*sin(2.5*pi*$)">
                                          <p:val>
                                            <p:fltVal val="0"/>
                                          </p:val>
                                        </p:tav>
                                        <p:tav tm="100000">
                                          <p:val>
                                            <p:fltVal val="1"/>
                                          </p:val>
                                        </p:tav>
                                      </p:tavLst>
                                    </p:anim>
                                    <p:anim calcmode="lin" valueType="num">
                                      <p:cBhvr>
                                        <p:cTn id="39" dur="2000" fill="hold"/>
                                        <p:tgtEl>
                                          <p:spTgt spid="3">
                                            <p:txEl>
                                              <p:pRg st="5" end="5"/>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 2013 - 2022</Template>
  <TotalTime>10906</TotalTime>
  <Words>1669</Words>
  <Application>Microsoft Macintosh PowerPoint</Application>
  <PresentationFormat>On-screen Show (4:3)</PresentationFormat>
  <Paragraphs>149</Paragraphs>
  <Slides>9</Slides>
  <Notes>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Arial</vt:lpstr>
      <vt:lpstr>Calibri</vt:lpstr>
      <vt:lpstr>Calibri Light</vt:lpstr>
      <vt:lpstr>DK Lemon Yellow Sun</vt:lpstr>
      <vt:lpstr>KG Dark Side</vt:lpstr>
      <vt:lpstr>Office Theme</vt:lpstr>
      <vt:lpstr>PowerPoint Presentation</vt:lpstr>
      <vt:lpstr>How could a Christian  do that?</vt:lpstr>
      <vt:lpstr>Some may ask….</vt:lpstr>
      <vt:lpstr>PowerPoint Presentation</vt:lpstr>
      <vt:lpstr>Christians are NOT immune</vt:lpstr>
      <vt:lpstr>Satan attacks Christians even harder</vt:lpstr>
      <vt:lpstr>Christians aren’t perfect… we are growing</vt:lpstr>
      <vt:lpstr>Stop being shocked!</vt:lpstr>
      <vt:lpstr>God’s plan of salvation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can a Christian commit that sin?</dc:title>
  <dc:creator>Aric Russell</dc:creator>
  <cp:lastModifiedBy>Aric Russell</cp:lastModifiedBy>
  <cp:revision>36</cp:revision>
  <dcterms:created xsi:type="dcterms:W3CDTF">2017-09-29T14:58:07Z</dcterms:created>
  <dcterms:modified xsi:type="dcterms:W3CDTF">2023-03-09T20:34:33Z</dcterms:modified>
</cp:coreProperties>
</file>