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  <p:sldMasterId id="2147483672" r:id="rId2"/>
  </p:sldMasterIdLst>
  <p:sldIdLst>
    <p:sldId id="259" r:id="rId3"/>
    <p:sldId id="257" r:id="rId4"/>
    <p:sldId id="258" r:id="rId5"/>
    <p:sldId id="260" r:id="rId6"/>
    <p:sldId id="261" r:id="rId7"/>
    <p:sldId id="262" r:id="rId8"/>
    <p:sldId id="396" r:id="rId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60"/>
    <p:restoredTop sz="94000"/>
  </p:normalViewPr>
  <p:slideViewPr>
    <p:cSldViewPr snapToGrid="0">
      <p:cViewPr varScale="1">
        <p:scale>
          <a:sx n="70" d="100"/>
          <a:sy n="70" d="100"/>
        </p:scale>
        <p:origin x="1296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viewProps" Target="viewProps.xml"/><Relationship Id="rId5" Type="http://schemas.openxmlformats.org/officeDocument/2006/relationships/slide" Target="slides/slide3.xml"/><Relationship Id="rId10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86EFCB-A4EE-A541-A40D-7E39393ECEC5}" type="datetimeFigureOut">
              <a:rPr lang="en-US" smtClean="0"/>
              <a:t>2/10/23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248EAD-B055-3F43-94D9-B7054D3058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78428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86EFCB-A4EE-A541-A40D-7E39393ECEC5}" type="datetimeFigureOut">
              <a:rPr lang="en-US" smtClean="0"/>
              <a:t>2/10/23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248EAD-B055-3F43-94D9-B7054D3058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45448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86EFCB-A4EE-A541-A40D-7E39393ECEC5}" type="datetimeFigureOut">
              <a:rPr lang="en-US" smtClean="0"/>
              <a:t>2/10/23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248EAD-B055-3F43-94D9-B7054D3058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296379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9BEF66-08BA-8849-84F8-148096F4814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B7CF238-DA4A-1F4B-B31C-96654683BDB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EB1CEE1-DFBF-E243-AA0F-C659C69BB7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5AF598-E77B-264C-9EF2-0C120C8D4869}" type="datetimeFigureOut">
              <a:rPr lang="en-US" smtClean="0"/>
              <a:t>2/10/23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B27705C-F879-FE42-9248-3B4EDF6DD0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622D346-EF67-E24F-BFFC-8EFF99B2F3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BA4B64-0ABE-A34C-A38B-11B5575962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384970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E7417B-D943-1548-B4F8-B20671AC5A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1FE88AF-6DCE-7D47-8356-5ABC2722AC2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9BFE928-B736-104F-8A7E-D11FCA55BC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5AF598-E77B-264C-9EF2-0C120C8D4869}" type="datetimeFigureOut">
              <a:rPr lang="en-US" smtClean="0"/>
              <a:t>2/10/23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4E3902E-DE2A-D649-98DD-63CC5B2777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C03E4BD-9CBF-BA4A-95E0-4C0FC3E393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BA4B64-0ABE-A34C-A38B-11B5575962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398246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E2C339-5AA2-B447-9A79-3805EE25DB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E2425E5-FF29-2244-B222-6C386EAD2AA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17FFBAB-7EED-9A4F-A96D-C650507F14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5AF598-E77B-264C-9EF2-0C120C8D4869}" type="datetimeFigureOut">
              <a:rPr lang="en-US" smtClean="0"/>
              <a:t>2/10/23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C79848C-2BB3-654F-BEFF-2AE1849548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5A9AC1B-0494-F94B-ADA1-71B7703D91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BA4B64-0ABE-A34C-A38B-11B5575962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238755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85863A-ADF5-FD46-826C-4A306E6AEA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99C6E7B-FE97-1641-BAF0-BFC094EC790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6ED1544-F6B6-1546-8FB4-2BB5D92F006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EC7E684-DF0F-F046-8385-9FCBAEA09C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5AF598-E77B-264C-9EF2-0C120C8D4869}" type="datetimeFigureOut">
              <a:rPr lang="en-US" smtClean="0"/>
              <a:t>2/10/23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2D88DDC-C410-7D49-991E-D259BEA40D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6D63183-78F3-5C4A-9133-712E043BE3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BA4B64-0ABE-A34C-A38B-11B5575962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402647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8F7296-A3B5-8E4D-AAFC-79A66C7B45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C64EA6D-7A66-6F4A-958A-3F15359FFD3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A95C7A7-5D40-B240-9FDA-2AA9FE235D9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CBADF6D-6C93-0C49-8E21-EE41933735C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2EA5CFA-5E70-0A48-BFD2-95D17112136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67973F2-B9C4-4A49-BB19-636AC6B13F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5AF598-E77B-264C-9EF2-0C120C8D4869}" type="datetimeFigureOut">
              <a:rPr lang="en-US" smtClean="0"/>
              <a:t>2/10/23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86FD8BC-F9AE-424A-BE43-9B845E04B1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87B14FE-954E-EE40-8BD9-96F9E5C696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BA4B64-0ABE-A34C-A38B-11B5575962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054572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0129D1-241C-F749-97D0-0DA025C0D0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F952269-776B-AD4B-A054-C6EB473F39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5AF598-E77B-264C-9EF2-0C120C8D4869}" type="datetimeFigureOut">
              <a:rPr lang="en-US" smtClean="0"/>
              <a:t>2/10/23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DFB724F-40A8-8240-955B-988F5C1F55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247697D-1AFA-FC42-B319-D7D6F84FBC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BA4B64-0ABE-A34C-A38B-11B5575962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44976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555D79A-17B0-B84C-ABA1-43F1C31EB4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5AF598-E77B-264C-9EF2-0C120C8D4869}" type="datetimeFigureOut">
              <a:rPr lang="en-US" smtClean="0"/>
              <a:t>2/10/23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A3B754E-92FF-534F-9C07-9FB7925D63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FA4FEC3-A124-E143-BB64-C174C19059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BA4B64-0ABE-A34C-A38B-11B5575962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389184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CDA332-E035-C545-86A1-48D5F1892E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1310B9D-25C6-6146-B6FD-4ADDAFFF751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C2CC11A-3AEE-2740-A61E-4D35D2AD8A4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D2A751E-506B-9C49-9549-7C5D95BF9B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5AF598-E77B-264C-9EF2-0C120C8D4869}" type="datetimeFigureOut">
              <a:rPr lang="en-US" smtClean="0"/>
              <a:t>2/10/23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B7F4E97-DC97-AD42-B971-07F83271F2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3D2C1EA-AB79-E049-80B2-76323A7A3A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BA4B64-0ABE-A34C-A38B-11B5575962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01624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86EFCB-A4EE-A541-A40D-7E39393ECEC5}" type="datetimeFigureOut">
              <a:rPr lang="en-US" smtClean="0"/>
              <a:t>2/10/23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248EAD-B055-3F43-94D9-B7054D3058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857977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702619-4EFF-A444-BFC5-0E56447913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8370E03-8C28-4B42-A7AA-8E10C94D85B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48634A3-DA04-384F-8564-2577C51B6E9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C627437-1505-7544-B16E-AA3DCA56F9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5AF598-E77B-264C-9EF2-0C120C8D4869}" type="datetimeFigureOut">
              <a:rPr lang="en-US" smtClean="0"/>
              <a:t>2/10/23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D5447B4-107D-2544-BF0F-18CE6448A8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2C59657-FF1F-1546-B3CE-242801B6FF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BA4B64-0ABE-A34C-A38B-11B5575962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334536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B80F86-DE7C-5F43-917E-AE4A52C5B1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DC59649-E95A-DD4F-A1F1-F3C7D326748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CB5D032-200C-8D46-A507-54E4F71C9C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5AF598-E77B-264C-9EF2-0C120C8D4869}" type="datetimeFigureOut">
              <a:rPr lang="en-US" smtClean="0"/>
              <a:t>2/10/23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9C11D5C-B22C-144F-AF96-97A91D290B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9074B44-3149-B24B-8329-F5FAD7B5FC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BA4B64-0ABE-A34C-A38B-11B5575962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127267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3B61ED0-57B1-714C-BEDF-1403298A73B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04B26AF-6D8C-D140-8C4D-FAC53C24476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D26C708-9B46-3F40-BE60-624E5EC5F6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5AF598-E77B-264C-9EF2-0C120C8D4869}" type="datetimeFigureOut">
              <a:rPr lang="en-US" smtClean="0"/>
              <a:t>2/10/23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ADE6797-F81B-DF4F-BD24-D0BB4E2917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1EF5D07-8C80-C14D-883B-EF4965DE78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BA4B64-0ABE-A34C-A38B-11B5575962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25465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86EFCB-A4EE-A541-A40D-7E39393ECEC5}" type="datetimeFigureOut">
              <a:rPr lang="en-US" smtClean="0"/>
              <a:t>2/10/23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248EAD-B055-3F43-94D9-B7054D3058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43785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86EFCB-A4EE-A541-A40D-7E39393ECEC5}" type="datetimeFigureOut">
              <a:rPr lang="en-US" smtClean="0"/>
              <a:t>2/10/23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248EAD-B055-3F43-94D9-B7054D3058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56076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86EFCB-A4EE-A541-A40D-7E39393ECEC5}" type="datetimeFigureOut">
              <a:rPr lang="en-US" smtClean="0"/>
              <a:t>2/10/23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248EAD-B055-3F43-94D9-B7054D3058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29716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86EFCB-A4EE-A541-A40D-7E39393ECEC5}" type="datetimeFigureOut">
              <a:rPr lang="en-US" smtClean="0"/>
              <a:t>2/10/23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248EAD-B055-3F43-94D9-B7054D3058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81402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86EFCB-A4EE-A541-A40D-7E39393ECEC5}" type="datetimeFigureOut">
              <a:rPr lang="en-US" smtClean="0"/>
              <a:t>2/10/23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248EAD-B055-3F43-94D9-B7054D3058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8692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86EFCB-A4EE-A541-A40D-7E39393ECEC5}" type="datetimeFigureOut">
              <a:rPr lang="en-US" smtClean="0"/>
              <a:t>2/10/23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248EAD-B055-3F43-94D9-B7054D3058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22557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86EFCB-A4EE-A541-A40D-7E39393ECEC5}" type="datetimeFigureOut">
              <a:rPr lang="en-US" smtClean="0"/>
              <a:t>2/10/23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248EAD-B055-3F43-94D9-B7054D3058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93406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86EFCB-A4EE-A541-A40D-7E39393ECEC5}" type="datetimeFigureOut">
              <a:rPr lang="en-US" smtClean="0"/>
              <a:t>2/10/23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248EAD-B055-3F43-94D9-B7054D3058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41340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6C93986-82A6-6644-8670-1C487D4ED4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0A2A7CA-DDD6-A143-ABDC-EF64114E5C9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5123E80-DA33-734A-9119-BC3D0F9FA65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5AF598-E77B-264C-9EF2-0C120C8D4869}" type="datetimeFigureOut">
              <a:rPr lang="en-US" smtClean="0"/>
              <a:t>2/10/23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445208A-6E02-7541-A703-1792FE01A52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AE4106E-7A44-9144-99BF-6E97A55A5AA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BA4B64-0ABE-A34C-A38B-11B5575962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93207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963491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What's the difference between “Pastors” and “Elders”? – Holding the Line">
            <a:extLst>
              <a:ext uri="{FF2B5EF4-FFF2-40B4-BE49-F238E27FC236}">
                <a16:creationId xmlns:a16="http://schemas.microsoft.com/office/drawing/2014/main" id="{A9CF1926-6882-2636-6F0A-4B8A88AE5A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325"/>
            <a:ext cx="9144000" cy="6737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D99BCDE-9113-5F19-D289-E2136CA227C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5800" y="646042"/>
            <a:ext cx="7772400" cy="1300163"/>
          </a:xfrm>
        </p:spPr>
        <p:txBody>
          <a:bodyPr/>
          <a:lstStyle/>
          <a:p>
            <a:r>
              <a:rPr lang="en-US" b="1" dirty="0">
                <a:solidFill>
                  <a:schemeClr val="bg1"/>
                </a:solidFill>
                <a:latin typeface="Bookman Old Style" panose="02050604050505020204" pitchFamily="18" charset="0"/>
              </a:rPr>
              <a:t>Understanding</a:t>
            </a:r>
          </a:p>
        </p:txBody>
      </p:sp>
    </p:spTree>
    <p:extLst>
      <p:ext uri="{BB962C8B-B14F-4D97-AF65-F5344CB8AC3E}">
        <p14:creationId xmlns:p14="http://schemas.microsoft.com/office/powerpoint/2010/main" val="33060968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What's the difference between “Pastors” and “Elders”? – Holding the Line">
            <a:extLst>
              <a:ext uri="{FF2B5EF4-FFF2-40B4-BE49-F238E27FC236}">
                <a16:creationId xmlns:a16="http://schemas.microsoft.com/office/drawing/2014/main" id="{A9CF1926-6882-2636-6F0A-4B8A88AE5A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325"/>
            <a:ext cx="9144000" cy="6737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D99BCDE-9113-5F19-D289-E2136CA227C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5800" y="646042"/>
            <a:ext cx="7772400" cy="1300163"/>
          </a:xfrm>
        </p:spPr>
        <p:txBody>
          <a:bodyPr/>
          <a:lstStyle/>
          <a:p>
            <a:r>
              <a:rPr lang="en-US" b="1" dirty="0">
                <a:solidFill>
                  <a:schemeClr val="bg1"/>
                </a:solidFill>
                <a:latin typeface="Bookman Old Style" panose="02050604050505020204" pitchFamily="18" charset="0"/>
              </a:rPr>
              <a:t>Understanding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E59A179-C38D-69E8-752F-3FF385057D8A}"/>
              </a:ext>
            </a:extLst>
          </p:cNvPr>
          <p:cNvSpPr txBox="1"/>
          <p:nvPr/>
        </p:nvSpPr>
        <p:spPr>
          <a:xfrm>
            <a:off x="2385391" y="5207359"/>
            <a:ext cx="4373218" cy="1015663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6000" dirty="0">
                <a:latin typeface="Chalkboard SE" panose="03050602040202020205" pitchFamily="66" charset="77"/>
              </a:rPr>
              <a:t>The Work</a:t>
            </a:r>
          </a:p>
        </p:txBody>
      </p:sp>
    </p:spTree>
    <p:extLst>
      <p:ext uri="{BB962C8B-B14F-4D97-AF65-F5344CB8AC3E}">
        <p14:creationId xmlns:p14="http://schemas.microsoft.com/office/powerpoint/2010/main" val="389706618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31" name="!!Rectangle">
            <a:extLst>
              <a:ext uri="{FF2B5EF4-FFF2-40B4-BE49-F238E27FC236}">
                <a16:creationId xmlns:a16="http://schemas.microsoft.com/office/drawing/2014/main" id="{7C432AFE-B3D2-4BFF-BF8F-96C27AFF1A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 descr="The Job Hazards of Shepherding - Trinity Presbyterian Church - Charlotte, NC">
            <a:extLst>
              <a:ext uri="{FF2B5EF4-FFF2-40B4-BE49-F238E27FC236}">
                <a16:creationId xmlns:a16="http://schemas.microsoft.com/office/drawing/2014/main" id="{B0532915-EE59-E3A9-A1A9-B11A43DEBBA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alphaModFix am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28" r="14873"/>
          <a:stretch/>
        </p:blipFill>
        <p:spPr bwMode="auto">
          <a:xfrm>
            <a:off x="20" y="10"/>
            <a:ext cx="9143979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C855415-80A8-2F2B-5D7F-9B19F1960D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936" y="941832"/>
            <a:ext cx="7879842" cy="2057400"/>
          </a:xfrm>
        </p:spPr>
        <p:txBody>
          <a:bodyPr anchor="b">
            <a:normAutofit/>
          </a:bodyPr>
          <a:lstStyle/>
          <a:p>
            <a:r>
              <a:rPr lang="en-US" dirty="0">
                <a:latin typeface="Segoe Print" panose="02000800000000000000" pitchFamily="2" charset="0"/>
              </a:rPr>
              <a:t>This is a work!</a:t>
            </a:r>
          </a:p>
        </p:txBody>
      </p:sp>
      <p:sp>
        <p:nvSpPr>
          <p:cNvPr id="1033" name="Rectangle 1032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821817" y="434802"/>
            <a:ext cx="146304" cy="52806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035" name="Rectangle 1034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30936" y="3241202"/>
            <a:ext cx="7879842" cy="18288"/>
          </a:xfrm>
          <a:prstGeom prst="rect">
            <a:avLst/>
          </a:prstGeom>
          <a:solidFill>
            <a:schemeClr val="tx1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F18B092-9258-5AD5-0DB3-E596FC6147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0936" y="3502152"/>
            <a:ext cx="7879842" cy="2670048"/>
          </a:xfrm>
        </p:spPr>
        <p:txBody>
          <a:bodyPr>
            <a:normAutofit lnSpcReduction="10000"/>
          </a:bodyPr>
          <a:lstStyle/>
          <a:p>
            <a:r>
              <a:rPr lang="en-US" sz="3600" dirty="0">
                <a:latin typeface="Comic Sans MS" panose="030F0902030302020204" pitchFamily="66" charset="0"/>
              </a:rPr>
              <a:t>Ephesians 4:11-12</a:t>
            </a:r>
          </a:p>
          <a:p>
            <a:r>
              <a:rPr lang="en-US" sz="3600" dirty="0">
                <a:latin typeface="Comic Sans MS" panose="030F0902030302020204" pitchFamily="66" charset="0"/>
              </a:rPr>
              <a:t>A church without elders is lacking- Titus 1:5</a:t>
            </a:r>
          </a:p>
          <a:p>
            <a:r>
              <a:rPr lang="en-US" sz="3600" dirty="0">
                <a:latin typeface="Comic Sans MS" panose="030F0902030302020204" pitchFamily="66" charset="0"/>
              </a:rPr>
              <a:t>If there are no elders, there is a work going undone in the church</a:t>
            </a:r>
          </a:p>
        </p:txBody>
      </p:sp>
    </p:spTree>
    <p:extLst>
      <p:ext uri="{BB962C8B-B14F-4D97-AF65-F5344CB8AC3E}">
        <p14:creationId xmlns:p14="http://schemas.microsoft.com/office/powerpoint/2010/main" val="96727200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A Portrait of Biblical Eldership (Titus 1:5-9) - Emmanuel Community Church">
            <a:extLst>
              <a:ext uri="{FF2B5EF4-FFF2-40B4-BE49-F238E27FC236}">
                <a16:creationId xmlns:a16="http://schemas.microsoft.com/office/drawing/2014/main" id="{84E2A484-92FA-B2D8-3F28-43E21E48B28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916" r="19091" b="1176"/>
          <a:stretch/>
        </p:blipFill>
        <p:spPr bwMode="auto">
          <a:xfrm>
            <a:off x="20" y="10"/>
            <a:ext cx="914398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61" name="Rectangle 2056">
            <a:extLst>
              <a:ext uri="{FF2B5EF4-FFF2-40B4-BE49-F238E27FC236}">
                <a16:creationId xmlns:a16="http://schemas.microsoft.com/office/drawing/2014/main" id="{86C7B4A1-154A-4DF0-AC46-F88D75A2E0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252663" y="321176"/>
            <a:ext cx="5398329" cy="5896743"/>
          </a:xfrm>
          <a:prstGeom prst="rect">
            <a:avLst/>
          </a:prstGeom>
          <a:solidFill>
            <a:schemeClr val="bg1">
              <a:alpha val="90000"/>
            </a:schemeClr>
          </a:solidFill>
          <a:ln w="127000" cap="sq" cmpd="thinThick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E3A0660-09CB-7CC2-718B-E8665043AF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6103" y="640263"/>
            <a:ext cx="4964858" cy="1344975"/>
          </a:xfrm>
        </p:spPr>
        <p:txBody>
          <a:bodyPr>
            <a:normAutofit/>
          </a:bodyPr>
          <a:lstStyle/>
          <a:p>
            <a:pPr algn="ctr"/>
            <a:r>
              <a:rPr lang="en-US" sz="3500" dirty="0">
                <a:latin typeface="Segoe Print" panose="02000800000000000000" pitchFamily="2" charset="0"/>
              </a:rPr>
              <a:t>Terms Used To Describe The Work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416256C-1B28-5A8C-01A2-7AFC699063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5581" y="2121763"/>
            <a:ext cx="4965379" cy="3773010"/>
          </a:xfrm>
        </p:spPr>
        <p:txBody>
          <a:bodyPr>
            <a:normAutofit/>
          </a:bodyPr>
          <a:lstStyle/>
          <a:p>
            <a:r>
              <a:rPr lang="en-US" sz="2100" dirty="0"/>
              <a:t>Elders- Acts 14:23; Titus 1:5; Acts 11:30; I Timothy 5:17-19; James 5:14</a:t>
            </a:r>
          </a:p>
          <a:p>
            <a:r>
              <a:rPr lang="en-US" sz="2100" dirty="0"/>
              <a:t>Overseer/bishop- Acts 20:28</a:t>
            </a:r>
          </a:p>
          <a:p>
            <a:pPr lvl="1"/>
            <a:r>
              <a:rPr lang="en-US" sz="2100" dirty="0"/>
              <a:t>Philippians 1:1; I Timothy 3:2; Titus 1:7- NKJV uses “bishop”</a:t>
            </a:r>
          </a:p>
          <a:p>
            <a:r>
              <a:rPr lang="en-US" sz="2100" dirty="0"/>
              <a:t>Shepherd/Pastor</a:t>
            </a:r>
          </a:p>
          <a:p>
            <a:pPr lvl="1"/>
            <a:r>
              <a:rPr lang="en-US" sz="2100" dirty="0"/>
              <a:t>Ephesians 4:11- (NKJV, NASB use “pastor”)</a:t>
            </a:r>
          </a:p>
          <a:p>
            <a:pPr lvl="1"/>
            <a:r>
              <a:rPr lang="en-US" sz="2100" dirty="0"/>
              <a:t>I Peter 5:2</a:t>
            </a:r>
          </a:p>
          <a:p>
            <a:pPr lvl="1"/>
            <a:r>
              <a:rPr lang="en-US" sz="2100" dirty="0"/>
              <a:t>Acts 20:28- ESV- “to care for”; NKJV/NASB- “Shepherd”</a:t>
            </a:r>
          </a:p>
          <a:p>
            <a:pPr lvl="1"/>
            <a:endParaRPr lang="en-US" sz="2100" dirty="0"/>
          </a:p>
        </p:txBody>
      </p:sp>
    </p:spTree>
    <p:extLst>
      <p:ext uri="{BB962C8B-B14F-4D97-AF65-F5344CB8AC3E}">
        <p14:creationId xmlns:p14="http://schemas.microsoft.com/office/powerpoint/2010/main" val="1193164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D004B4-3EA7-03E9-790A-59CD43C4DB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4592" y="4005929"/>
            <a:ext cx="2582770" cy="2452687"/>
          </a:xfrm>
        </p:spPr>
        <p:txBody>
          <a:bodyPr anchor="ctr">
            <a:normAutofit/>
          </a:bodyPr>
          <a:lstStyle/>
          <a:p>
            <a:pPr algn="ctr"/>
            <a:r>
              <a:rPr lang="en-US" sz="2400" dirty="0">
                <a:latin typeface="Segoe Print" panose="02000800000000000000" pitchFamily="2" charset="0"/>
              </a:rPr>
              <a:t>Understanding Their Work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D37C0C0-5246-9730-069C-4D868AD9104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39206"/>
          <a:stretch/>
        </p:blipFill>
        <p:spPr>
          <a:xfrm>
            <a:off x="20" y="10"/>
            <a:ext cx="9143980" cy="3710603"/>
          </a:xfrm>
          <a:custGeom>
            <a:avLst/>
            <a:gdLst/>
            <a:ahLst/>
            <a:cxnLst/>
            <a:rect l="l" t="t" r="r" b="b"/>
            <a:pathLst>
              <a:path w="12192000" h="3692092">
                <a:moveTo>
                  <a:pt x="0" y="0"/>
                </a:moveTo>
                <a:lnTo>
                  <a:pt x="12192000" y="0"/>
                </a:lnTo>
                <a:lnTo>
                  <a:pt x="12192000" y="3504824"/>
                </a:lnTo>
                <a:lnTo>
                  <a:pt x="12024691" y="3517794"/>
                </a:lnTo>
                <a:cubicBezTo>
                  <a:pt x="8077523" y="3783195"/>
                  <a:pt x="4094678" y="3026959"/>
                  <a:pt x="160485" y="3663863"/>
                </a:cubicBezTo>
                <a:lnTo>
                  <a:pt x="0" y="3692092"/>
                </a:lnTo>
                <a:close/>
              </a:path>
            </a:pathLst>
          </a:cu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4769F9A-83A6-555F-702F-DA4A68EE86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47362" y="3752850"/>
            <a:ext cx="6232046" cy="2958846"/>
          </a:xfrm>
        </p:spPr>
        <p:txBody>
          <a:bodyPr anchor="ctr">
            <a:normAutofit/>
          </a:bodyPr>
          <a:lstStyle/>
          <a:p>
            <a:r>
              <a:rPr lang="en-US" sz="2000" dirty="0"/>
              <a:t>Maintain Proven Character- Titus 1; I Timothy 3- qualifications/qualities of an elder</a:t>
            </a:r>
          </a:p>
          <a:p>
            <a:r>
              <a:rPr lang="en-US" sz="2000" dirty="0"/>
              <a:t>Willingness to spend and be spent- II Corinthians 12:15; I Peter 5:1-3</a:t>
            </a:r>
          </a:p>
          <a:p>
            <a:r>
              <a:rPr lang="en-US" sz="2000" dirty="0"/>
              <a:t>Lead in what matters most- I Peter 5:1-3; Acts 6:1-4; 20:28-32; Hebrews 13:17</a:t>
            </a:r>
          </a:p>
          <a:p>
            <a:r>
              <a:rPr lang="en-US" sz="2000" dirty="0"/>
              <a:t>Teach God’s will- II Timothy 2:24-25</a:t>
            </a:r>
          </a:p>
          <a:p>
            <a:r>
              <a:rPr lang="en-US" sz="2000" dirty="0"/>
              <a:t>Equip us for Spiritual work- Ephesians 4:11-12</a:t>
            </a:r>
          </a:p>
        </p:txBody>
      </p:sp>
    </p:spTree>
    <p:extLst>
      <p:ext uri="{BB962C8B-B14F-4D97-AF65-F5344CB8AC3E}">
        <p14:creationId xmlns:p14="http://schemas.microsoft.com/office/powerpoint/2010/main" val="17741156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 tmFilter="0,0; .5, 1; 1, 1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 tmFilter="0,0; .5, 1; 1, 1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 tmFilter="0,0; .5, 1; 1, 1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 tmFilter="0,0; .5, 1; 1, 1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62CC95A1-0061-1A49-9FA4-596713FEF59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420672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 2013 - 2022</Template>
  <TotalTime>57</TotalTime>
  <Words>165</Words>
  <Application>Microsoft Macintosh PowerPoint</Application>
  <PresentationFormat>On-screen Show (4:3)</PresentationFormat>
  <Paragraphs>21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7</vt:i4>
      </vt:variant>
    </vt:vector>
  </HeadingPairs>
  <TitlesOfParts>
    <vt:vector size="16" baseType="lpstr">
      <vt:lpstr>Arial</vt:lpstr>
      <vt:lpstr>Bookman Old Style</vt:lpstr>
      <vt:lpstr>Calibri</vt:lpstr>
      <vt:lpstr>Calibri Light</vt:lpstr>
      <vt:lpstr>Chalkboard SE</vt:lpstr>
      <vt:lpstr>Comic Sans MS</vt:lpstr>
      <vt:lpstr>Segoe Print</vt:lpstr>
      <vt:lpstr>Office Theme</vt:lpstr>
      <vt:lpstr>1_Office Theme</vt:lpstr>
      <vt:lpstr>PowerPoint Presentation</vt:lpstr>
      <vt:lpstr>Understanding</vt:lpstr>
      <vt:lpstr>Understanding</vt:lpstr>
      <vt:lpstr>This is a work!</vt:lpstr>
      <vt:lpstr>Terms Used To Describe The Work</vt:lpstr>
      <vt:lpstr>Understanding Their Work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Aric Russell</dc:creator>
  <cp:lastModifiedBy>Aric Russell</cp:lastModifiedBy>
  <cp:revision>2</cp:revision>
  <dcterms:created xsi:type="dcterms:W3CDTF">2023-02-10T13:59:47Z</dcterms:created>
  <dcterms:modified xsi:type="dcterms:W3CDTF">2023-02-10T14:57:08Z</dcterms:modified>
</cp:coreProperties>
</file>