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2"/>
  </p:notesMasterIdLst>
  <p:sldIdLst>
    <p:sldId id="276" r:id="rId3"/>
    <p:sldId id="256" r:id="rId4"/>
    <p:sldId id="257" r:id="rId5"/>
    <p:sldId id="258" r:id="rId6"/>
    <p:sldId id="271" r:id="rId7"/>
    <p:sldId id="272" r:id="rId8"/>
    <p:sldId id="274" r:id="rId9"/>
    <p:sldId id="275" r:id="rId10"/>
    <p:sldId id="39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016"/>
  </p:normalViewPr>
  <p:slideViewPr>
    <p:cSldViewPr snapToGrid="0">
      <p:cViewPr varScale="1">
        <p:scale>
          <a:sx n="96" d="100"/>
          <a:sy n="96" d="100"/>
        </p:scale>
        <p:origin x="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318D7-7AF4-3A42-AB84-37907A6044A8}" type="datetimeFigureOut">
              <a:rPr lang="en-US" smtClean="0"/>
              <a:t>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31449-D496-A94C-A58C-CCF8275BF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31449-D496-A94C-A58C-CCF8275BF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1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1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86587" y="3632971"/>
            <a:ext cx="1579900" cy="43982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02516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5698" y="1683071"/>
            <a:ext cx="5110789" cy="1879259"/>
          </a:xfrm>
        </p:spPr>
        <p:txBody>
          <a:bodyPr/>
          <a:lstStyle>
            <a:lvl1pPr>
              <a:defRPr>
                <a:solidFill>
                  <a:srgbClr val="A2A2A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86587" y="3632971"/>
            <a:ext cx="1579900" cy="43982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25236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9" y="205252"/>
            <a:ext cx="7620000" cy="4084525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3629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9" y="205252"/>
            <a:ext cx="7620000" cy="4084525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7669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1882" y="4412930"/>
            <a:ext cx="2320361" cy="913373"/>
          </a:xfrm>
        </p:spPr>
        <p:txBody>
          <a:bodyPr>
            <a:normAutofit/>
          </a:bodyPr>
          <a:lstStyle>
            <a:lvl1pPr>
              <a:defRPr sz="1600">
                <a:solidFill>
                  <a:srgbClr val="A2A2A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9" y="205252"/>
            <a:ext cx="7620000" cy="4084525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4549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8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A2A2A4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Font typeface="Arial"/>
              <a:buNone/>
              <a:defRPr/>
            </a:lvl3pPr>
            <a:lvl4pPr marL="1371566" indent="0">
              <a:buFont typeface="Arial"/>
              <a:buNone/>
              <a:defRPr/>
            </a:lvl4pPr>
            <a:lvl5pPr marL="1828754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1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97155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8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A2A2A4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Font typeface="Arial"/>
              <a:buNone/>
              <a:defRPr/>
            </a:lvl3pPr>
            <a:lvl4pPr marL="1371566" indent="0">
              <a:buFont typeface="Arial"/>
              <a:buNone/>
              <a:defRPr/>
            </a:lvl4pPr>
            <a:lvl5pPr marL="1828754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7047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3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2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6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1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6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918DD-35F1-F749-8C4F-7E043A851E9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48D7-BC6C-BC4D-AEFF-1990030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3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08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377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377" indent="-457189" algn="ctr" defTabSz="914377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377" indent="0" algn="ctr" defTabSz="914377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566" indent="0" algn="ctr" defTabSz="914377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754" indent="0" algn="ctr" defTabSz="914377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DF65-2268-882D-7453-F332669EF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501A2-5656-BA75-B329-574A3C90B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5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's the difference between “Pastors” and “Elders”? – Holding the Line">
            <a:extLst>
              <a:ext uri="{FF2B5EF4-FFF2-40B4-BE49-F238E27FC236}">
                <a16:creationId xmlns:a16="http://schemas.microsoft.com/office/drawing/2014/main" id="{A9CF1926-6882-2636-6F0A-4B8A88AE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9BCDE-9113-5F19-D289-E2136CA22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6042"/>
            <a:ext cx="7772400" cy="1300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Understanding</a:t>
            </a:r>
          </a:p>
        </p:txBody>
      </p:sp>
    </p:spTree>
    <p:extLst>
      <p:ext uri="{BB962C8B-B14F-4D97-AF65-F5344CB8AC3E}">
        <p14:creationId xmlns:p14="http://schemas.microsoft.com/office/powerpoint/2010/main" val="33060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's the difference between “Pastors” and “Elders”? – Holding the Line">
            <a:extLst>
              <a:ext uri="{FF2B5EF4-FFF2-40B4-BE49-F238E27FC236}">
                <a16:creationId xmlns:a16="http://schemas.microsoft.com/office/drawing/2014/main" id="{A9CF1926-6882-2636-6F0A-4B8A88AE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9BCDE-9113-5F19-D289-E2136CA22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6042"/>
            <a:ext cx="7772400" cy="1300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Understanding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9A179-C38D-69E8-752F-3FF385057D8A}"/>
              </a:ext>
            </a:extLst>
          </p:cNvPr>
          <p:cNvSpPr txBox="1"/>
          <p:nvPr/>
        </p:nvSpPr>
        <p:spPr>
          <a:xfrm>
            <a:off x="2385391" y="5207359"/>
            <a:ext cx="437321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 SE" panose="03050602040202020205" pitchFamily="66" charset="77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389706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F62B-B48A-2391-6551-217E9E22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latin typeface="Segoe Print" panose="02000800000000000000" pitchFamily="2" charset="0"/>
              </a:rPr>
              <a:t>Putting what remains in order</a:t>
            </a:r>
          </a:p>
        </p:txBody>
      </p:sp>
      <p:pic>
        <p:nvPicPr>
          <p:cNvPr id="4098" name="Picture 2" descr="Sheep Without a Shepherd - Word on Fire">
            <a:extLst>
              <a:ext uri="{FF2B5EF4-FFF2-40B4-BE49-F238E27FC236}">
                <a16:creationId xmlns:a16="http://schemas.microsoft.com/office/drawing/2014/main" id="{DAB9A67D-F581-31B8-571F-D8E34C0D4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5C19-C5EA-E6B5-218C-50520218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 fontScale="92500"/>
          </a:bodyPr>
          <a:lstStyle/>
          <a:p>
            <a:r>
              <a:rPr lang="en-US" sz="2400" dirty="0">
                <a:latin typeface="Cambria" panose="02040503050406030204" pitchFamily="18" charset="0"/>
                <a:cs typeface="Consolas" panose="020B0609020204030204" pitchFamily="49" charset="0"/>
              </a:rPr>
              <a:t>Titus 1:5- Appoint Elders in every church </a:t>
            </a:r>
          </a:p>
          <a:p>
            <a:r>
              <a:rPr lang="en-US" sz="2400" dirty="0">
                <a:latin typeface="Cambria" panose="02040503050406030204" pitchFamily="18" charset="0"/>
                <a:cs typeface="Consolas" panose="020B0609020204030204" pitchFamily="49" charset="0"/>
              </a:rPr>
              <a:t>Local oversight is what God wants for each congregation </a:t>
            </a:r>
          </a:p>
          <a:p>
            <a:r>
              <a:rPr lang="en-US" sz="2400" dirty="0">
                <a:latin typeface="Cambria" panose="02040503050406030204" pitchFamily="18" charset="0"/>
                <a:cs typeface="Consolas" panose="020B0609020204030204" pitchFamily="49" charset="0"/>
              </a:rPr>
              <a:t>Churches without elders are lacking</a:t>
            </a:r>
          </a:p>
          <a:p>
            <a:r>
              <a:rPr lang="en-US" sz="2400" dirty="0">
                <a:latin typeface="Cambria" panose="02040503050406030204" pitchFamily="18" charset="0"/>
                <a:cs typeface="Consolas" panose="020B0609020204030204" pitchFamily="49" charset="0"/>
              </a:rPr>
              <a:t>Elders are neither an option or a luxury- They are a part of God’s plan</a:t>
            </a:r>
          </a:p>
        </p:txBody>
      </p:sp>
    </p:spTree>
    <p:extLst>
      <p:ext uri="{BB962C8B-B14F-4D97-AF65-F5344CB8AC3E}">
        <p14:creationId xmlns:p14="http://schemas.microsoft.com/office/powerpoint/2010/main" val="5234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ABC27-ADDB-4F48-8370-128390376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74" y="940378"/>
            <a:ext cx="3595255" cy="4966855"/>
          </a:xfrm>
          <a:solidFill>
            <a:srgbClr val="232323">
              <a:alpha val="88000"/>
            </a:srgbClr>
          </a:solidFill>
        </p:spPr>
        <p:txBody>
          <a:bodyPr>
            <a:normAutofit fontScale="55000" lnSpcReduction="20000"/>
          </a:bodyPr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Above Reproach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Husband One Wife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Sober Minded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Self-Controlled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Respectable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Hospitable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 Able to Teach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Not A Drunkard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Not Violent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Gentle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Not Quarrelsome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Not A Lover of Money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Manage Household Well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Keep Children In Submission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Not Recent Covert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Agency FB" panose="020B0503020202020204" pitchFamily="34" charset="0"/>
              </a:rPr>
              <a:t>Well Thought of By Outsiders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86992C3-E00A-4225-9905-182755F59316}"/>
              </a:ext>
            </a:extLst>
          </p:cNvPr>
          <p:cNvSpPr txBox="1">
            <a:spLocks/>
          </p:cNvSpPr>
          <p:nvPr/>
        </p:nvSpPr>
        <p:spPr>
          <a:xfrm>
            <a:off x="5479474" y="940378"/>
            <a:ext cx="3595255" cy="4966855"/>
          </a:xfrm>
          <a:prstGeom prst="rect">
            <a:avLst/>
          </a:prstGeom>
          <a:solidFill>
            <a:srgbClr val="232323">
              <a:alpha val="88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2A2A4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Above Reproach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Husband One Wife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Children Are Believers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No Charge of Insubordination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Above Reproach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Not Arrogant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Not Quick Tempered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Not Drunkard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Not Violent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Not Greedy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Hospitable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Lover of Good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Self Controlled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Upright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Holy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Disciplined</a:t>
            </a:r>
          </a:p>
          <a:p>
            <a:pPr algn="l" defTabSz="1219170"/>
            <a:r>
              <a:rPr lang="en-US" sz="1800" dirty="0">
                <a:solidFill>
                  <a:prstClr val="white"/>
                </a:solidFill>
                <a:latin typeface="Agency FB" panose="020B0503020202020204" pitchFamily="34" charset="0"/>
              </a:rPr>
              <a:t>Hold Firm to Trustworthy Word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F27F59-12E2-4D77-8631-7D254F62D0E5}"/>
              </a:ext>
            </a:extLst>
          </p:cNvPr>
          <p:cNvCxnSpPr/>
          <p:nvPr/>
        </p:nvCxnSpPr>
        <p:spPr>
          <a:xfrm>
            <a:off x="3664527" y="1134341"/>
            <a:ext cx="1814948" cy="0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5E25D9-88BB-4E74-B97C-AE287DA069E9}"/>
              </a:ext>
            </a:extLst>
          </p:cNvPr>
          <p:cNvCxnSpPr/>
          <p:nvPr/>
        </p:nvCxnSpPr>
        <p:spPr>
          <a:xfrm>
            <a:off x="3664526" y="1418359"/>
            <a:ext cx="1814948" cy="0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9F8C45-8691-43CC-BDD7-019645F4A27B}"/>
              </a:ext>
            </a:extLst>
          </p:cNvPr>
          <p:cNvCxnSpPr>
            <a:cxnSpLocks/>
          </p:cNvCxnSpPr>
          <p:nvPr/>
        </p:nvCxnSpPr>
        <p:spPr>
          <a:xfrm>
            <a:off x="3664526" y="2041813"/>
            <a:ext cx="1870367" cy="2500747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B7C6A1-3382-4C55-870F-5D6AD2E53DD3}"/>
              </a:ext>
            </a:extLst>
          </p:cNvPr>
          <p:cNvCxnSpPr>
            <a:cxnSpLocks/>
          </p:cNvCxnSpPr>
          <p:nvPr/>
        </p:nvCxnSpPr>
        <p:spPr>
          <a:xfrm>
            <a:off x="3664526" y="2658342"/>
            <a:ext cx="1814951" cy="1330036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84B123-8EAD-49FE-9E36-814972EB4AEC}"/>
              </a:ext>
            </a:extLst>
          </p:cNvPr>
          <p:cNvCxnSpPr>
            <a:cxnSpLocks/>
          </p:cNvCxnSpPr>
          <p:nvPr/>
        </p:nvCxnSpPr>
        <p:spPr>
          <a:xfrm flipV="1">
            <a:off x="3664526" y="3157105"/>
            <a:ext cx="1870367" cy="128155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70EEB-8914-40FA-878B-396E29A24BA2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664526" y="3423804"/>
            <a:ext cx="1814948" cy="148939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AC0C66-974B-4A66-9CE0-7F8FA5368643}"/>
              </a:ext>
            </a:extLst>
          </p:cNvPr>
          <p:cNvCxnSpPr>
            <a:cxnSpLocks/>
          </p:cNvCxnSpPr>
          <p:nvPr/>
        </p:nvCxnSpPr>
        <p:spPr>
          <a:xfrm flipV="1">
            <a:off x="3664526" y="1972540"/>
            <a:ext cx="1870367" cy="3131128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8AAA6A-121B-4798-B654-59225EACA453}"/>
              </a:ext>
            </a:extLst>
          </p:cNvPr>
          <p:cNvCxnSpPr>
            <a:cxnSpLocks/>
          </p:cNvCxnSpPr>
          <p:nvPr/>
        </p:nvCxnSpPr>
        <p:spPr>
          <a:xfrm flipV="1">
            <a:off x="3609110" y="3690505"/>
            <a:ext cx="1870367" cy="803563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C8F7D7-194E-48BC-99DD-F6753D18AEFF}"/>
              </a:ext>
            </a:extLst>
          </p:cNvPr>
          <p:cNvCxnSpPr>
            <a:cxnSpLocks/>
          </p:cNvCxnSpPr>
          <p:nvPr/>
        </p:nvCxnSpPr>
        <p:spPr>
          <a:xfrm flipV="1">
            <a:off x="3609110" y="2859232"/>
            <a:ext cx="1870367" cy="1330037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6B3A2D-3D5C-4125-AC44-201F923251EC}"/>
              </a:ext>
            </a:extLst>
          </p:cNvPr>
          <p:cNvCxnSpPr>
            <a:cxnSpLocks/>
          </p:cNvCxnSpPr>
          <p:nvPr/>
        </p:nvCxnSpPr>
        <p:spPr>
          <a:xfrm>
            <a:off x="3636820" y="2956214"/>
            <a:ext cx="1842657" cy="2757055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DA8215-70EA-4646-89D0-B86A5F4248B9}"/>
              </a:ext>
            </a:extLst>
          </p:cNvPr>
          <p:cNvCxnSpPr>
            <a:cxnSpLocks/>
          </p:cNvCxnSpPr>
          <p:nvPr/>
        </p:nvCxnSpPr>
        <p:spPr>
          <a:xfrm>
            <a:off x="3650673" y="2367396"/>
            <a:ext cx="1884219" cy="2486891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97602B-33F5-45A6-8109-0CEE87109ECD}"/>
              </a:ext>
            </a:extLst>
          </p:cNvPr>
          <p:cNvCxnSpPr>
            <a:cxnSpLocks/>
          </p:cNvCxnSpPr>
          <p:nvPr/>
        </p:nvCxnSpPr>
        <p:spPr>
          <a:xfrm>
            <a:off x="3664526" y="1757795"/>
            <a:ext cx="1870367" cy="3643747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3F8B49F-84B9-4470-8B4E-330A08288FEF}"/>
              </a:ext>
            </a:extLst>
          </p:cNvPr>
          <p:cNvSpPr/>
          <p:nvPr/>
        </p:nvSpPr>
        <p:spPr>
          <a:xfrm>
            <a:off x="2008909" y="5228359"/>
            <a:ext cx="1641763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3CF60C-C6DD-4BC5-9D4D-6685B05DF793}"/>
              </a:ext>
            </a:extLst>
          </p:cNvPr>
          <p:cNvSpPr/>
          <p:nvPr/>
        </p:nvSpPr>
        <p:spPr>
          <a:xfrm>
            <a:off x="1219202" y="5547015"/>
            <a:ext cx="2438399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0C5972-68CC-4346-84E0-32A57A968468}"/>
              </a:ext>
            </a:extLst>
          </p:cNvPr>
          <p:cNvSpPr/>
          <p:nvPr/>
        </p:nvSpPr>
        <p:spPr>
          <a:xfrm>
            <a:off x="1655620" y="4618760"/>
            <a:ext cx="196734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12C495-ECCA-4879-AE9E-C17A506713BC}"/>
              </a:ext>
            </a:extLst>
          </p:cNvPr>
          <p:cNvSpPr/>
          <p:nvPr/>
        </p:nvSpPr>
        <p:spPr>
          <a:xfrm>
            <a:off x="3006437" y="3704360"/>
            <a:ext cx="602673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854830-4C13-48CF-B15D-E55E5E41C5D2}"/>
              </a:ext>
            </a:extLst>
          </p:cNvPr>
          <p:cNvSpPr/>
          <p:nvPr/>
        </p:nvSpPr>
        <p:spPr>
          <a:xfrm>
            <a:off x="5507183" y="4985904"/>
            <a:ext cx="422563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1DB66B-78AF-48F3-973C-5882D1EB737A}"/>
              </a:ext>
            </a:extLst>
          </p:cNvPr>
          <p:cNvSpPr/>
          <p:nvPr/>
        </p:nvSpPr>
        <p:spPr>
          <a:xfrm>
            <a:off x="5521037" y="4151168"/>
            <a:ext cx="1073729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1DCFB6-412C-4212-B109-EC34E1E7838F}"/>
              </a:ext>
            </a:extLst>
          </p:cNvPr>
          <p:cNvSpPr/>
          <p:nvPr/>
        </p:nvSpPr>
        <p:spPr>
          <a:xfrm>
            <a:off x="5534892" y="2434937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F7E2D6-5263-4261-B6DD-44A3BA85A5B0}"/>
              </a:ext>
            </a:extLst>
          </p:cNvPr>
          <p:cNvSpPr/>
          <p:nvPr/>
        </p:nvSpPr>
        <p:spPr>
          <a:xfrm>
            <a:off x="5521033" y="1569028"/>
            <a:ext cx="1641763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541187-5829-4899-87DA-1E4A09E04075}"/>
              </a:ext>
            </a:extLst>
          </p:cNvPr>
          <p:cNvSpPr txBox="1"/>
          <p:nvPr/>
        </p:nvSpPr>
        <p:spPr>
          <a:xfrm rot="19411334">
            <a:off x="133191" y="2937681"/>
            <a:ext cx="217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dirty="0">
                <a:solidFill>
                  <a:prstClr val="white"/>
                </a:solidFill>
                <a:latin typeface="Agency FB" panose="020B0503020202020204" pitchFamily="34" charset="0"/>
              </a:rPr>
              <a:t>1 Timothy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D5621B-F8DC-4597-A034-673C3D08D791}"/>
              </a:ext>
            </a:extLst>
          </p:cNvPr>
          <p:cNvSpPr txBox="1"/>
          <p:nvPr/>
        </p:nvSpPr>
        <p:spPr>
          <a:xfrm rot="2518013">
            <a:off x="6873865" y="3175108"/>
            <a:ext cx="217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dirty="0">
                <a:solidFill>
                  <a:prstClr val="white"/>
                </a:solidFill>
                <a:latin typeface="Agency FB" panose="020B0503020202020204" pitchFamily="34" charset="0"/>
              </a:rPr>
              <a:t>Titus 1</a:t>
            </a:r>
          </a:p>
        </p:txBody>
      </p:sp>
    </p:spTree>
    <p:extLst>
      <p:ext uri="{BB962C8B-B14F-4D97-AF65-F5344CB8AC3E}">
        <p14:creationId xmlns:p14="http://schemas.microsoft.com/office/powerpoint/2010/main" val="143801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8FCB28-5BA4-7DFD-F062-324D5CEE2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8" y="561829"/>
            <a:ext cx="8160063" cy="861857"/>
          </a:xfrm>
        </p:spPr>
        <p:txBody>
          <a:bodyPr>
            <a:normAutofit fontScale="92500"/>
          </a:bodyPr>
          <a:lstStyle/>
          <a:p>
            <a:r>
              <a:rPr lang="en-US" sz="3600" u="sng" dirty="0">
                <a:solidFill>
                  <a:schemeClr val="bg1"/>
                </a:solidFill>
              </a:rPr>
              <a:t>Problems with the traditional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6311B-87C2-3867-7C40-CEC5B89B7F68}"/>
              </a:ext>
            </a:extLst>
          </p:cNvPr>
          <p:cNvSpPr txBox="1"/>
          <p:nvPr/>
        </p:nvSpPr>
        <p:spPr>
          <a:xfrm>
            <a:off x="3611301" y="1423686"/>
            <a:ext cx="52201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We focus on disqualifications more than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We give to much attention to quantifiable qualities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We focus on terms rather than the concept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Job Hazards of Shepherding - Trinity Presbyterian Church - Charlotte, NC">
            <a:extLst>
              <a:ext uri="{FF2B5EF4-FFF2-40B4-BE49-F238E27FC236}">
                <a16:creationId xmlns:a16="http://schemas.microsoft.com/office/drawing/2014/main" id="{0E429CE9-E2F7-3EB7-F0AD-086698F34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r="14873"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918AE0-AEC5-859C-EAE0-974735CE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41832"/>
            <a:ext cx="7879842" cy="20574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Berlin Sans FB" panose="020E0602020502020306" pitchFamily="34" charset="77"/>
                <a:ea typeface="Baskerville" panose="02020502070401020303" pitchFamily="18" charset="0"/>
              </a:rPr>
              <a:t>Elders are men on character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278E-3F5D-8242-F11D-70649D141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502152"/>
            <a:ext cx="7879842" cy="26700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The two lists are not identical in terms </a:t>
            </a:r>
          </a:p>
          <a:p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The two lists ARE identical in what matters- character</a:t>
            </a:r>
          </a:p>
          <a:p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Repetition shows greater significance</a:t>
            </a:r>
          </a:p>
          <a:p>
            <a:pPr lvl="1"/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Note: I Timothy 3:2 &amp; 7</a:t>
            </a:r>
          </a:p>
          <a:p>
            <a:pPr lvl="1"/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Note: Titus 1: 6 &amp; 7</a:t>
            </a:r>
          </a:p>
          <a:p>
            <a:r>
              <a:rPr lang="en-US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Shepherds are men of Character!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9459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's the difference between “Pastors” and “Elders”? – Holding the Line">
            <a:extLst>
              <a:ext uri="{FF2B5EF4-FFF2-40B4-BE49-F238E27FC236}">
                <a16:creationId xmlns:a16="http://schemas.microsoft.com/office/drawing/2014/main" id="{A9CF1926-6882-2636-6F0A-4B8A88AE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9BCDE-9113-5F19-D289-E2136CA22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6042"/>
            <a:ext cx="7772400" cy="13001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Understanding</a:t>
            </a:r>
          </a:p>
        </p:txBody>
      </p:sp>
    </p:spTree>
    <p:extLst>
      <p:ext uri="{BB962C8B-B14F-4D97-AF65-F5344CB8AC3E}">
        <p14:creationId xmlns:p14="http://schemas.microsoft.com/office/powerpoint/2010/main" val="59621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</TotalTime>
  <Words>207</Words>
  <Application>Microsoft Macintosh PowerPoint</Application>
  <PresentationFormat>On-screen Show (4:3)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Agency FB</vt:lpstr>
      <vt:lpstr>Arial</vt:lpstr>
      <vt:lpstr>Baskerville</vt:lpstr>
      <vt:lpstr>Berlin Sans FB</vt:lpstr>
      <vt:lpstr>Bookman Old Style</vt:lpstr>
      <vt:lpstr>Calibri</vt:lpstr>
      <vt:lpstr>Calibri Light</vt:lpstr>
      <vt:lpstr>Cambria</vt:lpstr>
      <vt:lpstr>Chalkboard SE</vt:lpstr>
      <vt:lpstr>Segoe Print</vt:lpstr>
      <vt:lpstr>Trebuchet MS</vt:lpstr>
      <vt:lpstr>Office Theme</vt:lpstr>
      <vt:lpstr>Default</vt:lpstr>
      <vt:lpstr>PowerPoint Presentation</vt:lpstr>
      <vt:lpstr>Understanding</vt:lpstr>
      <vt:lpstr>Understanding</vt:lpstr>
      <vt:lpstr>Putting what remains in order</vt:lpstr>
      <vt:lpstr>PowerPoint Presentation</vt:lpstr>
      <vt:lpstr>PowerPoint Presentation</vt:lpstr>
      <vt:lpstr>Elders are men on character</vt:lpstr>
      <vt:lpstr>Understanding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</dc:title>
  <dc:creator>Aric Russell</dc:creator>
  <cp:lastModifiedBy>Aric Russell</cp:lastModifiedBy>
  <cp:revision>4</cp:revision>
  <dcterms:created xsi:type="dcterms:W3CDTF">2023-02-02T15:54:05Z</dcterms:created>
  <dcterms:modified xsi:type="dcterms:W3CDTF">2023-02-03T19:09:59Z</dcterms:modified>
</cp:coreProperties>
</file>