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397" r:id="rId12"/>
    <p:sldId id="39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000"/>
  </p:normalViewPr>
  <p:slideViewPr>
    <p:cSldViewPr snapToGrid="0">
      <p:cViewPr varScale="1">
        <p:scale>
          <a:sx n="72" d="100"/>
          <a:sy n="72" d="100"/>
        </p:scale>
        <p:origin x="11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769D7C-BD72-6B47-8CB7-4B8D5E294B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352918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69D7C-BD72-6B47-8CB7-4B8D5E294B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382353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69D7C-BD72-6B47-8CB7-4B8D5E294B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60296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69D7C-BD72-6B47-8CB7-4B8D5E294B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123891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769D7C-BD72-6B47-8CB7-4B8D5E294B97}"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112993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769D7C-BD72-6B47-8CB7-4B8D5E294B97}"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84059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769D7C-BD72-6B47-8CB7-4B8D5E294B97}"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418926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69D7C-BD72-6B47-8CB7-4B8D5E294B97}"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45817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69D7C-BD72-6B47-8CB7-4B8D5E294B97}"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29324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769D7C-BD72-6B47-8CB7-4B8D5E294B97}"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317626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769D7C-BD72-6B47-8CB7-4B8D5E294B97}"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6EC09-C4B6-B84A-997C-EDBB1911108C}" type="slidenum">
              <a:rPr lang="en-US" smtClean="0"/>
              <a:t>‹#›</a:t>
            </a:fld>
            <a:endParaRPr lang="en-US"/>
          </a:p>
        </p:txBody>
      </p:sp>
    </p:spTree>
    <p:extLst>
      <p:ext uri="{BB962C8B-B14F-4D97-AF65-F5344CB8AC3E}">
        <p14:creationId xmlns:p14="http://schemas.microsoft.com/office/powerpoint/2010/main" val="119370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69D7C-BD72-6B47-8CB7-4B8D5E294B97}" type="datetimeFigureOut">
              <a:rPr lang="en-US" smtClean="0"/>
              <a:t>1/28/2023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6EC09-C4B6-B84A-997C-EDBB1911108C}" type="slidenum">
              <a:rPr lang="en-US" smtClean="0"/>
              <a:t>‹#›</a:t>
            </a:fld>
            <a:endParaRPr lang="en-US"/>
          </a:p>
        </p:txBody>
      </p:sp>
    </p:spTree>
    <p:extLst>
      <p:ext uri="{BB962C8B-B14F-4D97-AF65-F5344CB8AC3E}">
        <p14:creationId xmlns:p14="http://schemas.microsoft.com/office/powerpoint/2010/main" val="3501786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48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nformation FAITH! – Greater Hope CC">
            <a:extLst>
              <a:ext uri="{FF2B5EF4-FFF2-40B4-BE49-F238E27FC236}">
                <a16:creationId xmlns:a16="http://schemas.microsoft.com/office/drawing/2014/main" id="{CB689715-E84F-7396-B7A3-240CAA795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79" b="23880"/>
          <a:stretch/>
        </p:blipFill>
        <p:spPr bwMode="auto">
          <a:xfrm>
            <a:off x="20" y="11"/>
            <a:ext cx="9143980" cy="296264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53D4EE-5EA6-AB4F-5664-5B3FD656758E}"/>
              </a:ext>
            </a:extLst>
          </p:cNvPr>
          <p:cNvSpPr>
            <a:spLocks noGrp="1"/>
          </p:cNvSpPr>
          <p:nvPr>
            <p:ph idx="1"/>
          </p:nvPr>
        </p:nvSpPr>
        <p:spPr>
          <a:xfrm>
            <a:off x="365760" y="2542032"/>
            <a:ext cx="8416286" cy="4828031"/>
          </a:xfrm>
        </p:spPr>
        <p:txBody>
          <a:bodyPr anchor="ctr">
            <a:normAutofit/>
          </a:bodyPr>
          <a:lstStyle/>
          <a:p>
            <a:pPr marL="0" indent="0">
              <a:buNone/>
            </a:pPr>
            <a:r>
              <a:rPr lang="en-US" sz="2400" dirty="0">
                <a:effectLst/>
                <a:latin typeface="Helvetica" pitchFamily="2" charset="0"/>
              </a:rPr>
              <a:t>16. I hear, and my body trembles; my lips quiver at the sound; rottenness enters into my bones; my legs tremble beneath me. Yet I will quietly wait for the day of trouble to come upon people who invade us. 17. Though the fig tree should not blossom, nor fruit be on the vines, the produce of the olive fail and the fields yield no food, the flock be cut off from the fold and there be no herd in the stalls, 18. </a:t>
            </a:r>
            <a:r>
              <a:rPr lang="en-US" sz="2400" dirty="0">
                <a:effectLst/>
                <a:highlight>
                  <a:srgbClr val="00FFFF"/>
                </a:highlight>
                <a:latin typeface="Helvetica" pitchFamily="2" charset="0"/>
              </a:rPr>
              <a:t>yet I will rejoice in the Lord; I will take joy in the God of my salvation. 19. God, the Lord, is my strength; he makes my feet like the deer’s; he makes me tread on my high places. </a:t>
            </a:r>
          </a:p>
          <a:p>
            <a:pPr marL="0" indent="0">
              <a:buNone/>
            </a:pPr>
            <a:r>
              <a:rPr lang="en-US" sz="2400" dirty="0">
                <a:effectLst/>
                <a:latin typeface="Helvetica" pitchFamily="2" charset="0"/>
              </a:rPr>
              <a:t>(Habakkuk 3:16-19)</a:t>
            </a:r>
          </a:p>
          <a:p>
            <a:pPr marL="0" indent="0">
              <a:buNone/>
            </a:pPr>
            <a:endParaRPr lang="en-US" sz="1600" dirty="0"/>
          </a:p>
        </p:txBody>
      </p:sp>
      <p:sp>
        <p:nvSpPr>
          <p:cNvPr id="2" name="TextBox 1">
            <a:extLst>
              <a:ext uri="{FF2B5EF4-FFF2-40B4-BE49-F238E27FC236}">
                <a16:creationId xmlns:a16="http://schemas.microsoft.com/office/drawing/2014/main" id="{14FFF062-C354-7307-46F2-5036A3F2D4C6}"/>
              </a:ext>
            </a:extLst>
          </p:cNvPr>
          <p:cNvSpPr txBox="1"/>
          <p:nvPr/>
        </p:nvSpPr>
        <p:spPr>
          <a:xfrm>
            <a:off x="657225" y="1997839"/>
            <a:ext cx="7829550" cy="286232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rtlCol="0">
            <a:spAutoFit/>
          </a:bodyPr>
          <a:lstStyle/>
          <a:p>
            <a:r>
              <a:rPr lang="en-US" sz="6000" dirty="0"/>
              <a:t>We Have Two Choices:</a:t>
            </a:r>
          </a:p>
          <a:p>
            <a:r>
              <a:rPr lang="en-US" sz="6000" dirty="0"/>
              <a:t>1. Rely on yourself</a:t>
            </a:r>
          </a:p>
          <a:p>
            <a:r>
              <a:rPr lang="en-US" sz="6000" dirty="0"/>
              <a:t>2. Trust God completely</a:t>
            </a:r>
          </a:p>
        </p:txBody>
      </p:sp>
    </p:spTree>
    <p:extLst>
      <p:ext uri="{BB962C8B-B14F-4D97-AF65-F5344CB8AC3E}">
        <p14:creationId xmlns:p14="http://schemas.microsoft.com/office/powerpoint/2010/main" val="6527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ith over Fear Print – BFF PRINT SHOP">
            <a:extLst>
              <a:ext uri="{FF2B5EF4-FFF2-40B4-BE49-F238E27FC236}">
                <a16:creationId xmlns:a16="http://schemas.microsoft.com/office/drawing/2014/main" id="{86A298C5-DD90-B8EC-63F8-D2A4118E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6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F4395E31-A105-897A-9D44-EDA5C30F364B}"/>
              </a:ext>
            </a:extLst>
          </p:cNvPr>
          <p:cNvSpPr>
            <a:spLocks noGrp="1"/>
          </p:cNvSpPr>
          <p:nvPr>
            <p:ph type="subTitle" idx="1"/>
          </p:nvPr>
        </p:nvSpPr>
        <p:spPr>
          <a:xfrm>
            <a:off x="1143000" y="4992688"/>
            <a:ext cx="6858000" cy="1655762"/>
          </a:xfrm>
        </p:spPr>
        <p:txBody>
          <a:bodyPr/>
          <a:lstStyle/>
          <a:p>
            <a:endParaRPr lang="en-US" dirty="0"/>
          </a:p>
        </p:txBody>
      </p:sp>
    </p:spTree>
    <p:extLst>
      <p:ext uri="{BB962C8B-B14F-4D97-AF65-F5344CB8AC3E}">
        <p14:creationId xmlns:p14="http://schemas.microsoft.com/office/powerpoint/2010/main" val="50822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7420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ith over Fear Print – BFF PRINT SHOP">
            <a:extLst>
              <a:ext uri="{FF2B5EF4-FFF2-40B4-BE49-F238E27FC236}">
                <a16:creationId xmlns:a16="http://schemas.microsoft.com/office/drawing/2014/main" id="{86A298C5-DD90-B8EC-63F8-D2A4118E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6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F4395E31-A105-897A-9D44-EDA5C30F364B}"/>
              </a:ext>
            </a:extLst>
          </p:cNvPr>
          <p:cNvSpPr>
            <a:spLocks noGrp="1"/>
          </p:cNvSpPr>
          <p:nvPr>
            <p:ph type="subTitle" idx="1"/>
          </p:nvPr>
        </p:nvSpPr>
        <p:spPr>
          <a:xfrm>
            <a:off x="1143000" y="4992688"/>
            <a:ext cx="6858000" cy="1655762"/>
          </a:xfrm>
        </p:spPr>
        <p:txBody>
          <a:bodyPr/>
          <a:lstStyle/>
          <a:p>
            <a:endParaRPr lang="en-US" dirty="0"/>
          </a:p>
        </p:txBody>
      </p:sp>
    </p:spTree>
    <p:extLst>
      <p:ext uri="{BB962C8B-B14F-4D97-AF65-F5344CB8AC3E}">
        <p14:creationId xmlns:p14="http://schemas.microsoft.com/office/powerpoint/2010/main" val="394035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75D8-CB70-28FC-C27E-F56CB1052937}"/>
              </a:ext>
            </a:extLst>
          </p:cNvPr>
          <p:cNvSpPr>
            <a:spLocks noGrp="1"/>
          </p:cNvSpPr>
          <p:nvPr>
            <p:ph type="title"/>
          </p:nvPr>
        </p:nvSpPr>
        <p:spPr/>
        <p:txBody>
          <a:bodyPr/>
          <a:lstStyle/>
          <a:p>
            <a:r>
              <a:rPr lang="en-US" dirty="0"/>
              <a:t>Habakkuk 1:1-4</a:t>
            </a:r>
          </a:p>
        </p:txBody>
      </p:sp>
      <p:sp>
        <p:nvSpPr>
          <p:cNvPr id="3" name="Content Placeholder 2">
            <a:extLst>
              <a:ext uri="{FF2B5EF4-FFF2-40B4-BE49-F238E27FC236}">
                <a16:creationId xmlns:a16="http://schemas.microsoft.com/office/drawing/2014/main" id="{A6C6EF60-7AE2-CDF9-0A10-8597380BC15A}"/>
              </a:ext>
            </a:extLst>
          </p:cNvPr>
          <p:cNvSpPr>
            <a:spLocks noGrp="1"/>
          </p:cNvSpPr>
          <p:nvPr>
            <p:ph idx="1"/>
          </p:nvPr>
        </p:nvSpPr>
        <p:spPr>
          <a:xfrm>
            <a:off x="285750" y="1825624"/>
            <a:ext cx="8629650" cy="4803775"/>
          </a:xfrm>
        </p:spPr>
        <p:txBody>
          <a:bodyPr>
            <a:normAutofit/>
          </a:bodyPr>
          <a:lstStyle/>
          <a:p>
            <a:pPr marL="0" indent="0">
              <a:buNone/>
            </a:pPr>
            <a:r>
              <a:rPr lang="en-US" sz="3200" dirty="0">
                <a:solidFill>
                  <a:srgbClr val="FF0000"/>
                </a:solidFill>
                <a:effectLst/>
                <a:latin typeface="Helvetica" pitchFamily="2" charset="0"/>
              </a:rPr>
              <a:t>1. </a:t>
            </a:r>
            <a:r>
              <a:rPr lang="en-US" sz="3200" dirty="0">
                <a:effectLst/>
                <a:latin typeface="Helvetica" pitchFamily="2" charset="0"/>
              </a:rPr>
              <a:t>The oracle that Habakkuk the prophet saw. </a:t>
            </a:r>
            <a:r>
              <a:rPr lang="en-US" sz="3200" dirty="0">
                <a:solidFill>
                  <a:srgbClr val="FF0000"/>
                </a:solidFill>
                <a:effectLst/>
                <a:latin typeface="Helvetica" pitchFamily="2" charset="0"/>
              </a:rPr>
              <a:t>2. </a:t>
            </a:r>
            <a:r>
              <a:rPr lang="en-US" sz="3200" dirty="0">
                <a:effectLst/>
                <a:latin typeface="Helvetica" pitchFamily="2" charset="0"/>
              </a:rPr>
              <a:t>O Lord, how long shall I cry for help, and you will not hear? Or cry to you “Violence!” and you will not save? </a:t>
            </a:r>
            <a:r>
              <a:rPr lang="en-US" sz="3200" dirty="0">
                <a:solidFill>
                  <a:srgbClr val="FF0000"/>
                </a:solidFill>
                <a:effectLst/>
                <a:latin typeface="Helvetica" pitchFamily="2" charset="0"/>
              </a:rPr>
              <a:t>3. </a:t>
            </a:r>
            <a:r>
              <a:rPr lang="en-US" sz="3200" dirty="0">
                <a:effectLst/>
                <a:latin typeface="Helvetica" pitchFamily="2" charset="0"/>
              </a:rPr>
              <a:t>Why do you make me see iniquity, and why do you idly look at wrong? Destruction and violence are before me; strife and contention arise. </a:t>
            </a:r>
            <a:r>
              <a:rPr lang="en-US" sz="3200" dirty="0">
                <a:solidFill>
                  <a:srgbClr val="FF0000"/>
                </a:solidFill>
                <a:effectLst/>
                <a:latin typeface="Helvetica" pitchFamily="2" charset="0"/>
              </a:rPr>
              <a:t>4. </a:t>
            </a:r>
            <a:r>
              <a:rPr lang="en-US" sz="3200" dirty="0">
                <a:effectLst/>
                <a:latin typeface="Helvetica" pitchFamily="2" charset="0"/>
              </a:rPr>
              <a:t>So the law is paralyzed, and justice never goes forth. For the wicked surround the righteous; so justice goes forth perverted. </a:t>
            </a:r>
          </a:p>
        </p:txBody>
      </p:sp>
    </p:spTree>
    <p:extLst>
      <p:ext uri="{BB962C8B-B14F-4D97-AF65-F5344CB8AC3E}">
        <p14:creationId xmlns:p14="http://schemas.microsoft.com/office/powerpoint/2010/main" val="345413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75D8-CB70-28FC-C27E-F56CB1052937}"/>
              </a:ext>
            </a:extLst>
          </p:cNvPr>
          <p:cNvSpPr>
            <a:spLocks noGrp="1"/>
          </p:cNvSpPr>
          <p:nvPr>
            <p:ph type="title"/>
          </p:nvPr>
        </p:nvSpPr>
        <p:spPr/>
        <p:txBody>
          <a:bodyPr/>
          <a:lstStyle/>
          <a:p>
            <a:r>
              <a:rPr lang="en-US" dirty="0"/>
              <a:t>Habakkuk 1:1-4</a:t>
            </a:r>
          </a:p>
        </p:txBody>
      </p:sp>
      <p:sp>
        <p:nvSpPr>
          <p:cNvPr id="3" name="Content Placeholder 2">
            <a:extLst>
              <a:ext uri="{FF2B5EF4-FFF2-40B4-BE49-F238E27FC236}">
                <a16:creationId xmlns:a16="http://schemas.microsoft.com/office/drawing/2014/main" id="{A6C6EF60-7AE2-CDF9-0A10-8597380BC15A}"/>
              </a:ext>
            </a:extLst>
          </p:cNvPr>
          <p:cNvSpPr>
            <a:spLocks noGrp="1"/>
          </p:cNvSpPr>
          <p:nvPr>
            <p:ph idx="1"/>
          </p:nvPr>
        </p:nvSpPr>
        <p:spPr>
          <a:xfrm>
            <a:off x="285750" y="1825624"/>
            <a:ext cx="8629650" cy="4803775"/>
          </a:xfrm>
        </p:spPr>
        <p:txBody>
          <a:bodyPr>
            <a:normAutofit/>
          </a:bodyPr>
          <a:lstStyle/>
          <a:p>
            <a:pPr marL="0" indent="0">
              <a:buNone/>
            </a:pPr>
            <a:r>
              <a:rPr lang="en-US" sz="3200" dirty="0">
                <a:solidFill>
                  <a:srgbClr val="FF0000"/>
                </a:solidFill>
                <a:effectLst/>
                <a:latin typeface="Helvetica" pitchFamily="2" charset="0"/>
              </a:rPr>
              <a:t>1. </a:t>
            </a:r>
            <a:r>
              <a:rPr lang="en-US" sz="3200" dirty="0">
                <a:effectLst/>
                <a:latin typeface="Helvetica" pitchFamily="2" charset="0"/>
              </a:rPr>
              <a:t>The oracle that Habakkuk the prophet saw. </a:t>
            </a:r>
            <a:r>
              <a:rPr lang="en-US" sz="3200" dirty="0">
                <a:solidFill>
                  <a:srgbClr val="FF0000"/>
                </a:solidFill>
                <a:effectLst/>
                <a:latin typeface="Helvetica" pitchFamily="2" charset="0"/>
              </a:rPr>
              <a:t>2. </a:t>
            </a:r>
            <a:r>
              <a:rPr lang="en-US" sz="3200" dirty="0">
                <a:effectLst/>
                <a:latin typeface="Helvetica" pitchFamily="2" charset="0"/>
              </a:rPr>
              <a:t>O Lord, </a:t>
            </a:r>
            <a:r>
              <a:rPr lang="en-US" sz="3200" dirty="0">
                <a:effectLst/>
                <a:highlight>
                  <a:srgbClr val="FFFF00"/>
                </a:highlight>
                <a:latin typeface="Helvetica" pitchFamily="2" charset="0"/>
              </a:rPr>
              <a:t>how long shall I cry for help</a:t>
            </a:r>
            <a:r>
              <a:rPr lang="en-US" sz="3200" dirty="0">
                <a:effectLst/>
                <a:latin typeface="Helvetica" pitchFamily="2" charset="0"/>
              </a:rPr>
              <a:t>, and you will not hear? Or cry to you “Violence!” and you will not save? </a:t>
            </a:r>
            <a:r>
              <a:rPr lang="en-US" sz="3200" dirty="0">
                <a:solidFill>
                  <a:srgbClr val="FF0000"/>
                </a:solidFill>
                <a:effectLst/>
                <a:latin typeface="Helvetica" pitchFamily="2" charset="0"/>
              </a:rPr>
              <a:t>3. </a:t>
            </a:r>
            <a:r>
              <a:rPr lang="en-US" sz="3200" dirty="0">
                <a:effectLst/>
                <a:highlight>
                  <a:srgbClr val="FFFF00"/>
                </a:highlight>
                <a:latin typeface="Helvetica" pitchFamily="2" charset="0"/>
              </a:rPr>
              <a:t>Why do you make me see iniquity</a:t>
            </a:r>
            <a:r>
              <a:rPr lang="en-US" sz="3200" dirty="0">
                <a:effectLst/>
                <a:latin typeface="Helvetica" pitchFamily="2" charset="0"/>
              </a:rPr>
              <a:t>, and why do you idly look at wrong? Destruction and violence are before me; strife and contention arise. </a:t>
            </a:r>
            <a:r>
              <a:rPr lang="en-US" sz="3200" dirty="0">
                <a:solidFill>
                  <a:srgbClr val="FF0000"/>
                </a:solidFill>
                <a:effectLst/>
                <a:latin typeface="Helvetica" pitchFamily="2" charset="0"/>
              </a:rPr>
              <a:t>4. </a:t>
            </a:r>
            <a:r>
              <a:rPr lang="en-US" sz="3200" dirty="0">
                <a:effectLst/>
                <a:latin typeface="Helvetica" pitchFamily="2" charset="0"/>
              </a:rPr>
              <a:t>So the law is paralyzed, and justice never goes forth. For the wicked surround the righteous; so justice goes forth perverted. </a:t>
            </a:r>
          </a:p>
        </p:txBody>
      </p:sp>
    </p:spTree>
    <p:extLst>
      <p:ext uri="{BB962C8B-B14F-4D97-AF65-F5344CB8AC3E}">
        <p14:creationId xmlns:p14="http://schemas.microsoft.com/office/powerpoint/2010/main" val="118543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5FDF-C56D-2090-D0B2-45639CF0DA6B}"/>
              </a:ext>
            </a:extLst>
          </p:cNvPr>
          <p:cNvSpPr>
            <a:spLocks noGrp="1"/>
          </p:cNvSpPr>
          <p:nvPr>
            <p:ph type="title"/>
          </p:nvPr>
        </p:nvSpPr>
        <p:spPr>
          <a:xfrm>
            <a:off x="363161" y="194375"/>
            <a:ext cx="2780651" cy="1622321"/>
          </a:xfrm>
        </p:spPr>
        <p:txBody>
          <a:bodyPr>
            <a:normAutofit/>
          </a:bodyPr>
          <a:lstStyle/>
          <a:p>
            <a:pPr algn="ctr"/>
            <a:r>
              <a:rPr lang="en-US" sz="3200" dirty="0">
                <a:latin typeface="Consolas" panose="020B0609020204030204" pitchFamily="49" charset="0"/>
                <a:cs typeface="Consolas" panose="020B0609020204030204" pitchFamily="49" charset="0"/>
              </a:rPr>
              <a:t>False Reasons For Faith</a:t>
            </a:r>
          </a:p>
        </p:txBody>
      </p:sp>
      <p:sp>
        <p:nvSpPr>
          <p:cNvPr id="3" name="Content Placeholder 2">
            <a:extLst>
              <a:ext uri="{FF2B5EF4-FFF2-40B4-BE49-F238E27FC236}">
                <a16:creationId xmlns:a16="http://schemas.microsoft.com/office/drawing/2014/main" id="{C664B247-4E2E-88D0-4D12-076059E3CA34}"/>
              </a:ext>
            </a:extLst>
          </p:cNvPr>
          <p:cNvSpPr>
            <a:spLocks noGrp="1"/>
          </p:cNvSpPr>
          <p:nvPr>
            <p:ph idx="1"/>
          </p:nvPr>
        </p:nvSpPr>
        <p:spPr>
          <a:xfrm>
            <a:off x="201167" y="1816696"/>
            <a:ext cx="3066179" cy="4682337"/>
          </a:xfrm>
        </p:spPr>
        <p:txBody>
          <a:bodyPr>
            <a:normAutofit lnSpcReduction="10000"/>
          </a:bodyPr>
          <a:lstStyle/>
          <a:p>
            <a:r>
              <a:rPr lang="en-US" sz="2400" dirty="0"/>
              <a:t>Habakkuk’s response is not “everything happens for a reason”</a:t>
            </a:r>
          </a:p>
          <a:p>
            <a:r>
              <a:rPr lang="en-US" sz="2400" dirty="0"/>
              <a:t>When we don’t understand, we may use this explanation</a:t>
            </a:r>
          </a:p>
          <a:p>
            <a:r>
              <a:rPr lang="en-US" sz="2400" dirty="0"/>
              <a:t>This is not faith over fear</a:t>
            </a:r>
          </a:p>
          <a:p>
            <a:r>
              <a:rPr lang="en-US" sz="2400" dirty="0"/>
              <a:t>Faith is knowing things happen because God is in Control</a:t>
            </a:r>
          </a:p>
        </p:txBody>
      </p:sp>
      <p:sp>
        <p:nvSpPr>
          <p:cNvPr id="4103" name="Rectangle 410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verything happens for a reason Poster by Cute Little Text | Society6">
            <a:extLst>
              <a:ext uri="{FF2B5EF4-FFF2-40B4-BE49-F238E27FC236}">
                <a16:creationId xmlns:a16="http://schemas.microsoft.com/office/drawing/2014/main" id="{19D4DC32-C771-E67C-A289-9C788B4738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4396" y="1170128"/>
            <a:ext cx="4514498" cy="45144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19E6-ED8D-62AA-50DC-648A988490A6}"/>
              </a:ext>
            </a:extLst>
          </p:cNvPr>
          <p:cNvSpPr>
            <a:spLocks noGrp="1"/>
          </p:cNvSpPr>
          <p:nvPr>
            <p:ph type="title"/>
          </p:nvPr>
        </p:nvSpPr>
        <p:spPr>
          <a:xfrm>
            <a:off x="486696" y="281794"/>
            <a:ext cx="3708114" cy="1622321"/>
          </a:xfrm>
        </p:spPr>
        <p:txBody>
          <a:bodyPr>
            <a:normAutofit/>
          </a:bodyPr>
          <a:lstStyle/>
          <a:p>
            <a:pPr algn="ctr"/>
            <a:r>
              <a:rPr lang="en-US" dirty="0">
                <a:latin typeface="Consolas" panose="020B0609020204030204" pitchFamily="49" charset="0"/>
                <a:cs typeface="Consolas" panose="020B0609020204030204" pitchFamily="49" charset="0"/>
              </a:rPr>
              <a:t>Turn To God</a:t>
            </a:r>
          </a:p>
        </p:txBody>
      </p:sp>
      <p:sp>
        <p:nvSpPr>
          <p:cNvPr id="3" name="Content Placeholder 2">
            <a:extLst>
              <a:ext uri="{FF2B5EF4-FFF2-40B4-BE49-F238E27FC236}">
                <a16:creationId xmlns:a16="http://schemas.microsoft.com/office/drawing/2014/main" id="{5A607B1D-BBCE-EB9A-056E-F55FCDF2C226}"/>
              </a:ext>
            </a:extLst>
          </p:cNvPr>
          <p:cNvSpPr>
            <a:spLocks noGrp="1"/>
          </p:cNvSpPr>
          <p:nvPr>
            <p:ph idx="1"/>
          </p:nvPr>
        </p:nvSpPr>
        <p:spPr>
          <a:xfrm>
            <a:off x="182881" y="1749052"/>
            <a:ext cx="4141172" cy="4827154"/>
          </a:xfrm>
        </p:spPr>
        <p:txBody>
          <a:bodyPr>
            <a:normAutofit fontScale="92500" lnSpcReduction="10000"/>
          </a:bodyPr>
          <a:lstStyle/>
          <a:p>
            <a:r>
              <a:rPr lang="en-US" dirty="0"/>
              <a:t>God Is all-knowing &amp; all-powerful- Isaiah 55:8-9; Psalm 46; 139</a:t>
            </a:r>
          </a:p>
          <a:p>
            <a:r>
              <a:rPr lang="en-US" dirty="0"/>
              <a:t>We are not- Proverbs 14:12</a:t>
            </a:r>
          </a:p>
          <a:p>
            <a:r>
              <a:rPr lang="en-US" dirty="0"/>
              <a:t>God is about to bring judgement upon his people</a:t>
            </a:r>
          </a:p>
          <a:p>
            <a:r>
              <a:rPr lang="en-US" dirty="0"/>
              <a:t>Habakkuk prays remembering what God has already done- Habakkuk 3:2</a:t>
            </a:r>
          </a:p>
          <a:p>
            <a:r>
              <a:rPr lang="en-US" dirty="0"/>
              <a:t>This is where we start- “count your blessings”</a:t>
            </a:r>
          </a:p>
        </p:txBody>
      </p:sp>
      <p:sp>
        <p:nvSpPr>
          <p:cNvPr id="1044" name="Rectangle 1043">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od is in Control">
            <a:extLst>
              <a:ext uri="{FF2B5EF4-FFF2-40B4-BE49-F238E27FC236}">
                <a16:creationId xmlns:a16="http://schemas.microsoft.com/office/drawing/2014/main" id="{8A9698A4-1087-7289-EA56-9342499D3E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8531" y="1749052"/>
            <a:ext cx="3356649" cy="33566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nformation FAITH! – Greater Hope CC">
            <a:extLst>
              <a:ext uri="{FF2B5EF4-FFF2-40B4-BE49-F238E27FC236}">
                <a16:creationId xmlns:a16="http://schemas.microsoft.com/office/drawing/2014/main" id="{CB689715-E84F-7396-B7A3-240CAA795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79" b="23880"/>
          <a:stretch/>
        </p:blipFill>
        <p:spPr bwMode="auto">
          <a:xfrm>
            <a:off x="20" y="11"/>
            <a:ext cx="9143980" cy="296264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53D4EE-5EA6-AB4F-5664-5B3FD656758E}"/>
              </a:ext>
            </a:extLst>
          </p:cNvPr>
          <p:cNvSpPr>
            <a:spLocks noGrp="1"/>
          </p:cNvSpPr>
          <p:nvPr>
            <p:ph idx="1"/>
          </p:nvPr>
        </p:nvSpPr>
        <p:spPr>
          <a:xfrm>
            <a:off x="365760" y="2542032"/>
            <a:ext cx="8416286" cy="4828031"/>
          </a:xfrm>
        </p:spPr>
        <p:txBody>
          <a:bodyPr anchor="ctr">
            <a:normAutofit/>
          </a:bodyPr>
          <a:lstStyle/>
          <a:p>
            <a:pPr marL="0" indent="0">
              <a:buNone/>
            </a:pPr>
            <a:r>
              <a:rPr lang="en-US" sz="2400" dirty="0">
                <a:effectLst/>
                <a:latin typeface="Helvetica" pitchFamily="2" charset="0"/>
              </a:rPr>
              <a:t>16. I hear, and my body trembles; my lips quiver at the sound; rottenness enters into my bones; my legs tremble beneath me. Yet I will quietly wait for the day of trouble to come upon people who invade us. 17. Though the fig tree should not blossom, nor fruit be on the vines, the produce of the olive fail and the fields yield no food, the flock be cut off from the fold and there be no herd in the stalls, 18. yet I will rejoice in the Lord; I will take joy in the God of my salvation. 19. God, the Lord, is my strength; he makes my feet like the deer’s; he makes me tread on my high places. </a:t>
            </a:r>
          </a:p>
          <a:p>
            <a:pPr marL="0" indent="0">
              <a:buNone/>
            </a:pPr>
            <a:r>
              <a:rPr lang="en-US" sz="2400" dirty="0">
                <a:effectLst/>
                <a:latin typeface="Helvetica" pitchFamily="2" charset="0"/>
              </a:rPr>
              <a:t>(Habakkuk 3:16-19)</a:t>
            </a:r>
          </a:p>
          <a:p>
            <a:pPr marL="0" indent="0">
              <a:buNone/>
            </a:pPr>
            <a:endParaRPr lang="en-US" sz="1600" dirty="0"/>
          </a:p>
        </p:txBody>
      </p:sp>
    </p:spTree>
    <p:extLst>
      <p:ext uri="{BB962C8B-B14F-4D97-AF65-F5344CB8AC3E}">
        <p14:creationId xmlns:p14="http://schemas.microsoft.com/office/powerpoint/2010/main" val="34112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nformation FAITH! – Greater Hope CC">
            <a:extLst>
              <a:ext uri="{FF2B5EF4-FFF2-40B4-BE49-F238E27FC236}">
                <a16:creationId xmlns:a16="http://schemas.microsoft.com/office/drawing/2014/main" id="{CB689715-E84F-7396-B7A3-240CAA795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79" b="23880"/>
          <a:stretch/>
        </p:blipFill>
        <p:spPr bwMode="auto">
          <a:xfrm>
            <a:off x="20" y="11"/>
            <a:ext cx="9143980" cy="296264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53D4EE-5EA6-AB4F-5664-5B3FD656758E}"/>
              </a:ext>
            </a:extLst>
          </p:cNvPr>
          <p:cNvSpPr>
            <a:spLocks noGrp="1"/>
          </p:cNvSpPr>
          <p:nvPr>
            <p:ph idx="1"/>
          </p:nvPr>
        </p:nvSpPr>
        <p:spPr>
          <a:xfrm>
            <a:off x="365760" y="2542032"/>
            <a:ext cx="8416286" cy="4828031"/>
          </a:xfrm>
        </p:spPr>
        <p:txBody>
          <a:bodyPr anchor="ctr">
            <a:normAutofit/>
          </a:bodyPr>
          <a:lstStyle/>
          <a:p>
            <a:pPr marL="0" indent="0">
              <a:buNone/>
            </a:pPr>
            <a:r>
              <a:rPr lang="en-US" sz="2400" dirty="0">
                <a:effectLst/>
                <a:latin typeface="Helvetica" pitchFamily="2" charset="0"/>
              </a:rPr>
              <a:t>16. I hear, and my </a:t>
            </a:r>
            <a:r>
              <a:rPr lang="en-US" sz="2400" dirty="0">
                <a:effectLst/>
                <a:highlight>
                  <a:srgbClr val="FFFF00"/>
                </a:highlight>
                <a:latin typeface="Helvetica" pitchFamily="2" charset="0"/>
              </a:rPr>
              <a:t>body trembles</a:t>
            </a:r>
            <a:r>
              <a:rPr lang="en-US" sz="2400" dirty="0">
                <a:effectLst/>
                <a:latin typeface="Helvetica" pitchFamily="2" charset="0"/>
              </a:rPr>
              <a:t>; my </a:t>
            </a:r>
            <a:r>
              <a:rPr lang="en-US" sz="2400" dirty="0">
                <a:effectLst/>
                <a:highlight>
                  <a:srgbClr val="FFFF00"/>
                </a:highlight>
                <a:latin typeface="Helvetica" pitchFamily="2" charset="0"/>
              </a:rPr>
              <a:t>lips quiver </a:t>
            </a:r>
            <a:r>
              <a:rPr lang="en-US" sz="2400" dirty="0">
                <a:effectLst/>
                <a:latin typeface="Helvetica" pitchFamily="2" charset="0"/>
              </a:rPr>
              <a:t>at the sound; </a:t>
            </a:r>
            <a:r>
              <a:rPr lang="en-US" sz="2400" dirty="0">
                <a:effectLst/>
                <a:highlight>
                  <a:srgbClr val="FFFF00"/>
                </a:highlight>
                <a:latin typeface="Helvetica" pitchFamily="2" charset="0"/>
              </a:rPr>
              <a:t>rottenness enters into my bones</a:t>
            </a:r>
            <a:r>
              <a:rPr lang="en-US" sz="2400" dirty="0">
                <a:effectLst/>
                <a:latin typeface="Helvetica" pitchFamily="2" charset="0"/>
              </a:rPr>
              <a:t>; my legs tremble beneath me. Yet I will quietly wait for the day of trouble to come upon people who invade us. 17. Though the fig tree should not blossom, nor fruit be on the vines, the produce of the olive fail and the fields yield no food, the flock be cut off from the fold and there be no herd in the stalls, 18. yet I will rejoice in the Lord; I will take joy in the God of my salvation. 19. God, the Lord, is my strength; he makes my feet like the deer’s; he makes me tread on my high places. </a:t>
            </a:r>
          </a:p>
          <a:p>
            <a:pPr marL="0" indent="0">
              <a:buNone/>
            </a:pPr>
            <a:r>
              <a:rPr lang="en-US" sz="2400" dirty="0">
                <a:effectLst/>
                <a:latin typeface="Helvetica" pitchFamily="2" charset="0"/>
              </a:rPr>
              <a:t>(Habakkuk 3:16-19)</a:t>
            </a:r>
          </a:p>
          <a:p>
            <a:pPr marL="0" indent="0">
              <a:buNone/>
            </a:pPr>
            <a:endParaRPr lang="en-US" sz="1600" dirty="0"/>
          </a:p>
        </p:txBody>
      </p:sp>
    </p:spTree>
    <p:extLst>
      <p:ext uri="{BB962C8B-B14F-4D97-AF65-F5344CB8AC3E}">
        <p14:creationId xmlns:p14="http://schemas.microsoft.com/office/powerpoint/2010/main" val="155653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nformation FAITH! – Greater Hope CC">
            <a:extLst>
              <a:ext uri="{FF2B5EF4-FFF2-40B4-BE49-F238E27FC236}">
                <a16:creationId xmlns:a16="http://schemas.microsoft.com/office/drawing/2014/main" id="{CB689715-E84F-7396-B7A3-240CAA795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79" b="23880"/>
          <a:stretch/>
        </p:blipFill>
        <p:spPr bwMode="auto">
          <a:xfrm>
            <a:off x="20" y="11"/>
            <a:ext cx="9143980" cy="296264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53D4EE-5EA6-AB4F-5664-5B3FD656758E}"/>
              </a:ext>
            </a:extLst>
          </p:cNvPr>
          <p:cNvSpPr>
            <a:spLocks noGrp="1"/>
          </p:cNvSpPr>
          <p:nvPr>
            <p:ph idx="1"/>
          </p:nvPr>
        </p:nvSpPr>
        <p:spPr>
          <a:xfrm>
            <a:off x="365760" y="2542032"/>
            <a:ext cx="8416286" cy="4828031"/>
          </a:xfrm>
        </p:spPr>
        <p:txBody>
          <a:bodyPr anchor="ctr">
            <a:normAutofit/>
          </a:bodyPr>
          <a:lstStyle/>
          <a:p>
            <a:pPr marL="0" indent="0">
              <a:buNone/>
            </a:pPr>
            <a:r>
              <a:rPr lang="en-US" sz="2400" dirty="0">
                <a:effectLst/>
                <a:latin typeface="Helvetica" pitchFamily="2" charset="0"/>
              </a:rPr>
              <a:t>16. I hear, and my body trembles; my lips quiver at the sound; rottenness enters into my bones; my legs tremble beneath me. </a:t>
            </a:r>
            <a:r>
              <a:rPr lang="en-US" sz="2400" dirty="0">
                <a:effectLst/>
                <a:highlight>
                  <a:srgbClr val="00FF00"/>
                </a:highlight>
                <a:latin typeface="Helvetica" pitchFamily="2" charset="0"/>
              </a:rPr>
              <a:t>Yet I will quietly wait for the day of trouble to come upon people who invade us.</a:t>
            </a:r>
            <a:r>
              <a:rPr lang="en-US" sz="2400" dirty="0">
                <a:effectLst/>
                <a:latin typeface="Helvetica" pitchFamily="2" charset="0"/>
              </a:rPr>
              <a:t> 17. Though the fig tree should not blossom, nor fruit be on the vines, the produce of the olive fail and the fields yield no food, the flock be cut off from the fold and there be no herd in the stalls, 18. yet I will rejoice in the Lord; I will take joy in the God of my salvation. 19. God, the Lord, is my strength; he makes my feet like the deer’s; he makes me tread on my high places. </a:t>
            </a:r>
          </a:p>
          <a:p>
            <a:pPr marL="0" indent="0">
              <a:buNone/>
            </a:pPr>
            <a:r>
              <a:rPr lang="en-US" sz="2400" dirty="0">
                <a:effectLst/>
                <a:latin typeface="Helvetica" pitchFamily="2" charset="0"/>
              </a:rPr>
              <a:t>(Habakkuk 3:16-19)</a:t>
            </a:r>
          </a:p>
          <a:p>
            <a:pPr marL="0" indent="0">
              <a:buNone/>
            </a:pPr>
            <a:endParaRPr lang="en-US" sz="1600" dirty="0"/>
          </a:p>
        </p:txBody>
      </p:sp>
    </p:spTree>
    <p:extLst>
      <p:ext uri="{BB962C8B-B14F-4D97-AF65-F5344CB8AC3E}">
        <p14:creationId xmlns:p14="http://schemas.microsoft.com/office/powerpoint/2010/main" val="3298509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159</TotalTime>
  <Words>897</Words>
  <Application>Microsoft Office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Consolas</vt:lpstr>
      <vt:lpstr>Helvetica</vt:lpstr>
      <vt:lpstr>Office Theme</vt:lpstr>
      <vt:lpstr>PowerPoint Presentation</vt:lpstr>
      <vt:lpstr>PowerPoint Presentation</vt:lpstr>
      <vt:lpstr>Habakkuk 1:1-4</vt:lpstr>
      <vt:lpstr>Habakkuk 1:1-4</vt:lpstr>
      <vt:lpstr>False Reasons For Faith</vt:lpstr>
      <vt:lpstr>Turn To God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Aric Russell</dc:creator>
  <cp:lastModifiedBy>Eastview Church</cp:lastModifiedBy>
  <cp:revision>5</cp:revision>
  <dcterms:created xsi:type="dcterms:W3CDTF">2023-01-25T20:10:34Z</dcterms:created>
  <dcterms:modified xsi:type="dcterms:W3CDTF">2023-01-29T00:37:39Z</dcterms:modified>
</cp:coreProperties>
</file>