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7" r:id="rId4"/>
    <p:sldId id="259" r:id="rId5"/>
    <p:sldId id="263" r:id="rId6"/>
    <p:sldId id="264" r:id="rId7"/>
    <p:sldId id="267" r:id="rId8"/>
    <p:sldId id="268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4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5A035-E0A0-41C2-BF0D-0EBD21F9C0C5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5DB74-2716-4298-A004-99A5A88E6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6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5DB74-2716-4298-A004-99A5A88E64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0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99E-1A58-4A18-AE02-D8FC76ABE30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48-BEED-478C-A609-4F4FDEC8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2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99E-1A58-4A18-AE02-D8FC76ABE30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48-BEED-478C-A609-4F4FDEC8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8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99E-1A58-4A18-AE02-D8FC76ABE30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48-BEED-478C-A609-4F4FDEC8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8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99E-1A58-4A18-AE02-D8FC76ABE30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48-BEED-478C-A609-4F4FDEC8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99E-1A58-4A18-AE02-D8FC76ABE30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48-BEED-478C-A609-4F4FDEC8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0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99E-1A58-4A18-AE02-D8FC76ABE30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48-BEED-478C-A609-4F4FDEC8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99E-1A58-4A18-AE02-D8FC76ABE30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48-BEED-478C-A609-4F4FDEC8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99E-1A58-4A18-AE02-D8FC76ABE30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48-BEED-478C-A609-4F4FDEC8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6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99E-1A58-4A18-AE02-D8FC76ABE30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48-BEED-478C-A609-4F4FDEC8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99E-1A58-4A18-AE02-D8FC76ABE30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48-BEED-478C-A609-4F4FDEC8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3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599E-1A58-4A18-AE02-D8FC76ABE30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3F48-BEED-478C-A609-4F4FDEC8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4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599E-1A58-4A18-AE02-D8FC76ABE30F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03F48-BEED-478C-A609-4F4FDEC8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0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WheninDoubt-Them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646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WheninDoubt-Them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727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1255574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I. Doubt </a:t>
            </a:r>
            <a:b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</a:b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Is </a:t>
            </a:r>
            <a:r>
              <a:rPr lang="en-US" sz="4800" b="1" u="sng" dirty="0" smtClean="0">
                <a:solidFill>
                  <a:srgbClr val="F6D64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Real</a:t>
            </a:r>
            <a:endParaRPr lang="en-US" sz="4800" b="1" u="sng" dirty="0">
              <a:solidFill>
                <a:srgbClr val="F6D64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LT Std 65 Medium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402284" y="3235870"/>
            <a:ext cx="2590800" cy="1943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6219173" y="545885"/>
            <a:ext cx="2491501" cy="18686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062655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8" y="245389"/>
            <a:ext cx="9141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	II. What </a:t>
            </a:r>
            <a:r>
              <a:rPr lang="en-US" sz="4400" b="1" u="sng" dirty="0" smtClean="0">
                <a:solidFill>
                  <a:srgbClr val="F6D64C"/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Brings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 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About Doubt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?</a:t>
            </a:r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		A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) Ups and </a:t>
            </a:r>
            <a:r>
              <a:rPr lang="en-US" sz="3200" b="1" u="sng" dirty="0" smtClean="0">
                <a:solidFill>
                  <a:srgbClr val="F6D64C"/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downs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of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life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/>
            </a:r>
            <a:b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</a:b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				(Psalm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23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;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 1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Kings 18-19)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	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	B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) R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esponse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to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failures/deliverance 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76200" dist="50800" dir="2700000" algn="tl" rotWithShape="0">
                  <a:prstClr val="black">
                    <a:alpha val="60000"/>
                  </a:prstClr>
                </a:outerShdw>
              </a:effectLst>
              <a:latin typeface="Avenir LT Std 65 Medium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3302000" cy="24765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1137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628" y="304800"/>
            <a:ext cx="891337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“I </a:t>
            </a:r>
            <a:r>
              <a:rPr lang="en-US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have not hid thy righteousness within my heart;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</a:b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I </a:t>
            </a:r>
            <a:r>
              <a:rPr lang="en-US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have declared thy faithfulness and thy salvation;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</a:b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I </a:t>
            </a:r>
            <a:r>
              <a:rPr lang="en-US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have not concealed thy lovingkindness and thy truth from the great assembly.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</a:b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Withhold </a:t>
            </a:r>
            <a:r>
              <a:rPr lang="en-US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not thou thy tender mercies from me,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</a:b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O </a:t>
            </a:r>
            <a:r>
              <a:rPr lang="en-US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Jehovah; Let thy lovingkindness and thy truth continually preserve me.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</a:b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For </a:t>
            </a:r>
            <a:r>
              <a:rPr lang="en-US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innumerable evils have compassed me about; Mine iniquities have overtaken me, so that I am not able to look up;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</a:b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They </a:t>
            </a:r>
            <a:r>
              <a:rPr lang="en-US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are more than the hairs of my head;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</a:b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And </a:t>
            </a:r>
            <a:r>
              <a:rPr lang="en-US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my heart hath failed me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.”</a:t>
            </a:r>
            <a:endParaRPr lang="en-US" sz="3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LT Std 65 Medium" pitchFamily="34" charset="0"/>
            </a:endParaRPr>
          </a:p>
          <a:p>
            <a:r>
              <a:rPr lang="en-US" sz="3000" b="1" dirty="0">
                <a:solidFill>
                  <a:srgbClr val="F6D64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(</a:t>
            </a:r>
            <a:r>
              <a:rPr lang="en-US" sz="3000" b="1" dirty="0" smtClean="0">
                <a:solidFill>
                  <a:srgbClr val="F6D64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Psalm 40:10-12)</a:t>
            </a:r>
            <a:endParaRPr lang="en-US" sz="3000" b="1" dirty="0">
              <a:solidFill>
                <a:srgbClr val="F6D64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LT Std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69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" y="245389"/>
            <a:ext cx="91419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	II. What </a:t>
            </a:r>
            <a:r>
              <a:rPr lang="en-US" sz="4400" b="1" u="sng" dirty="0" smtClean="0">
                <a:solidFill>
                  <a:srgbClr val="F6D64C"/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Brings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 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About Doubt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?</a:t>
            </a:r>
          </a:p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		A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) Ups and </a:t>
            </a:r>
            <a:r>
              <a:rPr lang="en-US" sz="3200" b="1" u="sng" dirty="0" smtClean="0">
                <a:solidFill>
                  <a:srgbClr val="F6D64C"/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downs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of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life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/>
            </a:r>
            <a:b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</a:b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				(Psalm 23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;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 1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Kings 18-19)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	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	B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) Our response to failures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	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	C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) Not </a:t>
            </a:r>
            <a:r>
              <a:rPr lang="en-US" sz="3200" b="1" u="sng" dirty="0" smtClean="0">
                <a:solidFill>
                  <a:srgbClr val="F6D64C"/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listening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to God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/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</a:b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						(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Romans 10:17)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	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	D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) Unwillingness to </a:t>
            </a:r>
            <a:r>
              <a:rPr lang="en-US" sz="3200" b="1" u="sng" dirty="0" smtClean="0">
                <a:solidFill>
                  <a:srgbClr val="F6D64C"/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learn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 &amp; grow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76200" dist="50800" dir="2700000" algn="tl" rotWithShape="0">
                  <a:prstClr val="black">
                    <a:alpha val="60000"/>
                  </a:prstClr>
                </a:outerShdw>
              </a:effectLst>
              <a:latin typeface="Avenir LT Std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738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" y="2111276"/>
            <a:ext cx="9141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III. How to 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/>
            </a:r>
            <a:b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</a:b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Deal with 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the 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/>
            </a:r>
            <a:br>
              <a:rPr 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</a:br>
            <a:r>
              <a:rPr lang="en-US" sz="4800" b="1" u="sng" dirty="0" smtClean="0">
                <a:solidFill>
                  <a:srgbClr val="F6D64C"/>
                </a:solidFill>
                <a:effectLst>
                  <a:outerShdw blurRad="76200" dist="50800" dir="2700000" algn="tl" rotWithShape="0">
                    <a:prstClr val="black">
                      <a:alpha val="60000"/>
                    </a:prstClr>
                  </a:outerShdw>
                </a:effectLst>
                <a:latin typeface="Avenir LT Std 65 Medium" pitchFamily="34" charset="0"/>
              </a:rPr>
              <a:t>Doubter</a:t>
            </a:r>
            <a:endParaRPr lang="en-US" sz="4800" b="1" dirty="0">
              <a:solidFill>
                <a:schemeClr val="bg1">
                  <a:lumMod val="95000"/>
                </a:schemeClr>
              </a:solidFill>
              <a:effectLst>
                <a:outerShdw blurRad="76200" dist="50800" dir="2700000" algn="tl" rotWithShape="0">
                  <a:prstClr val="black">
                    <a:alpha val="60000"/>
                  </a:prstClr>
                </a:outerShdw>
              </a:effectLst>
              <a:latin typeface="Avenir LT Std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784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" y="45720"/>
            <a:ext cx="91419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III. How to Deal 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with the </a:t>
            </a:r>
            <a:r>
              <a:rPr lang="en-US" sz="4400" b="1" u="sng" dirty="0" smtClean="0">
                <a:solidFill>
                  <a:srgbClr val="F6D64C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Doubter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	A) How did Jesus deal with them?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		1. Thomas – </a:t>
            </a:r>
            <a:r>
              <a:rPr lang="en-US" sz="3200" b="1" u="sng" dirty="0" smtClean="0">
                <a:solidFill>
                  <a:srgbClr val="F6D64C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showed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 &amp; drew </a:t>
            </a:r>
            <a:r>
              <a:rPr lang="en-US" sz="3200" b="1" u="sng" dirty="0" smtClean="0">
                <a:solidFill>
                  <a:srgbClr val="F6D64C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closer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glow rad="88900">
                  <a:schemeClr val="tx1">
                    <a:alpha val="30000"/>
                  </a:schemeClr>
                </a:glow>
                <a:outerShdw blurRad="63500" dist="63500" dir="2700000" algn="tl" rotWithShape="0">
                  <a:prstClr val="black">
                    <a:alpha val="50000"/>
                  </a:prstClr>
                </a:outerShdw>
              </a:effectLst>
              <a:latin typeface="Avenir LT Std 65 Medium" pitchFamily="34" charset="0"/>
            </a:endParaRP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		2. Peter – reaffirmed his </a:t>
            </a:r>
            <a:r>
              <a:rPr lang="en-US" sz="3200" b="1" u="sng" dirty="0" smtClean="0">
                <a:solidFill>
                  <a:srgbClr val="F6D64C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love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for 			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	him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&amp; others he’d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lead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glow rad="88900">
                  <a:schemeClr val="tx1">
                    <a:alpha val="30000"/>
                  </a:schemeClr>
                </a:glow>
                <a:outerShdw blurRad="63500" dist="63500" dir="2700000" algn="tl" rotWithShape="0">
                  <a:prstClr val="black">
                    <a:alpha val="50000"/>
                  </a:prstClr>
                </a:outerShdw>
              </a:effectLst>
              <a:latin typeface="Avenir LT Std 65 Medium" pitchFamily="34" charset="0"/>
            </a:endParaRP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		3. Disciples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– 40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days &amp;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sent them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on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/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</a:b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							a mission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glow rad="88900">
                  <a:schemeClr val="tx1">
                    <a:alpha val="30000"/>
                  </a:schemeClr>
                </a:glow>
                <a:outerShdw blurRad="63500" dist="63500" dir="2700000" algn="tl" rotWithShape="0">
                  <a:prstClr val="black">
                    <a:alpha val="50000"/>
                  </a:prstClr>
                </a:outerShdw>
              </a:effectLst>
              <a:latin typeface="Avenir LT Std 65 Medium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29356"/>
            <a:ext cx="2819400" cy="2537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52138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" y="45722"/>
            <a:ext cx="91419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III. How to Deal 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with the </a:t>
            </a:r>
            <a:r>
              <a:rPr lang="en-US" sz="4400" b="1" u="sng" dirty="0" smtClean="0">
                <a:solidFill>
                  <a:srgbClr val="F6D64C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Doubter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	B)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“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H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ave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mercy on those who doubt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”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glow rad="88900">
                  <a:schemeClr val="tx1">
                    <a:alpha val="30000"/>
                  </a:schemeClr>
                </a:glow>
                <a:outerShdw blurRad="63500" dist="63500" dir="2700000" algn="tl" rotWithShape="0">
                  <a:prstClr val="black">
                    <a:alpha val="50000"/>
                  </a:prstClr>
                </a:outerShdw>
              </a:effectLst>
              <a:latin typeface="Avenir LT Std 65 Medium" pitchFamily="34" charset="0"/>
            </a:endParaRP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	C)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What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do I do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with </a:t>
            </a:r>
            <a:r>
              <a:rPr lang="en-US" sz="3200" b="1" u="sng" dirty="0" smtClean="0">
                <a:solidFill>
                  <a:srgbClr val="F6D64C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my</a:t>
            </a:r>
            <a:r>
              <a:rPr lang="en-US" sz="3200" dirty="0" smtClean="0">
                <a:solidFill>
                  <a:srgbClr val="F6D64C"/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doubt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? 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						(Jude 1:20-22)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		1. Build up your faith (vs. 20)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		2. Pray in the Holy Spirit (vs. 20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)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glow rad="88900">
                  <a:schemeClr val="tx1">
                    <a:alpha val="30000"/>
                  </a:schemeClr>
                </a:glow>
                <a:outerShdw blurRad="63500" dist="63500" dir="2700000" algn="tl" rotWithShape="0">
                  <a:prstClr val="black">
                    <a:alpha val="50000"/>
                  </a:prstClr>
                </a:outerShdw>
              </a:effectLst>
              <a:latin typeface="Avenir LT Std 65 Medium" pitchFamily="34" charset="0"/>
            </a:endParaRP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		3. Keep the love of God (vs. 21)</a:t>
            </a: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		4. Waiting for the mercy of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Lord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glow rad="88900">
                  <a:schemeClr val="tx1">
                    <a:alpha val="30000"/>
                  </a:schemeClr>
                </a:glow>
                <a:outerShdw blurRad="63500" dist="63500" dir="2700000" algn="tl" rotWithShape="0">
                  <a:prstClr val="black">
                    <a:alpha val="50000"/>
                  </a:prstClr>
                </a:outerShdw>
              </a:effectLst>
              <a:latin typeface="Avenir LT Std 65 Medium" pitchFamily="34" charset="0"/>
            </a:endParaRPr>
          </a:p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		5. Wait for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effectLst>
                  <a:glow rad="88900">
                    <a:schemeClr val="tx1">
                      <a:alpha val="30000"/>
                    </a:schemeClr>
                  </a:glow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Avenir LT Std 65 Medium" pitchFamily="34" charset="0"/>
              </a:rPr>
              <a:t>heaven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glow rad="88900">
                  <a:schemeClr val="tx1">
                    <a:alpha val="30000"/>
                  </a:schemeClr>
                </a:glow>
                <a:outerShdw blurRad="63500" dist="63500" dir="2700000" algn="tl" rotWithShape="0">
                  <a:prstClr val="black">
                    <a:alpha val="50000"/>
                  </a:prstClr>
                </a:outerShdw>
              </a:effectLst>
              <a:latin typeface="Avenir LT Std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399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-4482"/>
            <a:ext cx="913994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23779"/>
            <a:ext cx="8686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3 Groups in Jude 1:22</a:t>
            </a:r>
            <a:endParaRPr lang="en-US" sz="4000" b="1" i="1" dirty="0">
              <a:solidFill>
                <a:schemeClr val="bg1"/>
              </a:solidFill>
              <a:effectLst>
                <a:glow rad="76200">
                  <a:schemeClr val="tx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LT Std 65 Medium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	1</a:t>
            </a:r>
            <a:r>
              <a:rPr lang="en-US" sz="3600" dirty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. </a:t>
            </a:r>
            <a:r>
              <a:rPr lang="en-US" sz="3600" dirty="0" smtClean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Have </a:t>
            </a:r>
            <a:r>
              <a:rPr lang="en-US" sz="3600" b="1" u="sng" dirty="0" smtClean="0">
                <a:solidFill>
                  <a:srgbClr val="F6D64C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mercy</a:t>
            </a:r>
            <a:r>
              <a:rPr lang="en-US" sz="3600" b="1" dirty="0" smtClean="0">
                <a:solidFill>
                  <a:srgbClr val="F6D64C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on those who doubt</a:t>
            </a:r>
            <a:endParaRPr lang="en-US" sz="3600" dirty="0">
              <a:solidFill>
                <a:schemeClr val="bg1"/>
              </a:solidFill>
              <a:effectLst>
                <a:glow rad="76200">
                  <a:schemeClr val="tx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LT Std 65 Medium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	2</a:t>
            </a:r>
            <a:r>
              <a:rPr lang="en-US" sz="3600" dirty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. </a:t>
            </a:r>
            <a:r>
              <a:rPr lang="en-US" sz="3600" dirty="0" smtClean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Save some by </a:t>
            </a:r>
            <a:r>
              <a:rPr lang="en-US" sz="3600" b="1" u="sng" dirty="0" smtClean="0">
                <a:solidFill>
                  <a:srgbClr val="F6D64C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snatching them</a:t>
            </a:r>
            <a:r>
              <a:rPr lang="en-US" sz="3600" dirty="0" smtClean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 				them out of the fire</a:t>
            </a:r>
            <a:endParaRPr lang="en-US" sz="3600" dirty="0">
              <a:solidFill>
                <a:schemeClr val="bg1"/>
              </a:solidFill>
              <a:effectLst>
                <a:glow rad="76200">
                  <a:schemeClr val="tx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LT Std 65 Medium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	3</a:t>
            </a:r>
            <a:r>
              <a:rPr lang="en-US" sz="3600" dirty="0" smtClean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. Save some even if you get </a:t>
            </a:r>
            <a:r>
              <a:rPr lang="en-US" sz="3600" b="1" dirty="0" smtClean="0">
                <a:solidFill>
                  <a:srgbClr val="F6D64C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”</a:t>
            </a:r>
            <a:r>
              <a:rPr lang="en-US" sz="3600" b="1" u="sng" dirty="0" smtClean="0">
                <a:solidFill>
                  <a:srgbClr val="F6D64C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dirty</a:t>
            </a:r>
            <a:r>
              <a:rPr lang="en-US" sz="3600" b="1" dirty="0" smtClean="0">
                <a:solidFill>
                  <a:srgbClr val="F6D64C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”</a:t>
            </a:r>
            <a:r>
              <a:rPr lang="en-US" sz="3600" dirty="0" smtClean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T Std 65 Medium" pitchFamily="34" charset="0"/>
              </a:rPr>
              <a:t> </a:t>
            </a:r>
            <a:endParaRPr lang="en-US" sz="3600" dirty="0">
              <a:solidFill>
                <a:schemeClr val="bg1"/>
              </a:solidFill>
              <a:effectLst>
                <a:glow rad="76200">
                  <a:schemeClr val="tx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LT Std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940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40</Words>
  <Application>Microsoft Office PowerPoint</Application>
  <PresentationFormat>On-screen Show (4:3)</PresentationFormat>
  <Paragraphs>31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Shaffer</dc:creator>
  <cp:lastModifiedBy>Shannon Shaffer</cp:lastModifiedBy>
  <cp:revision>12</cp:revision>
  <dcterms:created xsi:type="dcterms:W3CDTF">2019-08-13T14:55:03Z</dcterms:created>
  <dcterms:modified xsi:type="dcterms:W3CDTF">2022-06-04T23:52:26Z</dcterms:modified>
</cp:coreProperties>
</file>