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8" r:id="rId6"/>
    <p:sldId id="269" r:id="rId7"/>
    <p:sldId id="270" r:id="rId8"/>
    <p:sldId id="260" r:id="rId9"/>
    <p:sldId id="261" r:id="rId10"/>
    <p:sldId id="262" r:id="rId11"/>
    <p:sldId id="263" r:id="rId12"/>
    <p:sldId id="264" r:id="rId13"/>
    <p:sldId id="265" r:id="rId14"/>
    <p:sldId id="266" r:id="rId15"/>
    <p:sldId id="271" r:id="rId16"/>
    <p:sldId id="272" r:id="rId17"/>
    <p:sldId id="273" r:id="rId18"/>
    <p:sldId id="276" r:id="rId19"/>
    <p:sldId id="267" r:id="rId20"/>
    <p:sldId id="274" r:id="rId21"/>
    <p:sldId id="275"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599" autoAdjust="0"/>
  </p:normalViewPr>
  <p:slideViewPr>
    <p:cSldViewPr snapToGrid="0">
      <p:cViewPr varScale="1">
        <p:scale>
          <a:sx n="54" d="100"/>
          <a:sy n="54" d="100"/>
        </p:scale>
        <p:origin x="18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46CB4-FAB3-4F8D-8C52-D11D9E18FB7C}" type="datetimeFigureOut">
              <a:rPr lang="en-US" smtClean="0"/>
              <a:t>3/18/2022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6FB25-EF35-44CB-AA9D-75AF486B9423}" type="slidenum">
              <a:rPr lang="en-US" smtClean="0"/>
              <a:t>‹#›</a:t>
            </a:fld>
            <a:endParaRPr lang="en-US"/>
          </a:p>
        </p:txBody>
      </p:sp>
    </p:spTree>
    <p:extLst>
      <p:ext uri="{BB962C8B-B14F-4D97-AF65-F5344CB8AC3E}">
        <p14:creationId xmlns:p14="http://schemas.microsoft.com/office/powerpoint/2010/main" val="111358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many teachers here and people in education. Most of us can remember a teacher in school. Those of us in the church for a while can probably remember a teacher in the church—kids class or pulpit, maybe a private teacher.  Teachers have a great responsibility. </a:t>
            </a:r>
          </a:p>
        </p:txBody>
      </p:sp>
      <p:sp>
        <p:nvSpPr>
          <p:cNvPr id="4" name="Slide Number Placeholder 3"/>
          <p:cNvSpPr>
            <a:spLocks noGrp="1"/>
          </p:cNvSpPr>
          <p:nvPr>
            <p:ph type="sldNum" sz="quarter" idx="5"/>
          </p:nvPr>
        </p:nvSpPr>
        <p:spPr/>
        <p:txBody>
          <a:bodyPr/>
          <a:lstStyle/>
          <a:p>
            <a:fld id="{2C46FB25-EF35-44CB-AA9D-75AF486B9423}" type="slidenum">
              <a:rPr lang="en-US" smtClean="0"/>
              <a:t>1</a:t>
            </a:fld>
            <a:endParaRPr lang="en-US"/>
          </a:p>
        </p:txBody>
      </p:sp>
    </p:spTree>
    <p:extLst>
      <p:ext uri="{BB962C8B-B14F-4D97-AF65-F5344CB8AC3E}">
        <p14:creationId xmlns:p14="http://schemas.microsoft.com/office/powerpoint/2010/main" val="529907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best teachers are the best students. You can’t teach what you don’t know. You can’t teach well what you’re not passionate about. </a:t>
            </a:r>
          </a:p>
        </p:txBody>
      </p:sp>
      <p:sp>
        <p:nvSpPr>
          <p:cNvPr id="4" name="Slide Number Placeholder 3"/>
          <p:cNvSpPr>
            <a:spLocks noGrp="1"/>
          </p:cNvSpPr>
          <p:nvPr>
            <p:ph type="sldNum" sz="quarter" idx="5"/>
          </p:nvPr>
        </p:nvSpPr>
        <p:spPr/>
        <p:txBody>
          <a:bodyPr/>
          <a:lstStyle/>
          <a:p>
            <a:fld id="{2C46FB25-EF35-44CB-AA9D-75AF486B9423}" type="slidenum">
              <a:rPr lang="en-US" smtClean="0"/>
              <a:t>10</a:t>
            </a:fld>
            <a:endParaRPr lang="en-US"/>
          </a:p>
        </p:txBody>
      </p:sp>
    </p:spTree>
    <p:extLst>
      <p:ext uri="{BB962C8B-B14F-4D97-AF65-F5344CB8AC3E}">
        <p14:creationId xmlns:p14="http://schemas.microsoft.com/office/powerpoint/2010/main" val="1242601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Ezra, we see an example of someone who was a student before being a teacher. </a:t>
            </a:r>
          </a:p>
        </p:txBody>
      </p:sp>
      <p:sp>
        <p:nvSpPr>
          <p:cNvPr id="4" name="Slide Number Placeholder 3"/>
          <p:cNvSpPr>
            <a:spLocks noGrp="1"/>
          </p:cNvSpPr>
          <p:nvPr>
            <p:ph type="sldNum" sz="quarter" idx="5"/>
          </p:nvPr>
        </p:nvSpPr>
        <p:spPr/>
        <p:txBody>
          <a:bodyPr/>
          <a:lstStyle/>
          <a:p>
            <a:fld id="{2C46FB25-EF35-44CB-AA9D-75AF486B9423}" type="slidenum">
              <a:rPr lang="en-US" smtClean="0"/>
              <a:t>11</a:t>
            </a:fld>
            <a:endParaRPr lang="en-US"/>
          </a:p>
        </p:txBody>
      </p:sp>
    </p:spTree>
    <p:extLst>
      <p:ext uri="{BB962C8B-B14F-4D97-AF65-F5344CB8AC3E}">
        <p14:creationId xmlns:p14="http://schemas.microsoft.com/office/powerpoint/2010/main" val="900352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being a student, teachers do what they teach. “Do as I say not as I do” is terrible advice. We all make mistakes, but we need to acknowledge. Leadership have shown that it is an impediment. If we have a supervisor and they’re unwilling to try to do what they ask you to do, that doesn’t work long. Same with us when teaching others. </a:t>
            </a:r>
          </a:p>
        </p:txBody>
      </p:sp>
      <p:sp>
        <p:nvSpPr>
          <p:cNvPr id="4" name="Slide Number Placeholder 3"/>
          <p:cNvSpPr>
            <a:spLocks noGrp="1"/>
          </p:cNvSpPr>
          <p:nvPr>
            <p:ph type="sldNum" sz="quarter" idx="5"/>
          </p:nvPr>
        </p:nvSpPr>
        <p:spPr/>
        <p:txBody>
          <a:bodyPr/>
          <a:lstStyle/>
          <a:p>
            <a:fld id="{2C46FB25-EF35-44CB-AA9D-75AF486B9423}" type="slidenum">
              <a:rPr lang="en-US" smtClean="0"/>
              <a:t>12</a:t>
            </a:fld>
            <a:endParaRPr lang="en-US"/>
          </a:p>
        </p:txBody>
      </p:sp>
    </p:spTree>
    <p:extLst>
      <p:ext uri="{BB962C8B-B14F-4D97-AF65-F5344CB8AC3E}">
        <p14:creationId xmlns:p14="http://schemas.microsoft.com/office/powerpoint/2010/main" val="3243664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Pharisees taught some things that were right, but they did not do as they taught says Jesus. They say things and do not do them. That would be a bad thing to have said of us. We are students. Actually doing the thing. More than just head knowledge. It’s action. </a:t>
            </a:r>
          </a:p>
        </p:txBody>
      </p:sp>
      <p:sp>
        <p:nvSpPr>
          <p:cNvPr id="4" name="Slide Number Placeholder 3"/>
          <p:cNvSpPr>
            <a:spLocks noGrp="1"/>
          </p:cNvSpPr>
          <p:nvPr>
            <p:ph type="sldNum" sz="quarter" idx="5"/>
          </p:nvPr>
        </p:nvSpPr>
        <p:spPr/>
        <p:txBody>
          <a:bodyPr/>
          <a:lstStyle/>
          <a:p>
            <a:fld id="{2C46FB25-EF35-44CB-AA9D-75AF486B9423}" type="slidenum">
              <a:rPr lang="en-US" smtClean="0"/>
              <a:t>13</a:t>
            </a:fld>
            <a:endParaRPr lang="en-US"/>
          </a:p>
        </p:txBody>
      </p:sp>
    </p:spTree>
    <p:extLst>
      <p:ext uri="{BB962C8B-B14F-4D97-AF65-F5344CB8AC3E}">
        <p14:creationId xmlns:p14="http://schemas.microsoft.com/office/powerpoint/2010/main" val="531563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could be the responsibility that we have to teach those in our family. </a:t>
            </a:r>
          </a:p>
        </p:txBody>
      </p:sp>
      <p:sp>
        <p:nvSpPr>
          <p:cNvPr id="4" name="Slide Number Placeholder 3"/>
          <p:cNvSpPr>
            <a:spLocks noGrp="1"/>
          </p:cNvSpPr>
          <p:nvPr>
            <p:ph type="sldNum" sz="quarter" idx="5"/>
          </p:nvPr>
        </p:nvSpPr>
        <p:spPr/>
        <p:txBody>
          <a:bodyPr/>
          <a:lstStyle/>
          <a:p>
            <a:fld id="{2C46FB25-EF35-44CB-AA9D-75AF486B9423}" type="slidenum">
              <a:rPr lang="en-US" smtClean="0"/>
              <a:t>14</a:t>
            </a:fld>
            <a:endParaRPr lang="en-US"/>
          </a:p>
        </p:txBody>
      </p:sp>
    </p:spTree>
    <p:extLst>
      <p:ext uri="{BB962C8B-B14F-4D97-AF65-F5344CB8AC3E}">
        <p14:creationId xmlns:p14="http://schemas.microsoft.com/office/powerpoint/2010/main" val="2012968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could be the responsibility that we have to teach those in our family. </a:t>
            </a:r>
          </a:p>
        </p:txBody>
      </p:sp>
      <p:sp>
        <p:nvSpPr>
          <p:cNvPr id="4" name="Slide Number Placeholder 3"/>
          <p:cNvSpPr>
            <a:spLocks noGrp="1"/>
          </p:cNvSpPr>
          <p:nvPr>
            <p:ph type="sldNum" sz="quarter" idx="5"/>
          </p:nvPr>
        </p:nvSpPr>
        <p:spPr/>
        <p:txBody>
          <a:bodyPr/>
          <a:lstStyle/>
          <a:p>
            <a:fld id="{2C46FB25-EF35-44CB-AA9D-75AF486B9423}" type="slidenum">
              <a:rPr lang="en-US" smtClean="0"/>
              <a:t>15</a:t>
            </a:fld>
            <a:endParaRPr lang="en-US"/>
          </a:p>
        </p:txBody>
      </p:sp>
    </p:spTree>
    <p:extLst>
      <p:ext uri="{BB962C8B-B14F-4D97-AF65-F5344CB8AC3E}">
        <p14:creationId xmlns:p14="http://schemas.microsoft.com/office/powerpoint/2010/main" val="2176250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could be the responsibility that we have to teach those in our family. </a:t>
            </a:r>
          </a:p>
        </p:txBody>
      </p:sp>
      <p:sp>
        <p:nvSpPr>
          <p:cNvPr id="4" name="Slide Number Placeholder 3"/>
          <p:cNvSpPr>
            <a:spLocks noGrp="1"/>
          </p:cNvSpPr>
          <p:nvPr>
            <p:ph type="sldNum" sz="quarter" idx="5"/>
          </p:nvPr>
        </p:nvSpPr>
        <p:spPr/>
        <p:txBody>
          <a:bodyPr/>
          <a:lstStyle/>
          <a:p>
            <a:fld id="{2C46FB25-EF35-44CB-AA9D-75AF486B9423}" type="slidenum">
              <a:rPr lang="en-US" smtClean="0"/>
              <a:t>16</a:t>
            </a:fld>
            <a:endParaRPr lang="en-US"/>
          </a:p>
        </p:txBody>
      </p:sp>
    </p:spTree>
    <p:extLst>
      <p:ext uri="{BB962C8B-B14F-4D97-AF65-F5344CB8AC3E}">
        <p14:creationId xmlns:p14="http://schemas.microsoft.com/office/powerpoint/2010/main" val="3015480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Fathers have a responsibility to teach. Don’t provoke. Sometimes as parents we are better at that than we are training and admonishing and encouraging. </a:t>
            </a:r>
          </a:p>
        </p:txBody>
      </p:sp>
      <p:sp>
        <p:nvSpPr>
          <p:cNvPr id="4" name="Slide Number Placeholder 3"/>
          <p:cNvSpPr>
            <a:spLocks noGrp="1"/>
          </p:cNvSpPr>
          <p:nvPr>
            <p:ph type="sldNum" sz="quarter" idx="5"/>
          </p:nvPr>
        </p:nvSpPr>
        <p:spPr/>
        <p:txBody>
          <a:bodyPr/>
          <a:lstStyle/>
          <a:p>
            <a:fld id="{2C46FB25-EF35-44CB-AA9D-75AF486B9423}" type="slidenum">
              <a:rPr lang="en-US" smtClean="0"/>
              <a:t>17</a:t>
            </a:fld>
            <a:endParaRPr lang="en-US"/>
          </a:p>
        </p:txBody>
      </p:sp>
    </p:spTree>
    <p:extLst>
      <p:ext uri="{BB962C8B-B14F-4D97-AF65-F5344CB8AC3E}">
        <p14:creationId xmlns:p14="http://schemas.microsoft.com/office/powerpoint/2010/main" val="3681395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verse talks about who they teach—the younger women. </a:t>
            </a:r>
          </a:p>
        </p:txBody>
      </p:sp>
      <p:sp>
        <p:nvSpPr>
          <p:cNvPr id="4" name="Slide Number Placeholder 3"/>
          <p:cNvSpPr>
            <a:spLocks noGrp="1"/>
          </p:cNvSpPr>
          <p:nvPr>
            <p:ph type="sldNum" sz="quarter" idx="5"/>
          </p:nvPr>
        </p:nvSpPr>
        <p:spPr/>
        <p:txBody>
          <a:bodyPr/>
          <a:lstStyle/>
          <a:p>
            <a:fld id="{2C46FB25-EF35-44CB-AA9D-75AF486B9423}" type="slidenum">
              <a:rPr lang="en-US" smtClean="0"/>
              <a:t>18</a:t>
            </a:fld>
            <a:endParaRPr lang="en-US"/>
          </a:p>
        </p:txBody>
      </p:sp>
    </p:spTree>
    <p:extLst>
      <p:ext uri="{BB962C8B-B14F-4D97-AF65-F5344CB8AC3E}">
        <p14:creationId xmlns:p14="http://schemas.microsoft.com/office/powerpoint/2010/main" val="2739733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give our defense (answer) to everyone who asks about our hope. Implies that we are hopeful. </a:t>
            </a:r>
          </a:p>
        </p:txBody>
      </p:sp>
      <p:sp>
        <p:nvSpPr>
          <p:cNvPr id="4" name="Slide Number Placeholder 3"/>
          <p:cNvSpPr>
            <a:spLocks noGrp="1"/>
          </p:cNvSpPr>
          <p:nvPr>
            <p:ph type="sldNum" sz="quarter" idx="5"/>
          </p:nvPr>
        </p:nvSpPr>
        <p:spPr/>
        <p:txBody>
          <a:bodyPr/>
          <a:lstStyle/>
          <a:p>
            <a:fld id="{2C46FB25-EF35-44CB-AA9D-75AF486B9423}" type="slidenum">
              <a:rPr lang="en-US" smtClean="0"/>
              <a:t>19</a:t>
            </a:fld>
            <a:endParaRPr lang="en-US"/>
          </a:p>
        </p:txBody>
      </p:sp>
    </p:spTree>
    <p:extLst>
      <p:ext uri="{BB962C8B-B14F-4D97-AF65-F5344CB8AC3E}">
        <p14:creationId xmlns:p14="http://schemas.microsoft.com/office/powerpoint/2010/main" val="2568841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Bible say about teaching and teachers? We all need to be taught. That being true, we all need a teacher. 6 things about teachers and teaching. </a:t>
            </a:r>
          </a:p>
        </p:txBody>
      </p:sp>
      <p:sp>
        <p:nvSpPr>
          <p:cNvPr id="4" name="Slide Number Placeholder 3"/>
          <p:cNvSpPr>
            <a:spLocks noGrp="1"/>
          </p:cNvSpPr>
          <p:nvPr>
            <p:ph type="sldNum" sz="quarter" idx="5"/>
          </p:nvPr>
        </p:nvSpPr>
        <p:spPr/>
        <p:txBody>
          <a:bodyPr/>
          <a:lstStyle/>
          <a:p>
            <a:fld id="{2C46FB25-EF35-44CB-AA9D-75AF486B9423}" type="slidenum">
              <a:rPr lang="en-US" smtClean="0"/>
              <a:t>2</a:t>
            </a:fld>
            <a:endParaRPr lang="en-US"/>
          </a:p>
        </p:txBody>
      </p:sp>
    </p:spTree>
    <p:extLst>
      <p:ext uri="{BB962C8B-B14F-4D97-AF65-F5344CB8AC3E}">
        <p14:creationId xmlns:p14="http://schemas.microsoft.com/office/powerpoint/2010/main" val="2465704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actions matter. Words are very important, but so are our deeds. What we do matters as much as what we say. </a:t>
            </a:r>
          </a:p>
        </p:txBody>
      </p:sp>
      <p:sp>
        <p:nvSpPr>
          <p:cNvPr id="4" name="Slide Number Placeholder 3"/>
          <p:cNvSpPr>
            <a:spLocks noGrp="1"/>
          </p:cNvSpPr>
          <p:nvPr>
            <p:ph type="sldNum" sz="quarter" idx="5"/>
          </p:nvPr>
        </p:nvSpPr>
        <p:spPr/>
        <p:txBody>
          <a:bodyPr/>
          <a:lstStyle/>
          <a:p>
            <a:fld id="{2C46FB25-EF35-44CB-AA9D-75AF486B9423}" type="slidenum">
              <a:rPr lang="en-US" smtClean="0"/>
              <a:t>20</a:t>
            </a:fld>
            <a:endParaRPr lang="en-US"/>
          </a:p>
        </p:txBody>
      </p:sp>
    </p:spTree>
    <p:extLst>
      <p:ext uri="{BB962C8B-B14F-4D97-AF65-F5344CB8AC3E}">
        <p14:creationId xmlns:p14="http://schemas.microsoft.com/office/powerpoint/2010/main" val="203515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fascinating, especially given the 1</a:t>
            </a:r>
            <a:r>
              <a:rPr lang="en-US" baseline="30000" dirty="0"/>
              <a:t>st</a:t>
            </a:r>
            <a:r>
              <a:rPr lang="en-US" dirty="0"/>
              <a:t> century culture. Without saying anything, she can have a profound influence over her husband. Some in those times thought that women could not even learn. This is flipping that. She can influence her husband without saying anything. </a:t>
            </a:r>
          </a:p>
        </p:txBody>
      </p:sp>
      <p:sp>
        <p:nvSpPr>
          <p:cNvPr id="4" name="Slide Number Placeholder 3"/>
          <p:cNvSpPr>
            <a:spLocks noGrp="1"/>
          </p:cNvSpPr>
          <p:nvPr>
            <p:ph type="sldNum" sz="quarter" idx="5"/>
          </p:nvPr>
        </p:nvSpPr>
        <p:spPr/>
        <p:txBody>
          <a:bodyPr/>
          <a:lstStyle/>
          <a:p>
            <a:fld id="{2C46FB25-EF35-44CB-AA9D-75AF486B9423}" type="slidenum">
              <a:rPr lang="en-US" smtClean="0"/>
              <a:t>21</a:t>
            </a:fld>
            <a:endParaRPr lang="en-US"/>
          </a:p>
        </p:txBody>
      </p:sp>
    </p:spTree>
    <p:extLst>
      <p:ext uri="{BB962C8B-B14F-4D97-AF65-F5344CB8AC3E}">
        <p14:creationId xmlns:p14="http://schemas.microsoft.com/office/powerpoint/2010/main" val="4054297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motivation for teaching others is not what we can get. However, there are benefits that it brings. One is joy. </a:t>
            </a:r>
          </a:p>
        </p:txBody>
      </p:sp>
      <p:sp>
        <p:nvSpPr>
          <p:cNvPr id="4" name="Slide Number Placeholder 3"/>
          <p:cNvSpPr>
            <a:spLocks noGrp="1"/>
          </p:cNvSpPr>
          <p:nvPr>
            <p:ph type="sldNum" sz="quarter" idx="5"/>
          </p:nvPr>
        </p:nvSpPr>
        <p:spPr/>
        <p:txBody>
          <a:bodyPr/>
          <a:lstStyle/>
          <a:p>
            <a:fld id="{2C46FB25-EF35-44CB-AA9D-75AF486B9423}" type="slidenum">
              <a:rPr lang="en-US" smtClean="0"/>
              <a:t>22</a:t>
            </a:fld>
            <a:endParaRPr lang="en-US"/>
          </a:p>
        </p:txBody>
      </p:sp>
    </p:spTree>
    <p:extLst>
      <p:ext uri="{BB962C8B-B14F-4D97-AF65-F5344CB8AC3E}">
        <p14:creationId xmlns:p14="http://schemas.microsoft.com/office/powerpoint/2010/main" val="1306436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motivation for teaching others is not what we get</a:t>
            </a:r>
          </a:p>
        </p:txBody>
      </p:sp>
      <p:sp>
        <p:nvSpPr>
          <p:cNvPr id="4" name="Slide Number Placeholder 3"/>
          <p:cNvSpPr>
            <a:spLocks noGrp="1"/>
          </p:cNvSpPr>
          <p:nvPr>
            <p:ph type="sldNum" sz="quarter" idx="5"/>
          </p:nvPr>
        </p:nvSpPr>
        <p:spPr/>
        <p:txBody>
          <a:bodyPr/>
          <a:lstStyle/>
          <a:p>
            <a:fld id="{2C46FB25-EF35-44CB-AA9D-75AF486B9423}" type="slidenum">
              <a:rPr lang="en-US" smtClean="0"/>
              <a:t>23</a:t>
            </a:fld>
            <a:endParaRPr lang="en-US"/>
          </a:p>
        </p:txBody>
      </p:sp>
    </p:spTree>
    <p:extLst>
      <p:ext uri="{BB962C8B-B14F-4D97-AF65-F5344CB8AC3E}">
        <p14:creationId xmlns:p14="http://schemas.microsoft.com/office/powerpoint/2010/main" val="3558590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motivation for teaching others is not what we get</a:t>
            </a:r>
          </a:p>
        </p:txBody>
      </p:sp>
      <p:sp>
        <p:nvSpPr>
          <p:cNvPr id="4" name="Slide Number Placeholder 3"/>
          <p:cNvSpPr>
            <a:spLocks noGrp="1"/>
          </p:cNvSpPr>
          <p:nvPr>
            <p:ph type="sldNum" sz="quarter" idx="5"/>
          </p:nvPr>
        </p:nvSpPr>
        <p:spPr/>
        <p:txBody>
          <a:bodyPr/>
          <a:lstStyle/>
          <a:p>
            <a:fld id="{2C46FB25-EF35-44CB-AA9D-75AF486B9423}" type="slidenum">
              <a:rPr lang="en-US" smtClean="0"/>
              <a:t>24</a:t>
            </a:fld>
            <a:endParaRPr lang="en-US"/>
          </a:p>
        </p:txBody>
      </p:sp>
    </p:spTree>
    <p:extLst>
      <p:ext uri="{BB962C8B-B14F-4D97-AF65-F5344CB8AC3E}">
        <p14:creationId xmlns:p14="http://schemas.microsoft.com/office/powerpoint/2010/main" val="43742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need to be taught. That being true, we need all teaching and teachers.</a:t>
            </a:r>
          </a:p>
        </p:txBody>
      </p:sp>
      <p:sp>
        <p:nvSpPr>
          <p:cNvPr id="4" name="Slide Number Placeholder 3"/>
          <p:cNvSpPr>
            <a:spLocks noGrp="1"/>
          </p:cNvSpPr>
          <p:nvPr>
            <p:ph type="sldNum" sz="quarter" idx="5"/>
          </p:nvPr>
        </p:nvSpPr>
        <p:spPr/>
        <p:txBody>
          <a:bodyPr/>
          <a:lstStyle/>
          <a:p>
            <a:fld id="{2C46FB25-EF35-44CB-AA9D-75AF486B9423}" type="slidenum">
              <a:rPr lang="en-US" smtClean="0"/>
              <a:t>3</a:t>
            </a:fld>
            <a:endParaRPr lang="en-US"/>
          </a:p>
        </p:txBody>
      </p:sp>
    </p:spTree>
    <p:extLst>
      <p:ext uri="{BB962C8B-B14F-4D97-AF65-F5344CB8AC3E}">
        <p14:creationId xmlns:p14="http://schemas.microsoft.com/office/powerpoint/2010/main" val="3925241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imagine all of us were taught by someone. We live in a very individualized society. There can be an arrogance with this. We can undermine the role of teaching. The Bible can be understood, but there is still a need for teaching. Teaching provides a different perspective for us. We overreact to the idea that the Bible can’t be understand. Balance.  If we don’t think teaching is a necessity, then we might not have the desire to each. </a:t>
            </a:r>
          </a:p>
        </p:txBody>
      </p:sp>
      <p:sp>
        <p:nvSpPr>
          <p:cNvPr id="4" name="Slide Number Placeholder 3"/>
          <p:cNvSpPr>
            <a:spLocks noGrp="1"/>
          </p:cNvSpPr>
          <p:nvPr>
            <p:ph type="sldNum" sz="quarter" idx="5"/>
          </p:nvPr>
        </p:nvSpPr>
        <p:spPr/>
        <p:txBody>
          <a:bodyPr/>
          <a:lstStyle/>
          <a:p>
            <a:fld id="{2C46FB25-EF35-44CB-AA9D-75AF486B9423}" type="slidenum">
              <a:rPr lang="en-US" smtClean="0"/>
              <a:t>4</a:t>
            </a:fld>
            <a:endParaRPr lang="en-US"/>
          </a:p>
        </p:txBody>
      </p:sp>
    </p:spTree>
    <p:extLst>
      <p:ext uri="{BB962C8B-B14F-4D97-AF65-F5344CB8AC3E}">
        <p14:creationId xmlns:p14="http://schemas.microsoft.com/office/powerpoint/2010/main" val="398287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elder must be able to teach. Some think of this as private setting. Others, public. I think both apply. The point is that teaching is a necessity in the church. </a:t>
            </a:r>
          </a:p>
        </p:txBody>
      </p:sp>
      <p:sp>
        <p:nvSpPr>
          <p:cNvPr id="4" name="Slide Number Placeholder 3"/>
          <p:cNvSpPr>
            <a:spLocks noGrp="1"/>
          </p:cNvSpPr>
          <p:nvPr>
            <p:ph type="sldNum" sz="quarter" idx="5"/>
          </p:nvPr>
        </p:nvSpPr>
        <p:spPr/>
        <p:txBody>
          <a:bodyPr/>
          <a:lstStyle/>
          <a:p>
            <a:fld id="{2C46FB25-EF35-44CB-AA9D-75AF486B9423}" type="slidenum">
              <a:rPr lang="en-US" smtClean="0"/>
              <a:t>5</a:t>
            </a:fld>
            <a:endParaRPr lang="en-US"/>
          </a:p>
        </p:txBody>
      </p:sp>
    </p:spTree>
    <p:extLst>
      <p:ext uri="{BB962C8B-B14F-4D97-AF65-F5344CB8AC3E}">
        <p14:creationId xmlns:p14="http://schemas.microsoft.com/office/powerpoint/2010/main" val="39759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Shepherds are to feed and guard the flock. </a:t>
            </a:r>
          </a:p>
        </p:txBody>
      </p:sp>
      <p:sp>
        <p:nvSpPr>
          <p:cNvPr id="4" name="Slide Number Placeholder 3"/>
          <p:cNvSpPr>
            <a:spLocks noGrp="1"/>
          </p:cNvSpPr>
          <p:nvPr>
            <p:ph type="sldNum" sz="quarter" idx="5"/>
          </p:nvPr>
        </p:nvSpPr>
        <p:spPr/>
        <p:txBody>
          <a:bodyPr/>
          <a:lstStyle/>
          <a:p>
            <a:fld id="{2C46FB25-EF35-44CB-AA9D-75AF486B9423}" type="slidenum">
              <a:rPr lang="en-US" smtClean="0"/>
              <a:t>6</a:t>
            </a:fld>
            <a:endParaRPr lang="en-US"/>
          </a:p>
        </p:txBody>
      </p:sp>
    </p:spTree>
    <p:extLst>
      <p:ext uri="{BB962C8B-B14F-4D97-AF65-F5344CB8AC3E}">
        <p14:creationId xmlns:p14="http://schemas.microsoft.com/office/powerpoint/2010/main" val="763380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teaching, the baton is passed on to the next generation. Teaching is a necessity. The Israelites would pass on their stories. Passover. We have Jesus’ life. </a:t>
            </a:r>
          </a:p>
        </p:txBody>
      </p:sp>
      <p:sp>
        <p:nvSpPr>
          <p:cNvPr id="4" name="Slide Number Placeholder 3"/>
          <p:cNvSpPr>
            <a:spLocks noGrp="1"/>
          </p:cNvSpPr>
          <p:nvPr>
            <p:ph type="sldNum" sz="quarter" idx="5"/>
          </p:nvPr>
        </p:nvSpPr>
        <p:spPr/>
        <p:txBody>
          <a:bodyPr/>
          <a:lstStyle/>
          <a:p>
            <a:fld id="{2C46FB25-EF35-44CB-AA9D-75AF486B9423}" type="slidenum">
              <a:rPr lang="en-US" smtClean="0"/>
              <a:t>7</a:t>
            </a:fld>
            <a:endParaRPr lang="en-US"/>
          </a:p>
        </p:txBody>
      </p:sp>
    </p:spTree>
    <p:extLst>
      <p:ext uri="{BB962C8B-B14F-4D97-AF65-F5344CB8AC3E}">
        <p14:creationId xmlns:p14="http://schemas.microsoft.com/office/powerpoint/2010/main" val="24169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subjects should be treated with great seriousness. Doing CPR isn’t something inconsequential. Life or death. Similar with Scripture. This doesn’t mean that we can’t enjoy studying the Bible. It’s a mistake to think it’s not enjoyable. Jesus used humor. </a:t>
            </a:r>
          </a:p>
        </p:txBody>
      </p:sp>
      <p:sp>
        <p:nvSpPr>
          <p:cNvPr id="4" name="Slide Number Placeholder 3"/>
          <p:cNvSpPr>
            <a:spLocks noGrp="1"/>
          </p:cNvSpPr>
          <p:nvPr>
            <p:ph type="sldNum" sz="quarter" idx="5"/>
          </p:nvPr>
        </p:nvSpPr>
        <p:spPr/>
        <p:txBody>
          <a:bodyPr/>
          <a:lstStyle/>
          <a:p>
            <a:fld id="{2C46FB25-EF35-44CB-AA9D-75AF486B9423}" type="slidenum">
              <a:rPr lang="en-US" smtClean="0"/>
              <a:t>8</a:t>
            </a:fld>
            <a:endParaRPr lang="en-US"/>
          </a:p>
        </p:txBody>
      </p:sp>
    </p:spTree>
    <p:extLst>
      <p:ext uri="{BB962C8B-B14F-4D97-AF65-F5344CB8AC3E}">
        <p14:creationId xmlns:p14="http://schemas.microsoft.com/office/powerpoint/2010/main" val="465025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 the context of how we use our speech. Words are powerful. Words are difficult to control. When we teach with words, we need to be very thoughtful.  This is more a formal concept of teaching. </a:t>
            </a:r>
          </a:p>
        </p:txBody>
      </p:sp>
      <p:sp>
        <p:nvSpPr>
          <p:cNvPr id="4" name="Slide Number Placeholder 3"/>
          <p:cNvSpPr>
            <a:spLocks noGrp="1"/>
          </p:cNvSpPr>
          <p:nvPr>
            <p:ph type="sldNum" sz="quarter" idx="5"/>
          </p:nvPr>
        </p:nvSpPr>
        <p:spPr/>
        <p:txBody>
          <a:bodyPr/>
          <a:lstStyle/>
          <a:p>
            <a:fld id="{2C46FB25-EF35-44CB-AA9D-75AF486B9423}" type="slidenum">
              <a:rPr lang="en-US" smtClean="0"/>
              <a:t>9</a:t>
            </a:fld>
            <a:endParaRPr lang="en-US"/>
          </a:p>
        </p:txBody>
      </p:sp>
    </p:spTree>
    <p:extLst>
      <p:ext uri="{BB962C8B-B14F-4D97-AF65-F5344CB8AC3E}">
        <p14:creationId xmlns:p14="http://schemas.microsoft.com/office/powerpoint/2010/main" val="3139415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3CE5D4-8E45-4DD9-82B4-852421769E6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950270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CE5D4-8E45-4DD9-82B4-852421769E6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118098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CE5D4-8E45-4DD9-82B4-852421769E6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365119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CE5D4-8E45-4DD9-82B4-852421769E6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358216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3CE5D4-8E45-4DD9-82B4-852421769E6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2897418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CE5D4-8E45-4DD9-82B4-852421769E6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219008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3CE5D4-8E45-4DD9-82B4-852421769E64}"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31715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CE5D4-8E45-4DD9-82B4-852421769E64}"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319313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CE5D4-8E45-4DD9-82B4-852421769E64}"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237675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CE5D4-8E45-4DD9-82B4-852421769E6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66144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CE5D4-8E45-4DD9-82B4-852421769E6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9830B-5C59-41C0-A809-991A58EA3ADB}" type="slidenum">
              <a:rPr lang="en-US" smtClean="0"/>
              <a:t>‹#›</a:t>
            </a:fld>
            <a:endParaRPr lang="en-US"/>
          </a:p>
        </p:txBody>
      </p:sp>
    </p:spTree>
    <p:extLst>
      <p:ext uri="{BB962C8B-B14F-4D97-AF65-F5344CB8AC3E}">
        <p14:creationId xmlns:p14="http://schemas.microsoft.com/office/powerpoint/2010/main" val="347576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CE5D4-8E45-4DD9-82B4-852421769E64}" type="datetimeFigureOut">
              <a:rPr lang="en-US" smtClean="0"/>
              <a:t>3/18/2022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9830B-5C59-41C0-A809-991A58EA3ADB}" type="slidenum">
              <a:rPr lang="en-US" smtClean="0"/>
              <a:t>‹#›</a:t>
            </a:fld>
            <a:endParaRPr lang="en-US"/>
          </a:p>
        </p:txBody>
      </p:sp>
    </p:spTree>
    <p:extLst>
      <p:ext uri="{BB962C8B-B14F-4D97-AF65-F5344CB8AC3E}">
        <p14:creationId xmlns:p14="http://schemas.microsoft.com/office/powerpoint/2010/main" val="3057370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D1AF-968A-4D42-BE9E-07BBBE171FB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577732B-33EC-4672-BB71-149BA22350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962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Teachers are students.</a:t>
            </a: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260932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Teachers are students.</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743350"/>
            <a:ext cx="9143997" cy="2062103"/>
          </a:xfrm>
          <a:prstGeom prst="rect">
            <a:avLst/>
          </a:prstGeom>
          <a:noFill/>
        </p:spPr>
        <p:txBody>
          <a:bodyPr wrap="square">
            <a:spAutoFit/>
          </a:bodyPr>
          <a:lstStyle/>
          <a:p>
            <a:r>
              <a:rPr lang="en-US" sz="3200" b="1" dirty="0">
                <a:solidFill>
                  <a:srgbClr val="0070C0"/>
                </a:solidFill>
                <a:effectLst/>
                <a:latin typeface="system-ui"/>
              </a:rPr>
              <a:t>For Ezra had prepared his heart to seek the Law of the </a:t>
            </a:r>
            <a:r>
              <a:rPr lang="en-US" sz="3200" b="1" cap="small" dirty="0">
                <a:solidFill>
                  <a:srgbClr val="0070C0"/>
                </a:solidFill>
                <a:effectLst/>
                <a:latin typeface="system-ui"/>
              </a:rPr>
              <a:t>Lord</a:t>
            </a:r>
            <a:r>
              <a:rPr lang="en-US" sz="3200" dirty="0">
                <a:effectLst/>
                <a:latin typeface="system-ui"/>
              </a:rPr>
              <a:t>, and to do it, and to teach statutes and ordinances in Israel.</a:t>
            </a:r>
          </a:p>
          <a:p>
            <a:r>
              <a:rPr lang="en-US" sz="3200" dirty="0">
                <a:latin typeface="system-ui"/>
              </a:rPr>
              <a:t>																Ezra 7:10</a:t>
            </a:r>
          </a:p>
        </p:txBody>
      </p:sp>
    </p:spTree>
    <p:extLst>
      <p:ext uri="{BB962C8B-B14F-4D97-AF65-F5344CB8AC3E}">
        <p14:creationId xmlns:p14="http://schemas.microsoft.com/office/powerpoint/2010/main" val="99259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Teachers are students.</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743350"/>
            <a:ext cx="9143997" cy="2062103"/>
          </a:xfrm>
          <a:prstGeom prst="rect">
            <a:avLst/>
          </a:prstGeom>
          <a:noFill/>
        </p:spPr>
        <p:txBody>
          <a:bodyPr wrap="square">
            <a:spAutoFit/>
          </a:bodyPr>
          <a:lstStyle/>
          <a:p>
            <a:r>
              <a:rPr lang="en-US" sz="3200" dirty="0">
                <a:effectLst/>
                <a:latin typeface="system-ui"/>
              </a:rPr>
              <a:t>For Ezra had prepared his heart to seek the Law of the </a:t>
            </a:r>
            <a:r>
              <a:rPr lang="en-US" sz="3200" cap="small" dirty="0">
                <a:effectLst/>
                <a:latin typeface="system-ui"/>
              </a:rPr>
              <a:t>Lord</a:t>
            </a:r>
            <a:r>
              <a:rPr lang="en-US" sz="3200" dirty="0">
                <a:effectLst/>
                <a:latin typeface="system-ui"/>
              </a:rPr>
              <a:t>, </a:t>
            </a:r>
            <a:r>
              <a:rPr lang="en-US" sz="3200" b="1" dirty="0">
                <a:solidFill>
                  <a:srgbClr val="0070C0"/>
                </a:solidFill>
                <a:effectLst/>
                <a:latin typeface="system-ui"/>
              </a:rPr>
              <a:t>and to do it</a:t>
            </a:r>
            <a:r>
              <a:rPr lang="en-US" sz="3200" dirty="0">
                <a:effectLst/>
                <a:latin typeface="system-ui"/>
              </a:rPr>
              <a:t>, and to teach statutes and ordinances in Israel.</a:t>
            </a:r>
          </a:p>
          <a:p>
            <a:r>
              <a:rPr lang="en-US" sz="3200" dirty="0">
                <a:latin typeface="system-ui"/>
              </a:rPr>
              <a:t>																Ezra 7:10</a:t>
            </a:r>
          </a:p>
        </p:txBody>
      </p:sp>
    </p:spTree>
    <p:extLst>
      <p:ext uri="{BB962C8B-B14F-4D97-AF65-F5344CB8AC3E}">
        <p14:creationId xmlns:p14="http://schemas.microsoft.com/office/powerpoint/2010/main" val="1669996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Teachers are students.</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743350"/>
            <a:ext cx="9143997" cy="1569660"/>
          </a:xfrm>
          <a:prstGeom prst="rect">
            <a:avLst/>
          </a:prstGeom>
          <a:noFill/>
        </p:spPr>
        <p:txBody>
          <a:bodyPr wrap="square">
            <a:spAutoFit/>
          </a:bodyPr>
          <a:lstStyle/>
          <a:p>
            <a:r>
              <a:rPr lang="en-US" sz="3200" b="0" i="0" dirty="0">
                <a:solidFill>
                  <a:srgbClr val="000000"/>
                </a:solidFill>
                <a:effectLst/>
                <a:latin typeface="system-ui"/>
              </a:rPr>
              <a:t>“…but </a:t>
            </a:r>
            <a:r>
              <a:rPr lang="en-US" sz="3200" b="0" dirty="0">
                <a:solidFill>
                  <a:srgbClr val="000000"/>
                </a:solidFill>
                <a:effectLst/>
                <a:latin typeface="system-ui"/>
              </a:rPr>
              <a:t>do not do according to their deeds; for they say things and do not do them.”</a:t>
            </a:r>
            <a:r>
              <a:rPr lang="en-US" sz="3200" dirty="0">
                <a:latin typeface="system-ui"/>
              </a:rPr>
              <a:t>																						Matthew 23:3</a:t>
            </a:r>
          </a:p>
        </p:txBody>
      </p:sp>
    </p:spTree>
    <p:extLst>
      <p:ext uri="{BB962C8B-B14F-4D97-AF65-F5344CB8AC3E}">
        <p14:creationId xmlns:p14="http://schemas.microsoft.com/office/powerpoint/2010/main" val="411719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Tree>
    <p:extLst>
      <p:ext uri="{BB962C8B-B14F-4D97-AF65-F5344CB8AC3E}">
        <p14:creationId xmlns:p14="http://schemas.microsoft.com/office/powerpoint/2010/main" val="266876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
        <p:nvSpPr>
          <p:cNvPr id="12" name="TextBox 11">
            <a:extLst>
              <a:ext uri="{FF2B5EF4-FFF2-40B4-BE49-F238E27FC236}">
                <a16:creationId xmlns:a16="http://schemas.microsoft.com/office/drawing/2014/main" id="{2697332A-152D-491A-BB9F-A7EA043EC7D7}"/>
              </a:ext>
            </a:extLst>
          </p:cNvPr>
          <p:cNvSpPr txBox="1"/>
          <p:nvPr/>
        </p:nvSpPr>
        <p:spPr>
          <a:xfrm>
            <a:off x="55157" y="4351436"/>
            <a:ext cx="9033682" cy="2554545"/>
          </a:xfrm>
          <a:prstGeom prst="rect">
            <a:avLst/>
          </a:prstGeom>
          <a:noFill/>
        </p:spPr>
        <p:txBody>
          <a:bodyPr wrap="square">
            <a:spAutoFit/>
          </a:bodyPr>
          <a:lstStyle/>
          <a:p>
            <a:r>
              <a:rPr lang="en-US" sz="3200" i="0" dirty="0">
                <a:effectLst/>
                <a:latin typeface="system-ui"/>
              </a:rPr>
              <a:t>when I call to remembrance the genuine faith that is in you, which dwelt first in </a:t>
            </a:r>
            <a:r>
              <a:rPr lang="en-US" sz="3200" b="1" i="0" dirty="0">
                <a:solidFill>
                  <a:srgbClr val="0070C0"/>
                </a:solidFill>
                <a:effectLst/>
                <a:latin typeface="system-ui"/>
              </a:rPr>
              <a:t>your grandmother Lois </a:t>
            </a:r>
            <a:r>
              <a:rPr lang="en-US" sz="3200" i="0" dirty="0">
                <a:effectLst/>
                <a:latin typeface="system-ui"/>
              </a:rPr>
              <a:t>and </a:t>
            </a:r>
            <a:r>
              <a:rPr lang="en-US" sz="3200" b="1" i="0" dirty="0">
                <a:solidFill>
                  <a:srgbClr val="0070C0"/>
                </a:solidFill>
                <a:effectLst/>
                <a:latin typeface="system-ui"/>
              </a:rPr>
              <a:t>your mother Eunice</a:t>
            </a:r>
            <a:r>
              <a:rPr lang="en-US" sz="3200" i="0" dirty="0">
                <a:effectLst/>
                <a:latin typeface="system-ui"/>
              </a:rPr>
              <a:t>, and I am persuaded is in you also.</a:t>
            </a:r>
          </a:p>
          <a:p>
            <a:r>
              <a:rPr lang="en-US" sz="3200" dirty="0">
                <a:latin typeface="system-ui"/>
              </a:rPr>
              <a:t>													    2 Timothy 1:5</a:t>
            </a:r>
          </a:p>
        </p:txBody>
      </p:sp>
    </p:spTree>
    <p:extLst>
      <p:ext uri="{BB962C8B-B14F-4D97-AF65-F5344CB8AC3E}">
        <p14:creationId xmlns:p14="http://schemas.microsoft.com/office/powerpoint/2010/main" val="349025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
        <p:nvSpPr>
          <p:cNvPr id="12" name="TextBox 11">
            <a:extLst>
              <a:ext uri="{FF2B5EF4-FFF2-40B4-BE49-F238E27FC236}">
                <a16:creationId xmlns:a16="http://schemas.microsoft.com/office/drawing/2014/main" id="{2697332A-152D-491A-BB9F-A7EA043EC7D7}"/>
              </a:ext>
            </a:extLst>
          </p:cNvPr>
          <p:cNvSpPr txBox="1"/>
          <p:nvPr/>
        </p:nvSpPr>
        <p:spPr>
          <a:xfrm>
            <a:off x="110318" y="4573666"/>
            <a:ext cx="9033682" cy="2062103"/>
          </a:xfrm>
          <a:prstGeom prst="rect">
            <a:avLst/>
          </a:prstGeom>
          <a:noFill/>
        </p:spPr>
        <p:txBody>
          <a:bodyPr wrap="square">
            <a:spAutoFit/>
          </a:bodyPr>
          <a:lstStyle/>
          <a:p>
            <a:r>
              <a:rPr lang="en-US" sz="3200" i="0" dirty="0">
                <a:effectLst/>
                <a:latin typeface="system-ui"/>
              </a:rPr>
              <a:t>and that </a:t>
            </a:r>
            <a:r>
              <a:rPr lang="en-US" sz="3200" b="1" i="0" dirty="0">
                <a:solidFill>
                  <a:srgbClr val="0070C0"/>
                </a:solidFill>
                <a:effectLst/>
                <a:latin typeface="system-ui"/>
              </a:rPr>
              <a:t>from childhood </a:t>
            </a:r>
            <a:r>
              <a:rPr lang="en-US" sz="3200" i="0" dirty="0">
                <a:effectLst/>
                <a:latin typeface="system-ui"/>
              </a:rPr>
              <a:t>you have known the Holy Scriptures, which are able to make you wise for salvation through faith which is in Christ Jesus.</a:t>
            </a:r>
            <a:r>
              <a:rPr lang="en-US" sz="3200" dirty="0">
                <a:latin typeface="system-ui"/>
              </a:rPr>
              <a:t>													                  2 Timothy 3:15</a:t>
            </a:r>
          </a:p>
        </p:txBody>
      </p:sp>
    </p:spTree>
    <p:extLst>
      <p:ext uri="{BB962C8B-B14F-4D97-AF65-F5344CB8AC3E}">
        <p14:creationId xmlns:p14="http://schemas.microsoft.com/office/powerpoint/2010/main" val="190348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
        <p:nvSpPr>
          <p:cNvPr id="12" name="TextBox 11">
            <a:extLst>
              <a:ext uri="{FF2B5EF4-FFF2-40B4-BE49-F238E27FC236}">
                <a16:creationId xmlns:a16="http://schemas.microsoft.com/office/drawing/2014/main" id="{2697332A-152D-491A-BB9F-A7EA043EC7D7}"/>
              </a:ext>
            </a:extLst>
          </p:cNvPr>
          <p:cNvSpPr txBox="1"/>
          <p:nvPr/>
        </p:nvSpPr>
        <p:spPr>
          <a:xfrm>
            <a:off x="110318" y="4573666"/>
            <a:ext cx="9033682" cy="2062103"/>
          </a:xfrm>
          <a:prstGeom prst="rect">
            <a:avLst/>
          </a:prstGeom>
          <a:noFill/>
        </p:spPr>
        <p:txBody>
          <a:bodyPr wrap="square">
            <a:spAutoFit/>
          </a:bodyPr>
          <a:lstStyle/>
          <a:p>
            <a:r>
              <a:rPr lang="en-US" sz="3200" i="0" dirty="0">
                <a:effectLst/>
                <a:latin typeface="system-ui"/>
              </a:rPr>
              <a:t>And you, fathers, do not provoke your children to wrath, but bring them up in the training and admonition of the Lord.</a:t>
            </a:r>
            <a:r>
              <a:rPr lang="en-US" sz="3200" dirty="0">
                <a:latin typeface="system-ui"/>
              </a:rPr>
              <a:t>												                  									      Ephesians 6:4</a:t>
            </a:r>
          </a:p>
        </p:txBody>
      </p:sp>
    </p:spTree>
    <p:extLst>
      <p:ext uri="{BB962C8B-B14F-4D97-AF65-F5344CB8AC3E}">
        <p14:creationId xmlns:p14="http://schemas.microsoft.com/office/powerpoint/2010/main" val="73084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
        <p:nvSpPr>
          <p:cNvPr id="12" name="TextBox 11">
            <a:extLst>
              <a:ext uri="{FF2B5EF4-FFF2-40B4-BE49-F238E27FC236}">
                <a16:creationId xmlns:a16="http://schemas.microsoft.com/office/drawing/2014/main" id="{2697332A-152D-491A-BB9F-A7EA043EC7D7}"/>
              </a:ext>
            </a:extLst>
          </p:cNvPr>
          <p:cNvSpPr txBox="1"/>
          <p:nvPr/>
        </p:nvSpPr>
        <p:spPr>
          <a:xfrm>
            <a:off x="110318" y="4573666"/>
            <a:ext cx="9033682" cy="2062103"/>
          </a:xfrm>
          <a:prstGeom prst="rect">
            <a:avLst/>
          </a:prstGeom>
          <a:noFill/>
        </p:spPr>
        <p:txBody>
          <a:bodyPr wrap="square">
            <a:spAutoFit/>
          </a:bodyPr>
          <a:lstStyle/>
          <a:p>
            <a:r>
              <a:rPr lang="en-US" sz="3200" b="0" i="0" dirty="0">
                <a:solidFill>
                  <a:srgbClr val="000000"/>
                </a:solidFill>
                <a:effectLst/>
                <a:latin typeface="system-ui"/>
              </a:rPr>
              <a:t>Older women likewise are to be reverent in their behavior, not malicious gossips nor enslaved to much wine, </a:t>
            </a:r>
            <a:r>
              <a:rPr lang="en-US" sz="3200" b="1" i="0" dirty="0">
                <a:solidFill>
                  <a:srgbClr val="0070C0"/>
                </a:solidFill>
                <a:effectLst/>
                <a:latin typeface="system-ui"/>
              </a:rPr>
              <a:t>teaching what is good</a:t>
            </a:r>
            <a:r>
              <a:rPr lang="en-US" sz="3200" dirty="0">
                <a:latin typeface="system-ui"/>
              </a:rPr>
              <a:t>												                  						                  Titus 2:3</a:t>
            </a:r>
          </a:p>
        </p:txBody>
      </p:sp>
    </p:spTree>
    <p:extLst>
      <p:ext uri="{BB962C8B-B14F-4D97-AF65-F5344CB8AC3E}">
        <p14:creationId xmlns:p14="http://schemas.microsoft.com/office/powerpoint/2010/main" val="312466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Everyone can teach someone.</a:t>
            </a:r>
            <a:endParaRPr lang="en-US" sz="54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351436"/>
            <a:ext cx="9143997" cy="2554545"/>
          </a:xfrm>
          <a:prstGeom prst="rect">
            <a:avLst/>
          </a:prstGeom>
          <a:noFill/>
        </p:spPr>
        <p:txBody>
          <a:bodyPr wrap="square">
            <a:spAutoFit/>
          </a:bodyPr>
          <a:lstStyle/>
          <a:p>
            <a:r>
              <a:rPr lang="en-US" sz="3200" b="1" baseline="30000" dirty="0">
                <a:solidFill>
                  <a:srgbClr val="000000"/>
                </a:solidFill>
                <a:effectLst/>
                <a:latin typeface="system-ui"/>
              </a:rPr>
              <a:t> </a:t>
            </a:r>
            <a:r>
              <a:rPr lang="en-US" sz="3200" b="0" dirty="0">
                <a:solidFill>
                  <a:srgbClr val="000000"/>
                </a:solidFill>
                <a:effectLst/>
                <a:latin typeface="system-ui"/>
              </a:rPr>
              <a:t>but sanctify Christ as Lord in your hearts, always being ready to make a defense </a:t>
            </a:r>
            <a:r>
              <a:rPr lang="en-US" sz="3200" b="1" dirty="0">
                <a:solidFill>
                  <a:srgbClr val="0070C0"/>
                </a:solidFill>
                <a:effectLst/>
                <a:latin typeface="system-ui"/>
              </a:rPr>
              <a:t>to everyone </a:t>
            </a:r>
            <a:r>
              <a:rPr lang="en-US" sz="3200" b="0" dirty="0">
                <a:solidFill>
                  <a:srgbClr val="000000"/>
                </a:solidFill>
                <a:effectLst/>
                <a:latin typeface="system-ui"/>
              </a:rPr>
              <a:t>who asks you to give an account for the hope that is in you, yet with gentleness and reverence</a:t>
            </a:r>
            <a:r>
              <a:rPr lang="en-US" sz="3200" dirty="0">
                <a:latin typeface="system-ui"/>
              </a:rPr>
              <a:t>																				   1 Peter 3:15</a:t>
            </a:r>
          </a:p>
        </p:txBody>
      </p:sp>
    </p:spTree>
    <p:extLst>
      <p:ext uri="{BB962C8B-B14F-4D97-AF65-F5344CB8AC3E}">
        <p14:creationId xmlns:p14="http://schemas.microsoft.com/office/powerpoint/2010/main" val="93468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801837" y="1262668"/>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9600" kern="1200" dirty="0">
                <a:solidFill>
                  <a:srgbClr val="FFFFFF"/>
                </a:solidFill>
                <a:latin typeface="+mj-lt"/>
                <a:ea typeface="+mj-ea"/>
                <a:cs typeface="+mj-cs"/>
              </a:rPr>
              <a:t>Teach</a:t>
            </a:r>
          </a:p>
        </p:txBody>
      </p:sp>
    </p:spTree>
    <p:extLst>
      <p:ext uri="{BB962C8B-B14F-4D97-AF65-F5344CB8AC3E}">
        <p14:creationId xmlns:p14="http://schemas.microsoft.com/office/powerpoint/2010/main" val="252370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Teach without words.</a:t>
            </a:r>
            <a:endParaRPr lang="en-US" sz="5400" kern="1200" dirty="0">
              <a:solidFill>
                <a:srgbClr val="FFFFFF"/>
              </a:solidFill>
              <a:latin typeface="+mj-lt"/>
              <a:ea typeface="+mj-ea"/>
              <a:cs typeface="+mj-cs"/>
            </a:endParaRPr>
          </a:p>
        </p:txBody>
      </p:sp>
    </p:spTree>
    <p:extLst>
      <p:ext uri="{BB962C8B-B14F-4D97-AF65-F5344CB8AC3E}">
        <p14:creationId xmlns:p14="http://schemas.microsoft.com/office/powerpoint/2010/main" val="56530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Teach without words.</a:t>
            </a:r>
            <a:endParaRPr lang="en-US" sz="54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351436"/>
            <a:ext cx="9143997" cy="2554545"/>
          </a:xfrm>
          <a:prstGeom prst="rect">
            <a:avLst/>
          </a:prstGeom>
          <a:noFill/>
        </p:spPr>
        <p:txBody>
          <a:bodyPr wrap="square">
            <a:spAutoFit/>
          </a:bodyPr>
          <a:lstStyle/>
          <a:p>
            <a:r>
              <a:rPr lang="en-US" sz="3200" b="0" dirty="0">
                <a:solidFill>
                  <a:srgbClr val="000000"/>
                </a:solidFill>
                <a:effectLst/>
                <a:latin typeface="system-ui"/>
              </a:rPr>
              <a:t>In the same way, you wives, be submissive to your own husbands so that even if any of them are disobedient to the word, </a:t>
            </a:r>
            <a:r>
              <a:rPr lang="en-US" sz="3200" b="1" dirty="0">
                <a:solidFill>
                  <a:srgbClr val="0070C0"/>
                </a:solidFill>
                <a:effectLst/>
                <a:latin typeface="system-ui"/>
              </a:rPr>
              <a:t>they may be won without a word by the behavior of their wives</a:t>
            </a:r>
            <a:r>
              <a:rPr lang="en-US" sz="3200" dirty="0">
                <a:latin typeface="system-ui"/>
              </a:rPr>
              <a:t>																				      1 Peter 3:1</a:t>
            </a:r>
          </a:p>
        </p:txBody>
      </p:sp>
    </p:spTree>
    <p:extLst>
      <p:ext uri="{BB962C8B-B14F-4D97-AF65-F5344CB8AC3E}">
        <p14:creationId xmlns:p14="http://schemas.microsoft.com/office/powerpoint/2010/main" val="427301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Teaching others brings joy.</a:t>
            </a:r>
            <a:endParaRPr lang="en-US" sz="5400" kern="1200" dirty="0">
              <a:solidFill>
                <a:srgbClr val="FFFFFF"/>
              </a:solidFill>
              <a:latin typeface="+mj-lt"/>
              <a:ea typeface="+mj-ea"/>
              <a:cs typeface="+mj-cs"/>
            </a:endParaRPr>
          </a:p>
        </p:txBody>
      </p:sp>
    </p:spTree>
    <p:extLst>
      <p:ext uri="{BB962C8B-B14F-4D97-AF65-F5344CB8AC3E}">
        <p14:creationId xmlns:p14="http://schemas.microsoft.com/office/powerpoint/2010/main" val="186918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Teaching others brings joy.</a:t>
            </a:r>
            <a:endParaRPr lang="en-US" sz="54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819888"/>
            <a:ext cx="9143997" cy="1569660"/>
          </a:xfrm>
          <a:prstGeom prst="rect">
            <a:avLst/>
          </a:prstGeom>
          <a:noFill/>
        </p:spPr>
        <p:txBody>
          <a:bodyPr wrap="square">
            <a:spAutoFit/>
          </a:bodyPr>
          <a:lstStyle/>
          <a:p>
            <a:r>
              <a:rPr lang="en-US" sz="3200" i="0" dirty="0">
                <a:effectLst/>
                <a:latin typeface="system-ui"/>
              </a:rPr>
              <a:t>I have no greater joy than to hear that my children walk in truth.</a:t>
            </a:r>
            <a:r>
              <a:rPr lang="en-US" sz="3200" dirty="0">
                <a:latin typeface="system-ui"/>
              </a:rPr>
              <a:t>																				      								           3 John 4</a:t>
            </a:r>
          </a:p>
        </p:txBody>
      </p:sp>
    </p:spTree>
    <p:extLst>
      <p:ext uri="{BB962C8B-B14F-4D97-AF65-F5344CB8AC3E}">
        <p14:creationId xmlns:p14="http://schemas.microsoft.com/office/powerpoint/2010/main" val="131801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 y="1422966"/>
            <a:ext cx="9144003"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dirty="0">
                <a:solidFill>
                  <a:srgbClr val="FFFFFF"/>
                </a:solidFill>
                <a:latin typeface="+mj-lt"/>
                <a:ea typeface="+mj-ea"/>
                <a:cs typeface="+mj-cs"/>
              </a:rPr>
              <a:t>Teaching others brings joy.</a:t>
            </a:r>
            <a:endParaRPr lang="en-US" sz="54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E2036E34-28A1-44B0-B4B0-1CFEDCA3F46F}"/>
              </a:ext>
            </a:extLst>
          </p:cNvPr>
          <p:cNvSpPr txBox="1"/>
          <p:nvPr/>
        </p:nvSpPr>
        <p:spPr>
          <a:xfrm>
            <a:off x="3" y="4819888"/>
            <a:ext cx="9143997" cy="1569660"/>
          </a:xfrm>
          <a:prstGeom prst="rect">
            <a:avLst/>
          </a:prstGeom>
          <a:noFill/>
        </p:spPr>
        <p:txBody>
          <a:bodyPr wrap="square">
            <a:spAutoFit/>
          </a:bodyPr>
          <a:lstStyle/>
          <a:p>
            <a:r>
              <a:rPr lang="en-US" sz="3200" i="0" dirty="0">
                <a:effectLst/>
                <a:latin typeface="system-ui"/>
              </a:rPr>
              <a:t>I have no greater joy than to hear that my children walk in truth.</a:t>
            </a:r>
            <a:r>
              <a:rPr lang="en-US" sz="3200" dirty="0">
                <a:latin typeface="system-ui"/>
              </a:rPr>
              <a:t>																				      								           3 John 4</a:t>
            </a:r>
          </a:p>
        </p:txBody>
      </p:sp>
    </p:spTree>
    <p:extLst>
      <p:ext uri="{BB962C8B-B14F-4D97-AF65-F5344CB8AC3E}">
        <p14:creationId xmlns:p14="http://schemas.microsoft.com/office/powerpoint/2010/main" val="3177489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a necessity.</a:t>
            </a: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133369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a necessity.</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6774F0A2-00A8-4719-B0AB-6D02AB5E7AAC}"/>
              </a:ext>
            </a:extLst>
          </p:cNvPr>
          <p:cNvSpPr txBox="1"/>
          <p:nvPr/>
        </p:nvSpPr>
        <p:spPr>
          <a:xfrm>
            <a:off x="-3" y="4374126"/>
            <a:ext cx="9033682" cy="2554545"/>
          </a:xfrm>
          <a:prstGeom prst="rect">
            <a:avLst/>
          </a:prstGeom>
          <a:noFill/>
        </p:spPr>
        <p:txBody>
          <a:bodyPr wrap="square">
            <a:spAutoFit/>
          </a:bodyPr>
          <a:lstStyle/>
          <a:p>
            <a:r>
              <a:rPr lang="en-US" sz="3200" b="0" i="0" dirty="0">
                <a:solidFill>
                  <a:srgbClr val="000000"/>
                </a:solidFill>
                <a:effectLst/>
                <a:latin typeface="system-ui"/>
              </a:rPr>
              <a:t>So Philip ran to him and heard him reading Isaiah the prophet and asked, “Do you understand what you are reading?” </a:t>
            </a:r>
            <a:r>
              <a:rPr lang="en-US" sz="3200" b="1" i="0" dirty="0">
                <a:solidFill>
                  <a:srgbClr val="0070C0"/>
                </a:solidFill>
                <a:effectLst/>
                <a:latin typeface="system-ui"/>
              </a:rPr>
              <a:t>And he said, “How can I, unless someone guides me?” </a:t>
            </a:r>
            <a:r>
              <a:rPr lang="en-US" sz="3200" b="0" i="0" dirty="0">
                <a:solidFill>
                  <a:srgbClr val="000000"/>
                </a:solidFill>
                <a:effectLst/>
                <a:latin typeface="system-ui"/>
              </a:rPr>
              <a:t>And he invited Philip to come up and sit with him. </a:t>
            </a:r>
            <a:r>
              <a:rPr lang="en-US" sz="3200" b="0" i="1" dirty="0">
                <a:solidFill>
                  <a:srgbClr val="000000"/>
                </a:solidFill>
                <a:effectLst/>
                <a:latin typeface="system-ui"/>
              </a:rPr>
              <a:t>Acts 8:31</a:t>
            </a:r>
            <a:endParaRPr lang="en-US" sz="3200" i="1" dirty="0"/>
          </a:p>
        </p:txBody>
      </p:sp>
    </p:spTree>
    <p:extLst>
      <p:ext uri="{BB962C8B-B14F-4D97-AF65-F5344CB8AC3E}">
        <p14:creationId xmlns:p14="http://schemas.microsoft.com/office/powerpoint/2010/main" val="583407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a necessity.</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6774F0A2-00A8-4719-B0AB-6D02AB5E7AAC}"/>
              </a:ext>
            </a:extLst>
          </p:cNvPr>
          <p:cNvSpPr txBox="1"/>
          <p:nvPr/>
        </p:nvSpPr>
        <p:spPr>
          <a:xfrm>
            <a:off x="3" y="4573666"/>
            <a:ext cx="9143997" cy="2062103"/>
          </a:xfrm>
          <a:prstGeom prst="rect">
            <a:avLst/>
          </a:prstGeom>
          <a:noFill/>
        </p:spPr>
        <p:txBody>
          <a:bodyPr wrap="square">
            <a:spAutoFit/>
          </a:bodyPr>
          <a:lstStyle/>
          <a:p>
            <a:r>
              <a:rPr lang="en-US" sz="3200" i="0" dirty="0">
                <a:effectLst/>
                <a:latin typeface="system-ui"/>
              </a:rPr>
              <a:t>A bishop then must be blameless, the husband of one wife, temperate, sober-minded, of good behavior, hospitable, </a:t>
            </a:r>
            <a:r>
              <a:rPr lang="en-US" sz="3200" b="1" i="0" dirty="0">
                <a:solidFill>
                  <a:srgbClr val="002060"/>
                </a:solidFill>
                <a:effectLst/>
                <a:latin typeface="system-ui"/>
              </a:rPr>
              <a:t>able to teach</a:t>
            </a:r>
            <a:r>
              <a:rPr lang="en-US" sz="3200" i="0" dirty="0">
                <a:effectLst/>
                <a:latin typeface="system-ui"/>
              </a:rPr>
              <a:t>.</a:t>
            </a:r>
          </a:p>
          <a:p>
            <a:r>
              <a:rPr lang="en-US" sz="3200" i="1" dirty="0">
                <a:solidFill>
                  <a:srgbClr val="000000"/>
                </a:solidFill>
                <a:latin typeface="system-ui"/>
              </a:rPr>
              <a:t>														1 Timothy 3:2</a:t>
            </a:r>
            <a:endParaRPr lang="en-US" sz="3200" i="1" dirty="0"/>
          </a:p>
        </p:txBody>
      </p:sp>
    </p:spTree>
    <p:extLst>
      <p:ext uri="{BB962C8B-B14F-4D97-AF65-F5344CB8AC3E}">
        <p14:creationId xmlns:p14="http://schemas.microsoft.com/office/powerpoint/2010/main" val="214759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a necessity.</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6774F0A2-00A8-4719-B0AB-6D02AB5E7AAC}"/>
              </a:ext>
            </a:extLst>
          </p:cNvPr>
          <p:cNvSpPr txBox="1"/>
          <p:nvPr/>
        </p:nvSpPr>
        <p:spPr>
          <a:xfrm>
            <a:off x="3" y="4386262"/>
            <a:ext cx="9143997" cy="2554545"/>
          </a:xfrm>
          <a:prstGeom prst="rect">
            <a:avLst/>
          </a:prstGeom>
          <a:noFill/>
        </p:spPr>
        <p:txBody>
          <a:bodyPr wrap="square">
            <a:spAutoFit/>
          </a:bodyPr>
          <a:lstStyle/>
          <a:p>
            <a:r>
              <a:rPr lang="en-US" sz="3200" b="1" i="0" baseline="30000" dirty="0">
                <a:solidFill>
                  <a:srgbClr val="000000"/>
                </a:solidFill>
                <a:effectLst/>
                <a:latin typeface="system-ui"/>
              </a:rPr>
              <a:t> </a:t>
            </a:r>
            <a:r>
              <a:rPr lang="en-US" sz="3200" b="0" i="0" dirty="0">
                <a:solidFill>
                  <a:srgbClr val="000000"/>
                </a:solidFill>
                <a:effectLst/>
                <a:latin typeface="system-ui"/>
              </a:rPr>
              <a:t>holding fast the faithful word which is in accordance with the teaching, so that he will be able both to exhort in sound doctrine and to refute those who contradict.</a:t>
            </a:r>
            <a:r>
              <a:rPr lang="en-US" sz="3200" i="1" dirty="0">
                <a:solidFill>
                  <a:srgbClr val="000000"/>
                </a:solidFill>
                <a:latin typeface="system-ui"/>
              </a:rPr>
              <a:t>												</a:t>
            </a:r>
          </a:p>
          <a:p>
            <a:r>
              <a:rPr lang="en-US" sz="3200" i="1" dirty="0">
                <a:solidFill>
                  <a:srgbClr val="000000"/>
                </a:solidFill>
                <a:latin typeface="system-ui"/>
              </a:rPr>
              <a:t>																Titus 1:9</a:t>
            </a:r>
            <a:endParaRPr lang="en-US" sz="3200" i="1" dirty="0"/>
          </a:p>
        </p:txBody>
      </p:sp>
    </p:spTree>
    <p:extLst>
      <p:ext uri="{BB962C8B-B14F-4D97-AF65-F5344CB8AC3E}">
        <p14:creationId xmlns:p14="http://schemas.microsoft.com/office/powerpoint/2010/main" val="135651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a necessity.</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6774F0A2-00A8-4719-B0AB-6D02AB5E7AAC}"/>
              </a:ext>
            </a:extLst>
          </p:cNvPr>
          <p:cNvSpPr txBox="1"/>
          <p:nvPr/>
        </p:nvSpPr>
        <p:spPr>
          <a:xfrm>
            <a:off x="3" y="4386262"/>
            <a:ext cx="9143997" cy="2062103"/>
          </a:xfrm>
          <a:prstGeom prst="rect">
            <a:avLst/>
          </a:prstGeom>
          <a:noFill/>
        </p:spPr>
        <p:txBody>
          <a:bodyPr wrap="square">
            <a:spAutoFit/>
          </a:bodyPr>
          <a:lstStyle/>
          <a:p>
            <a:r>
              <a:rPr lang="en-US" sz="3200" b="0" i="0" dirty="0">
                <a:solidFill>
                  <a:srgbClr val="000000"/>
                </a:solidFill>
                <a:effectLst/>
                <a:latin typeface="system-ui"/>
              </a:rPr>
              <a:t>The things which you have heard from me in the presence of many witnesses, entrust these to faithful men who will be able to teach others also.</a:t>
            </a:r>
            <a:r>
              <a:rPr lang="en-US" sz="3200" i="1" dirty="0">
                <a:solidFill>
                  <a:srgbClr val="000000"/>
                </a:solidFill>
                <a:latin typeface="system-ui"/>
              </a:rPr>
              <a:t>	</a:t>
            </a:r>
          </a:p>
          <a:p>
            <a:r>
              <a:rPr lang="en-US" sz="3200" i="1" dirty="0">
                <a:solidFill>
                  <a:srgbClr val="000000"/>
                </a:solidFill>
                <a:latin typeface="system-ui"/>
              </a:rPr>
              <a:t>														2 Timothy 2:2</a:t>
            </a:r>
            <a:endParaRPr lang="en-US" sz="3200" i="1" dirty="0"/>
          </a:p>
        </p:txBody>
      </p:sp>
    </p:spTree>
    <p:extLst>
      <p:ext uri="{BB962C8B-B14F-4D97-AF65-F5344CB8AC3E}">
        <p14:creationId xmlns:p14="http://schemas.microsoft.com/office/powerpoint/2010/main" val="287362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serious.</a:t>
            </a: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2503851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1B097D66-7759-46BA-AA15-837A9EB3C282}"/>
              </a:ext>
            </a:extLst>
          </p:cNvPr>
          <p:cNvSpPr txBox="1"/>
          <p:nvPr/>
        </p:nvSpPr>
        <p:spPr>
          <a:xfrm>
            <a:off x="341638" y="1422966"/>
            <a:ext cx="7540322" cy="292847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dirty="0">
                <a:solidFill>
                  <a:srgbClr val="FFFFFF"/>
                </a:solidFill>
                <a:latin typeface="+mj-lt"/>
                <a:ea typeface="+mj-ea"/>
                <a:cs typeface="+mj-cs"/>
              </a:rPr>
              <a:t>Teaching is serious.</a:t>
            </a:r>
            <a:endParaRPr lang="en-US" sz="6000" kern="1200" dirty="0">
              <a:solidFill>
                <a:srgbClr val="FFFFFF"/>
              </a:solidFill>
              <a:latin typeface="+mj-lt"/>
              <a:ea typeface="+mj-ea"/>
              <a:cs typeface="+mj-cs"/>
            </a:endParaRPr>
          </a:p>
        </p:txBody>
      </p:sp>
      <p:sp>
        <p:nvSpPr>
          <p:cNvPr id="10" name="TextBox 9">
            <a:extLst>
              <a:ext uri="{FF2B5EF4-FFF2-40B4-BE49-F238E27FC236}">
                <a16:creationId xmlns:a16="http://schemas.microsoft.com/office/drawing/2014/main" id="{6774F0A2-00A8-4719-B0AB-6D02AB5E7AAC}"/>
              </a:ext>
            </a:extLst>
          </p:cNvPr>
          <p:cNvSpPr txBox="1"/>
          <p:nvPr/>
        </p:nvSpPr>
        <p:spPr>
          <a:xfrm>
            <a:off x="55157" y="4573666"/>
            <a:ext cx="9033682" cy="2062103"/>
          </a:xfrm>
          <a:prstGeom prst="rect">
            <a:avLst/>
          </a:prstGeom>
          <a:noFill/>
        </p:spPr>
        <p:txBody>
          <a:bodyPr wrap="square">
            <a:spAutoFit/>
          </a:bodyPr>
          <a:lstStyle/>
          <a:p>
            <a:r>
              <a:rPr lang="en-US" sz="3200" b="0" i="0" dirty="0">
                <a:solidFill>
                  <a:srgbClr val="000000"/>
                </a:solidFill>
                <a:effectLst/>
                <a:latin typeface="system-ui"/>
              </a:rPr>
              <a:t>Not many of you should become teachers, my brothers, for you know that we who teach will be judged with greater strictness. </a:t>
            </a:r>
          </a:p>
          <a:p>
            <a:r>
              <a:rPr lang="en-US" sz="3200" b="0" i="1" dirty="0">
                <a:solidFill>
                  <a:srgbClr val="000000"/>
                </a:solidFill>
                <a:effectLst/>
                <a:latin typeface="system-ui"/>
              </a:rPr>
              <a:t>															James 3:1</a:t>
            </a:r>
            <a:endParaRPr lang="en-US" sz="3200" i="1" dirty="0"/>
          </a:p>
        </p:txBody>
      </p:sp>
    </p:spTree>
    <p:extLst>
      <p:ext uri="{BB962C8B-B14F-4D97-AF65-F5344CB8AC3E}">
        <p14:creationId xmlns:p14="http://schemas.microsoft.com/office/powerpoint/2010/main" val="364868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1705</Words>
  <Application>Microsoft Office PowerPoint</Application>
  <PresentationFormat>On-screen Show (4:3)</PresentationFormat>
  <Paragraphs>94</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Bryan Nash</cp:lastModifiedBy>
  <cp:revision>2</cp:revision>
  <dcterms:created xsi:type="dcterms:W3CDTF">2022-01-04T18:25:30Z</dcterms:created>
  <dcterms:modified xsi:type="dcterms:W3CDTF">2022-03-18T17:01:21Z</dcterms:modified>
</cp:coreProperties>
</file>