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7" r:id="rId2"/>
    <p:sldId id="259" r:id="rId3"/>
    <p:sldId id="256" r:id="rId4"/>
    <p:sldId id="260" r:id="rId5"/>
    <p:sldId id="261" r:id="rId6"/>
    <p:sldId id="262" r:id="rId7"/>
    <p:sldId id="263" r:id="rId8"/>
    <p:sldId id="264" r:id="rId9"/>
    <p:sldId id="266" r:id="rId10"/>
    <p:sldId id="267" r:id="rId11"/>
    <p:sldId id="268" r:id="rId12"/>
    <p:sldId id="269" r:id="rId13"/>
    <p:sldId id="270" r:id="rId14"/>
    <p:sldId id="271" r:id="rId15"/>
    <p:sldId id="272" r:id="rId16"/>
    <p:sldId id="276" r:id="rId17"/>
    <p:sldId id="273" r:id="rId18"/>
    <p:sldId id="274" r:id="rId19"/>
    <p:sldId id="275"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16" autoAdjust="0"/>
    <p:restoredTop sz="73084" autoAdjust="0"/>
  </p:normalViewPr>
  <p:slideViewPr>
    <p:cSldViewPr snapToGrid="0">
      <p:cViewPr varScale="1">
        <p:scale>
          <a:sx n="51" d="100"/>
          <a:sy n="51" d="100"/>
        </p:scale>
        <p:origin x="123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6CCC3D-9B3A-45AE-9375-9B6247CB777D}" type="datetimeFigureOut">
              <a:rPr lang="en-US" smtClean="0"/>
              <a:t>12/2/2021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4AA90A-B2AC-4119-9F17-749598068880}" type="slidenum">
              <a:rPr lang="en-US" smtClean="0"/>
              <a:t>‹#›</a:t>
            </a:fld>
            <a:endParaRPr lang="en-US"/>
          </a:p>
        </p:txBody>
      </p:sp>
    </p:spTree>
    <p:extLst>
      <p:ext uri="{BB962C8B-B14F-4D97-AF65-F5344CB8AC3E}">
        <p14:creationId xmlns:p14="http://schemas.microsoft.com/office/powerpoint/2010/main" val="267829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translation might have the word </a:t>
            </a:r>
            <a:r>
              <a:rPr lang="en-US" i="1" dirty="0"/>
              <a:t>exhort </a:t>
            </a:r>
            <a:r>
              <a:rPr lang="en-US" i="0" dirty="0"/>
              <a:t>instead of urge. These are the final exhortations. This is not uncommon at the end of a letter. Teaching—application. In 1 </a:t>
            </a:r>
            <a:r>
              <a:rPr lang="en-US" i="0" dirty="0" err="1"/>
              <a:t>Thess</a:t>
            </a:r>
            <a:r>
              <a:rPr lang="en-US" i="0" dirty="0"/>
              <a:t> there is a lot of exhortations. This is the NASB. </a:t>
            </a:r>
            <a:endParaRPr lang="en-US" dirty="0"/>
          </a:p>
        </p:txBody>
      </p:sp>
      <p:sp>
        <p:nvSpPr>
          <p:cNvPr id="4" name="Slide Number Placeholder 3"/>
          <p:cNvSpPr>
            <a:spLocks noGrp="1"/>
          </p:cNvSpPr>
          <p:nvPr>
            <p:ph type="sldNum" sz="quarter" idx="5"/>
          </p:nvPr>
        </p:nvSpPr>
        <p:spPr/>
        <p:txBody>
          <a:bodyPr/>
          <a:lstStyle/>
          <a:p>
            <a:fld id="{45D7A294-1D21-4B53-908D-536DB9340C39}" type="slidenum">
              <a:rPr lang="en-US" smtClean="0"/>
              <a:t>2</a:t>
            </a:fld>
            <a:endParaRPr lang="en-US"/>
          </a:p>
        </p:txBody>
      </p:sp>
    </p:spTree>
    <p:extLst>
      <p:ext uri="{BB962C8B-B14F-4D97-AF65-F5344CB8AC3E}">
        <p14:creationId xmlns:p14="http://schemas.microsoft.com/office/powerpoint/2010/main" val="3491590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seek what is good for everybody. We don’t just care about the people in here. We care about all people. </a:t>
            </a:r>
          </a:p>
        </p:txBody>
      </p:sp>
      <p:sp>
        <p:nvSpPr>
          <p:cNvPr id="4" name="Slide Number Placeholder 3"/>
          <p:cNvSpPr>
            <a:spLocks noGrp="1"/>
          </p:cNvSpPr>
          <p:nvPr>
            <p:ph type="sldNum" sz="quarter" idx="5"/>
          </p:nvPr>
        </p:nvSpPr>
        <p:spPr/>
        <p:txBody>
          <a:bodyPr/>
          <a:lstStyle/>
          <a:p>
            <a:fld id="{3E4AA90A-B2AC-4119-9F17-749598068880}" type="slidenum">
              <a:rPr lang="en-US" smtClean="0"/>
              <a:t>11</a:t>
            </a:fld>
            <a:endParaRPr lang="en-US"/>
          </a:p>
        </p:txBody>
      </p:sp>
    </p:spTree>
    <p:extLst>
      <p:ext uri="{BB962C8B-B14F-4D97-AF65-F5344CB8AC3E}">
        <p14:creationId xmlns:p14="http://schemas.microsoft.com/office/powerpoint/2010/main" val="915654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helpful in thinking about the one another passages in the NT. This is primarily about other Christians. That is like our training ground for then interacting with others. </a:t>
            </a:r>
          </a:p>
        </p:txBody>
      </p:sp>
      <p:sp>
        <p:nvSpPr>
          <p:cNvPr id="4" name="Slide Number Placeholder 3"/>
          <p:cNvSpPr>
            <a:spLocks noGrp="1"/>
          </p:cNvSpPr>
          <p:nvPr>
            <p:ph type="sldNum" sz="quarter" idx="5"/>
          </p:nvPr>
        </p:nvSpPr>
        <p:spPr/>
        <p:txBody>
          <a:bodyPr/>
          <a:lstStyle/>
          <a:p>
            <a:fld id="{3E4AA90A-B2AC-4119-9F17-749598068880}" type="slidenum">
              <a:rPr lang="en-US" smtClean="0"/>
              <a:t>12</a:t>
            </a:fld>
            <a:endParaRPr lang="en-US"/>
          </a:p>
        </p:txBody>
      </p:sp>
    </p:spTree>
    <p:extLst>
      <p:ext uri="{BB962C8B-B14F-4D97-AF65-F5344CB8AC3E}">
        <p14:creationId xmlns:p14="http://schemas.microsoft.com/office/powerpoint/2010/main" val="1363208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we think of this as a commandment to be followed. We talk about the commandments and how we must take them seriously, but we are often quite selective. How can we rejoice always? Because we live on this side of the resurrection. Sin and death are defeated. </a:t>
            </a:r>
          </a:p>
        </p:txBody>
      </p:sp>
      <p:sp>
        <p:nvSpPr>
          <p:cNvPr id="4" name="Slide Number Placeholder 3"/>
          <p:cNvSpPr>
            <a:spLocks noGrp="1"/>
          </p:cNvSpPr>
          <p:nvPr>
            <p:ph type="sldNum" sz="quarter" idx="5"/>
          </p:nvPr>
        </p:nvSpPr>
        <p:spPr/>
        <p:txBody>
          <a:bodyPr/>
          <a:lstStyle/>
          <a:p>
            <a:fld id="{3E4AA90A-B2AC-4119-9F17-749598068880}" type="slidenum">
              <a:rPr lang="en-US" smtClean="0"/>
              <a:t>13</a:t>
            </a:fld>
            <a:endParaRPr lang="en-US"/>
          </a:p>
        </p:txBody>
      </p:sp>
    </p:spTree>
    <p:extLst>
      <p:ext uri="{BB962C8B-B14F-4D97-AF65-F5344CB8AC3E}">
        <p14:creationId xmlns:p14="http://schemas.microsoft.com/office/powerpoint/2010/main" val="4205982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4AA90A-B2AC-4119-9F17-749598068880}" type="slidenum">
              <a:rPr lang="en-US" smtClean="0"/>
              <a:t>14</a:t>
            </a:fld>
            <a:endParaRPr lang="en-US"/>
          </a:p>
        </p:txBody>
      </p:sp>
    </p:spTree>
    <p:extLst>
      <p:ext uri="{BB962C8B-B14F-4D97-AF65-F5344CB8AC3E}">
        <p14:creationId xmlns:p14="http://schemas.microsoft.com/office/powerpoint/2010/main" val="3941819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based our year of prayer on this verse. It’s kind of like rejoice always. </a:t>
            </a:r>
          </a:p>
        </p:txBody>
      </p:sp>
      <p:sp>
        <p:nvSpPr>
          <p:cNvPr id="4" name="Slide Number Placeholder 3"/>
          <p:cNvSpPr>
            <a:spLocks noGrp="1"/>
          </p:cNvSpPr>
          <p:nvPr>
            <p:ph type="sldNum" sz="quarter" idx="5"/>
          </p:nvPr>
        </p:nvSpPr>
        <p:spPr/>
        <p:txBody>
          <a:bodyPr/>
          <a:lstStyle/>
          <a:p>
            <a:fld id="{3E4AA90A-B2AC-4119-9F17-749598068880}" type="slidenum">
              <a:rPr lang="en-US" smtClean="0"/>
              <a:t>15</a:t>
            </a:fld>
            <a:endParaRPr lang="en-US"/>
          </a:p>
        </p:txBody>
      </p:sp>
    </p:spTree>
    <p:extLst>
      <p:ext uri="{BB962C8B-B14F-4D97-AF65-F5344CB8AC3E}">
        <p14:creationId xmlns:p14="http://schemas.microsoft.com/office/powerpoint/2010/main" val="4119750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based our year of prayer on this verse. It’s kind of like rejoice always. </a:t>
            </a:r>
          </a:p>
        </p:txBody>
      </p:sp>
      <p:sp>
        <p:nvSpPr>
          <p:cNvPr id="4" name="Slide Number Placeholder 3"/>
          <p:cNvSpPr>
            <a:spLocks noGrp="1"/>
          </p:cNvSpPr>
          <p:nvPr>
            <p:ph type="sldNum" sz="quarter" idx="5"/>
          </p:nvPr>
        </p:nvSpPr>
        <p:spPr/>
        <p:txBody>
          <a:bodyPr/>
          <a:lstStyle/>
          <a:p>
            <a:fld id="{3E4AA90A-B2AC-4119-9F17-749598068880}" type="slidenum">
              <a:rPr lang="en-US" smtClean="0"/>
              <a:t>16</a:t>
            </a:fld>
            <a:endParaRPr lang="en-US"/>
          </a:p>
        </p:txBody>
      </p:sp>
    </p:spTree>
    <p:extLst>
      <p:ext uri="{BB962C8B-B14F-4D97-AF65-F5344CB8AC3E}">
        <p14:creationId xmlns:p14="http://schemas.microsoft.com/office/powerpoint/2010/main" val="38864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4AA90A-B2AC-4119-9F17-749598068880}" type="slidenum">
              <a:rPr lang="en-US" smtClean="0"/>
              <a:t>17</a:t>
            </a:fld>
            <a:endParaRPr lang="en-US"/>
          </a:p>
        </p:txBody>
      </p:sp>
    </p:spTree>
    <p:extLst>
      <p:ext uri="{BB962C8B-B14F-4D97-AF65-F5344CB8AC3E}">
        <p14:creationId xmlns:p14="http://schemas.microsoft.com/office/powerpoint/2010/main" val="1814558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4AA90A-B2AC-4119-9F17-749598068880}" type="slidenum">
              <a:rPr lang="en-US" smtClean="0"/>
              <a:t>18</a:t>
            </a:fld>
            <a:endParaRPr lang="en-US"/>
          </a:p>
        </p:txBody>
      </p:sp>
    </p:spTree>
    <p:extLst>
      <p:ext uri="{BB962C8B-B14F-4D97-AF65-F5344CB8AC3E}">
        <p14:creationId xmlns:p14="http://schemas.microsoft.com/office/powerpoint/2010/main" val="35860087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4AA90A-B2AC-4119-9F17-749598068880}" type="slidenum">
              <a:rPr lang="en-US" smtClean="0"/>
              <a:t>19</a:t>
            </a:fld>
            <a:endParaRPr lang="en-US"/>
          </a:p>
        </p:txBody>
      </p:sp>
    </p:spTree>
    <p:extLst>
      <p:ext uri="{BB962C8B-B14F-4D97-AF65-F5344CB8AC3E}">
        <p14:creationId xmlns:p14="http://schemas.microsoft.com/office/powerpoint/2010/main" val="12205120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commentator translated this as ‘pray incessantly.’ That’s right. We have to drink water without ceasing. It doesn’t mean every minute of every day, but if we stop for too long we’ll die. 3 days. </a:t>
            </a:r>
          </a:p>
        </p:txBody>
      </p:sp>
      <p:sp>
        <p:nvSpPr>
          <p:cNvPr id="4" name="Slide Number Placeholder 3"/>
          <p:cNvSpPr>
            <a:spLocks noGrp="1"/>
          </p:cNvSpPr>
          <p:nvPr>
            <p:ph type="sldNum" sz="quarter" idx="5"/>
          </p:nvPr>
        </p:nvSpPr>
        <p:spPr/>
        <p:txBody>
          <a:bodyPr/>
          <a:lstStyle/>
          <a:p>
            <a:fld id="{3E4AA90A-B2AC-4119-9F17-749598068880}" type="slidenum">
              <a:rPr lang="en-US" smtClean="0"/>
              <a:t>20</a:t>
            </a:fld>
            <a:endParaRPr lang="en-US"/>
          </a:p>
        </p:txBody>
      </p:sp>
    </p:spTree>
    <p:extLst>
      <p:ext uri="{BB962C8B-B14F-4D97-AF65-F5344CB8AC3E}">
        <p14:creationId xmlns:p14="http://schemas.microsoft.com/office/powerpoint/2010/main" val="2144767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how you count them, there are about 15 commands here. 3 minutes on each that would be 45 min. </a:t>
            </a:r>
          </a:p>
        </p:txBody>
      </p:sp>
      <p:sp>
        <p:nvSpPr>
          <p:cNvPr id="4" name="Slide Number Placeholder 3"/>
          <p:cNvSpPr>
            <a:spLocks noGrp="1"/>
          </p:cNvSpPr>
          <p:nvPr>
            <p:ph type="sldNum" sz="quarter" idx="5"/>
          </p:nvPr>
        </p:nvSpPr>
        <p:spPr/>
        <p:txBody>
          <a:bodyPr/>
          <a:lstStyle/>
          <a:p>
            <a:fld id="{3E4AA90A-B2AC-4119-9F17-749598068880}" type="slidenum">
              <a:rPr lang="en-US" smtClean="0"/>
              <a:t>3</a:t>
            </a:fld>
            <a:endParaRPr lang="en-US"/>
          </a:p>
        </p:txBody>
      </p:sp>
    </p:spTree>
    <p:extLst>
      <p:ext uri="{BB962C8B-B14F-4D97-AF65-F5344CB8AC3E}">
        <p14:creationId xmlns:p14="http://schemas.microsoft.com/office/powerpoint/2010/main" val="1533802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commandment. Do we obey this? The NT says a lot about being thankful people. Again, we live on this side of the resurrection. Do we see the world through that lens? </a:t>
            </a:r>
          </a:p>
        </p:txBody>
      </p:sp>
      <p:sp>
        <p:nvSpPr>
          <p:cNvPr id="4" name="Slide Number Placeholder 3"/>
          <p:cNvSpPr>
            <a:spLocks noGrp="1"/>
          </p:cNvSpPr>
          <p:nvPr>
            <p:ph type="sldNum" sz="quarter" idx="5"/>
          </p:nvPr>
        </p:nvSpPr>
        <p:spPr/>
        <p:txBody>
          <a:bodyPr/>
          <a:lstStyle/>
          <a:p>
            <a:fld id="{3E4AA90A-B2AC-4119-9F17-749598068880}" type="slidenum">
              <a:rPr lang="en-US" smtClean="0"/>
              <a:t>21</a:t>
            </a:fld>
            <a:endParaRPr lang="en-US"/>
          </a:p>
        </p:txBody>
      </p:sp>
    </p:spTree>
    <p:extLst>
      <p:ext uri="{BB962C8B-B14F-4D97-AF65-F5344CB8AC3E}">
        <p14:creationId xmlns:p14="http://schemas.microsoft.com/office/powerpoint/2010/main" val="18092142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exhortations pause for a moment. For those in Christ, this is what God wants for you. Think about will like someone’s will when they pass. It states what they want to be done. God’s will is really the same. Not just providence and mysterious. </a:t>
            </a:r>
          </a:p>
        </p:txBody>
      </p:sp>
      <p:sp>
        <p:nvSpPr>
          <p:cNvPr id="4" name="Slide Number Placeholder 3"/>
          <p:cNvSpPr>
            <a:spLocks noGrp="1"/>
          </p:cNvSpPr>
          <p:nvPr>
            <p:ph type="sldNum" sz="quarter" idx="5"/>
          </p:nvPr>
        </p:nvSpPr>
        <p:spPr/>
        <p:txBody>
          <a:bodyPr/>
          <a:lstStyle/>
          <a:p>
            <a:fld id="{3E4AA90A-B2AC-4119-9F17-749598068880}" type="slidenum">
              <a:rPr lang="en-US" smtClean="0"/>
              <a:t>22</a:t>
            </a:fld>
            <a:endParaRPr lang="en-US"/>
          </a:p>
        </p:txBody>
      </p:sp>
    </p:spTree>
    <p:extLst>
      <p:ext uri="{BB962C8B-B14F-4D97-AF65-F5344CB8AC3E}">
        <p14:creationId xmlns:p14="http://schemas.microsoft.com/office/powerpoint/2010/main" val="6018283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verse quoted in all sorts of odd ways. Someone who said if you don’t sing all the verses in a song, you quench the Spirit. Or, if the sermon is too short. What does quench mean here? </a:t>
            </a:r>
            <a:r>
              <a:rPr lang="en-US" dirty="0" err="1"/>
              <a:t>Gk</a:t>
            </a:r>
            <a:r>
              <a:rPr lang="en-US" dirty="0"/>
              <a:t>-to suppress, extinguish, stifle. If we don’t do the things talked about so far here, are we quenching the Spirit? I would say yes. It also connects to what follows. </a:t>
            </a:r>
          </a:p>
        </p:txBody>
      </p:sp>
      <p:sp>
        <p:nvSpPr>
          <p:cNvPr id="4" name="Slide Number Placeholder 3"/>
          <p:cNvSpPr>
            <a:spLocks noGrp="1"/>
          </p:cNvSpPr>
          <p:nvPr>
            <p:ph type="sldNum" sz="quarter" idx="5"/>
          </p:nvPr>
        </p:nvSpPr>
        <p:spPr/>
        <p:txBody>
          <a:bodyPr/>
          <a:lstStyle/>
          <a:p>
            <a:fld id="{3E4AA90A-B2AC-4119-9F17-749598068880}" type="slidenum">
              <a:rPr lang="en-US" smtClean="0"/>
              <a:t>23</a:t>
            </a:fld>
            <a:endParaRPr lang="en-US"/>
          </a:p>
        </p:txBody>
      </p:sp>
    </p:spTree>
    <p:extLst>
      <p:ext uri="{BB962C8B-B14F-4D97-AF65-F5344CB8AC3E}">
        <p14:creationId xmlns:p14="http://schemas.microsoft.com/office/powerpoint/2010/main" val="1976424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despise prophesies. In the early church, we know there were controversies about prophets and prophecies (1 Corinthians). Can we today despise prophecies in the Bible. Sure. That would be quenching the Spirit. </a:t>
            </a:r>
          </a:p>
        </p:txBody>
      </p:sp>
      <p:sp>
        <p:nvSpPr>
          <p:cNvPr id="4" name="Slide Number Placeholder 3"/>
          <p:cNvSpPr>
            <a:spLocks noGrp="1"/>
          </p:cNvSpPr>
          <p:nvPr>
            <p:ph type="sldNum" sz="quarter" idx="5"/>
          </p:nvPr>
        </p:nvSpPr>
        <p:spPr/>
        <p:txBody>
          <a:bodyPr/>
          <a:lstStyle/>
          <a:p>
            <a:fld id="{3E4AA90A-B2AC-4119-9F17-749598068880}" type="slidenum">
              <a:rPr lang="en-US" smtClean="0"/>
              <a:t>24</a:t>
            </a:fld>
            <a:endParaRPr lang="en-US"/>
          </a:p>
        </p:txBody>
      </p:sp>
    </p:spTree>
    <p:extLst>
      <p:ext uri="{BB962C8B-B14F-4D97-AF65-F5344CB8AC3E}">
        <p14:creationId xmlns:p14="http://schemas.microsoft.com/office/powerpoint/2010/main" val="179773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word But contrasts with the previous. Don’t quench the Spirit or despise prophecy, but do examine carefully. Others say Test all things. </a:t>
            </a:r>
          </a:p>
        </p:txBody>
      </p:sp>
      <p:sp>
        <p:nvSpPr>
          <p:cNvPr id="4" name="Slide Number Placeholder 3"/>
          <p:cNvSpPr>
            <a:spLocks noGrp="1"/>
          </p:cNvSpPr>
          <p:nvPr>
            <p:ph type="sldNum" sz="quarter" idx="5"/>
          </p:nvPr>
        </p:nvSpPr>
        <p:spPr/>
        <p:txBody>
          <a:bodyPr/>
          <a:lstStyle/>
          <a:p>
            <a:fld id="{3E4AA90A-B2AC-4119-9F17-749598068880}" type="slidenum">
              <a:rPr lang="en-US" smtClean="0"/>
              <a:t>25</a:t>
            </a:fld>
            <a:endParaRPr lang="en-US"/>
          </a:p>
        </p:txBody>
      </p:sp>
    </p:spTree>
    <p:extLst>
      <p:ext uri="{BB962C8B-B14F-4D97-AF65-F5344CB8AC3E}">
        <p14:creationId xmlns:p14="http://schemas.microsoft.com/office/powerpoint/2010/main" val="28312525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provides some background of Thessalonica. Maybe they didn’t examine as much as they should. </a:t>
            </a:r>
          </a:p>
        </p:txBody>
      </p:sp>
      <p:sp>
        <p:nvSpPr>
          <p:cNvPr id="4" name="Slide Number Placeholder 3"/>
          <p:cNvSpPr>
            <a:spLocks noGrp="1"/>
          </p:cNvSpPr>
          <p:nvPr>
            <p:ph type="sldNum" sz="quarter" idx="5"/>
          </p:nvPr>
        </p:nvSpPr>
        <p:spPr/>
        <p:txBody>
          <a:bodyPr/>
          <a:lstStyle/>
          <a:p>
            <a:fld id="{3E4AA90A-B2AC-4119-9F17-749598068880}" type="slidenum">
              <a:rPr lang="en-US" smtClean="0"/>
              <a:t>26</a:t>
            </a:fld>
            <a:endParaRPr lang="en-US"/>
          </a:p>
        </p:txBody>
      </p:sp>
    </p:spTree>
    <p:extLst>
      <p:ext uri="{BB962C8B-B14F-4D97-AF65-F5344CB8AC3E}">
        <p14:creationId xmlns:p14="http://schemas.microsoft.com/office/powerpoint/2010/main" val="40227732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most likely goes with vs 22. If it’s good, keep it close to you. </a:t>
            </a:r>
          </a:p>
        </p:txBody>
      </p:sp>
      <p:sp>
        <p:nvSpPr>
          <p:cNvPr id="4" name="Slide Number Placeholder 3"/>
          <p:cNvSpPr>
            <a:spLocks noGrp="1"/>
          </p:cNvSpPr>
          <p:nvPr>
            <p:ph type="sldNum" sz="quarter" idx="5"/>
          </p:nvPr>
        </p:nvSpPr>
        <p:spPr/>
        <p:txBody>
          <a:bodyPr/>
          <a:lstStyle/>
          <a:p>
            <a:fld id="{3E4AA90A-B2AC-4119-9F17-749598068880}" type="slidenum">
              <a:rPr lang="en-US" smtClean="0"/>
              <a:t>27</a:t>
            </a:fld>
            <a:endParaRPr lang="en-US"/>
          </a:p>
        </p:txBody>
      </p:sp>
    </p:spTree>
    <p:extLst>
      <p:ext uri="{BB962C8B-B14F-4D97-AF65-F5344CB8AC3E}">
        <p14:creationId xmlns:p14="http://schemas.microsoft.com/office/powerpoint/2010/main" val="41761656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it is evil, keep it away. </a:t>
            </a:r>
          </a:p>
        </p:txBody>
      </p:sp>
      <p:sp>
        <p:nvSpPr>
          <p:cNvPr id="4" name="Slide Number Placeholder 3"/>
          <p:cNvSpPr>
            <a:spLocks noGrp="1"/>
          </p:cNvSpPr>
          <p:nvPr>
            <p:ph type="sldNum" sz="quarter" idx="5"/>
          </p:nvPr>
        </p:nvSpPr>
        <p:spPr/>
        <p:txBody>
          <a:bodyPr/>
          <a:lstStyle/>
          <a:p>
            <a:fld id="{3E4AA90A-B2AC-4119-9F17-749598068880}" type="slidenum">
              <a:rPr lang="en-US" smtClean="0"/>
              <a:t>28</a:t>
            </a:fld>
            <a:endParaRPr lang="en-US"/>
          </a:p>
        </p:txBody>
      </p:sp>
    </p:spTree>
    <p:extLst>
      <p:ext uri="{BB962C8B-B14F-4D97-AF65-F5344CB8AC3E}">
        <p14:creationId xmlns:p14="http://schemas.microsoft.com/office/powerpoint/2010/main" val="20635707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well are we doing </a:t>
            </a:r>
            <a:r>
              <a:rPr lang="en-US"/>
              <a:t>these things? </a:t>
            </a:r>
            <a:endParaRPr lang="en-US" dirty="0"/>
          </a:p>
        </p:txBody>
      </p:sp>
      <p:sp>
        <p:nvSpPr>
          <p:cNvPr id="4" name="Slide Number Placeholder 3"/>
          <p:cNvSpPr>
            <a:spLocks noGrp="1"/>
          </p:cNvSpPr>
          <p:nvPr>
            <p:ph type="sldNum" sz="quarter" idx="5"/>
          </p:nvPr>
        </p:nvSpPr>
        <p:spPr/>
        <p:txBody>
          <a:bodyPr/>
          <a:lstStyle/>
          <a:p>
            <a:fld id="{3E4AA90A-B2AC-4119-9F17-749598068880}" type="slidenum">
              <a:rPr lang="en-US" smtClean="0"/>
              <a:t>29</a:t>
            </a:fld>
            <a:endParaRPr lang="en-US"/>
          </a:p>
        </p:txBody>
      </p:sp>
    </p:spTree>
    <p:extLst>
      <p:ext uri="{BB962C8B-B14F-4D97-AF65-F5344CB8AC3E}">
        <p14:creationId xmlns:p14="http://schemas.microsoft.com/office/powerpoint/2010/main" val="1224559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are living a disordered life. It might refer to those who are not working. Those whose actions are in some way disruptive. Admonish </a:t>
            </a:r>
            <a:r>
              <a:rPr lang="en-US" dirty="0" err="1"/>
              <a:t>Gk</a:t>
            </a:r>
            <a:r>
              <a:rPr lang="en-US" dirty="0"/>
              <a:t>-reason with them. </a:t>
            </a:r>
          </a:p>
        </p:txBody>
      </p:sp>
      <p:sp>
        <p:nvSpPr>
          <p:cNvPr id="4" name="Slide Number Placeholder 3"/>
          <p:cNvSpPr>
            <a:spLocks noGrp="1"/>
          </p:cNvSpPr>
          <p:nvPr>
            <p:ph type="sldNum" sz="quarter" idx="5"/>
          </p:nvPr>
        </p:nvSpPr>
        <p:spPr/>
        <p:txBody>
          <a:bodyPr/>
          <a:lstStyle/>
          <a:p>
            <a:fld id="{3E4AA90A-B2AC-4119-9F17-749598068880}" type="slidenum">
              <a:rPr lang="en-US" smtClean="0"/>
              <a:t>4</a:t>
            </a:fld>
            <a:endParaRPr lang="en-US"/>
          </a:p>
        </p:txBody>
      </p:sp>
    </p:spTree>
    <p:extLst>
      <p:ext uri="{BB962C8B-B14F-4D97-AF65-F5344CB8AC3E}">
        <p14:creationId xmlns:p14="http://schemas.microsoft.com/office/powerpoint/2010/main" val="3998701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Fainthearted-someone who thinks of themselves as small and insignificant, thinks they don’t have anything to offer. They are to be encouraged. KJV and NKJV has </a:t>
            </a:r>
            <a:r>
              <a:rPr lang="en-US" i="1" dirty="0"/>
              <a:t>comfort</a:t>
            </a:r>
            <a:r>
              <a:rPr lang="en-US" dirty="0"/>
              <a:t>. </a:t>
            </a:r>
          </a:p>
        </p:txBody>
      </p:sp>
      <p:sp>
        <p:nvSpPr>
          <p:cNvPr id="4" name="Slide Number Placeholder 3"/>
          <p:cNvSpPr>
            <a:spLocks noGrp="1"/>
          </p:cNvSpPr>
          <p:nvPr>
            <p:ph type="sldNum" sz="quarter" idx="5"/>
          </p:nvPr>
        </p:nvSpPr>
        <p:spPr/>
        <p:txBody>
          <a:bodyPr/>
          <a:lstStyle/>
          <a:p>
            <a:fld id="{3E4AA90A-B2AC-4119-9F17-749598068880}" type="slidenum">
              <a:rPr lang="en-US" smtClean="0"/>
              <a:t>5</a:t>
            </a:fld>
            <a:endParaRPr lang="en-US"/>
          </a:p>
        </p:txBody>
      </p:sp>
    </p:spTree>
    <p:extLst>
      <p:ext uri="{BB962C8B-B14F-4D97-AF65-F5344CB8AC3E}">
        <p14:creationId xmlns:p14="http://schemas.microsoft.com/office/powerpoint/2010/main" val="4121084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Primarily those weak in the faith. Spiritual weakness. Help means to hold them up. KJV-support the weak. NKJV-uphold the weak. Think about someone physically we have to lift up and support. Spiritually, this is what we need to do for each other. </a:t>
            </a:r>
          </a:p>
        </p:txBody>
      </p:sp>
      <p:sp>
        <p:nvSpPr>
          <p:cNvPr id="4" name="Slide Number Placeholder 3"/>
          <p:cNvSpPr>
            <a:spLocks noGrp="1"/>
          </p:cNvSpPr>
          <p:nvPr>
            <p:ph type="sldNum" sz="quarter" idx="5"/>
          </p:nvPr>
        </p:nvSpPr>
        <p:spPr/>
        <p:txBody>
          <a:bodyPr/>
          <a:lstStyle/>
          <a:p>
            <a:fld id="{3E4AA90A-B2AC-4119-9F17-749598068880}" type="slidenum">
              <a:rPr lang="en-US" smtClean="0"/>
              <a:t>6</a:t>
            </a:fld>
            <a:endParaRPr lang="en-US"/>
          </a:p>
        </p:txBody>
      </p:sp>
    </p:spTree>
    <p:extLst>
      <p:ext uri="{BB962C8B-B14F-4D97-AF65-F5344CB8AC3E}">
        <p14:creationId xmlns:p14="http://schemas.microsoft.com/office/powerpoint/2010/main" val="3061720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is patient in the Bible. Love is said to be patient in 1 Cor 13. Patience is among the fruit of the Spirit. We are to be patient. With whom? Everyone. Is that difficult? Yes. But, does everybody need patience. Yes. </a:t>
            </a:r>
          </a:p>
        </p:txBody>
      </p:sp>
      <p:sp>
        <p:nvSpPr>
          <p:cNvPr id="4" name="Slide Number Placeholder 3"/>
          <p:cNvSpPr>
            <a:spLocks noGrp="1"/>
          </p:cNvSpPr>
          <p:nvPr>
            <p:ph type="sldNum" sz="quarter" idx="5"/>
          </p:nvPr>
        </p:nvSpPr>
        <p:spPr/>
        <p:txBody>
          <a:bodyPr/>
          <a:lstStyle/>
          <a:p>
            <a:fld id="{3E4AA90A-B2AC-4119-9F17-749598068880}" type="slidenum">
              <a:rPr lang="en-US" smtClean="0"/>
              <a:t>7</a:t>
            </a:fld>
            <a:endParaRPr lang="en-US"/>
          </a:p>
        </p:txBody>
      </p:sp>
    </p:spTree>
    <p:extLst>
      <p:ext uri="{BB962C8B-B14F-4D97-AF65-F5344CB8AC3E}">
        <p14:creationId xmlns:p14="http://schemas.microsoft.com/office/powerpoint/2010/main" val="1373150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life of nonretaliation. This is found very similarly in Rom 12:17</a:t>
            </a:r>
          </a:p>
        </p:txBody>
      </p:sp>
      <p:sp>
        <p:nvSpPr>
          <p:cNvPr id="4" name="Slide Number Placeholder 3"/>
          <p:cNvSpPr>
            <a:spLocks noGrp="1"/>
          </p:cNvSpPr>
          <p:nvPr>
            <p:ph type="sldNum" sz="quarter" idx="5"/>
          </p:nvPr>
        </p:nvSpPr>
        <p:spPr/>
        <p:txBody>
          <a:bodyPr/>
          <a:lstStyle/>
          <a:p>
            <a:fld id="{3E4AA90A-B2AC-4119-9F17-749598068880}" type="slidenum">
              <a:rPr lang="en-US" smtClean="0"/>
              <a:t>8</a:t>
            </a:fld>
            <a:endParaRPr lang="en-US"/>
          </a:p>
        </p:txBody>
      </p:sp>
    </p:spTree>
    <p:extLst>
      <p:ext uri="{BB962C8B-B14F-4D97-AF65-F5344CB8AC3E}">
        <p14:creationId xmlns:p14="http://schemas.microsoft.com/office/powerpoint/2010/main" val="1773408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in a series of exhortations kind of like 1 </a:t>
            </a:r>
            <a:r>
              <a:rPr lang="en-US" dirty="0" err="1"/>
              <a:t>Thess</a:t>
            </a:r>
            <a:r>
              <a:rPr lang="en-US" dirty="0"/>
              <a:t> 5. Jesus talked about loving your enemies and turning the other cheek. It’s about be willing to be embarrassed by others. </a:t>
            </a:r>
          </a:p>
        </p:txBody>
      </p:sp>
      <p:sp>
        <p:nvSpPr>
          <p:cNvPr id="4" name="Slide Number Placeholder 3"/>
          <p:cNvSpPr>
            <a:spLocks noGrp="1"/>
          </p:cNvSpPr>
          <p:nvPr>
            <p:ph type="sldNum" sz="quarter" idx="5"/>
          </p:nvPr>
        </p:nvSpPr>
        <p:spPr/>
        <p:txBody>
          <a:bodyPr/>
          <a:lstStyle/>
          <a:p>
            <a:fld id="{3E4AA90A-B2AC-4119-9F17-749598068880}" type="slidenum">
              <a:rPr lang="en-US" smtClean="0"/>
              <a:t>9</a:t>
            </a:fld>
            <a:endParaRPr lang="en-US"/>
          </a:p>
        </p:txBody>
      </p:sp>
    </p:spTree>
    <p:extLst>
      <p:ext uri="{BB962C8B-B14F-4D97-AF65-F5344CB8AC3E}">
        <p14:creationId xmlns:p14="http://schemas.microsoft.com/office/powerpoint/2010/main" val="3707555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the have the best interest of others in mind. Not what is good for me, but what is good for others. Putting others first like Jesus did in his life. Phil 2. </a:t>
            </a:r>
          </a:p>
        </p:txBody>
      </p:sp>
      <p:sp>
        <p:nvSpPr>
          <p:cNvPr id="4" name="Slide Number Placeholder 3"/>
          <p:cNvSpPr>
            <a:spLocks noGrp="1"/>
          </p:cNvSpPr>
          <p:nvPr>
            <p:ph type="sldNum" sz="quarter" idx="5"/>
          </p:nvPr>
        </p:nvSpPr>
        <p:spPr/>
        <p:txBody>
          <a:bodyPr/>
          <a:lstStyle/>
          <a:p>
            <a:fld id="{3E4AA90A-B2AC-4119-9F17-749598068880}" type="slidenum">
              <a:rPr lang="en-US" smtClean="0"/>
              <a:t>10</a:t>
            </a:fld>
            <a:endParaRPr lang="en-US"/>
          </a:p>
        </p:txBody>
      </p:sp>
    </p:spTree>
    <p:extLst>
      <p:ext uri="{BB962C8B-B14F-4D97-AF65-F5344CB8AC3E}">
        <p14:creationId xmlns:p14="http://schemas.microsoft.com/office/powerpoint/2010/main" val="4152673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956F8D-5C02-4BE3-B64C-56F68BFA21AD}"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94C2B-1EFD-4F7D-924D-7B79A3414D29}" type="slidenum">
              <a:rPr lang="en-US" smtClean="0"/>
              <a:t>‹#›</a:t>
            </a:fld>
            <a:endParaRPr lang="en-US"/>
          </a:p>
        </p:txBody>
      </p:sp>
    </p:spTree>
    <p:extLst>
      <p:ext uri="{BB962C8B-B14F-4D97-AF65-F5344CB8AC3E}">
        <p14:creationId xmlns:p14="http://schemas.microsoft.com/office/powerpoint/2010/main" val="2377526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956F8D-5C02-4BE3-B64C-56F68BFA21AD}"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94C2B-1EFD-4F7D-924D-7B79A3414D29}" type="slidenum">
              <a:rPr lang="en-US" smtClean="0"/>
              <a:t>‹#›</a:t>
            </a:fld>
            <a:endParaRPr lang="en-US"/>
          </a:p>
        </p:txBody>
      </p:sp>
    </p:spTree>
    <p:extLst>
      <p:ext uri="{BB962C8B-B14F-4D97-AF65-F5344CB8AC3E}">
        <p14:creationId xmlns:p14="http://schemas.microsoft.com/office/powerpoint/2010/main" val="2213710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956F8D-5C02-4BE3-B64C-56F68BFA21AD}"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94C2B-1EFD-4F7D-924D-7B79A3414D29}" type="slidenum">
              <a:rPr lang="en-US" smtClean="0"/>
              <a:t>‹#›</a:t>
            </a:fld>
            <a:endParaRPr lang="en-US"/>
          </a:p>
        </p:txBody>
      </p:sp>
    </p:spTree>
    <p:extLst>
      <p:ext uri="{BB962C8B-B14F-4D97-AF65-F5344CB8AC3E}">
        <p14:creationId xmlns:p14="http://schemas.microsoft.com/office/powerpoint/2010/main" val="360847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956F8D-5C02-4BE3-B64C-56F68BFA21AD}"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94C2B-1EFD-4F7D-924D-7B79A3414D29}" type="slidenum">
              <a:rPr lang="en-US" smtClean="0"/>
              <a:t>‹#›</a:t>
            </a:fld>
            <a:endParaRPr lang="en-US"/>
          </a:p>
        </p:txBody>
      </p:sp>
    </p:spTree>
    <p:extLst>
      <p:ext uri="{BB962C8B-B14F-4D97-AF65-F5344CB8AC3E}">
        <p14:creationId xmlns:p14="http://schemas.microsoft.com/office/powerpoint/2010/main" val="2311169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956F8D-5C02-4BE3-B64C-56F68BFA21AD}"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94C2B-1EFD-4F7D-924D-7B79A3414D29}" type="slidenum">
              <a:rPr lang="en-US" smtClean="0"/>
              <a:t>‹#›</a:t>
            </a:fld>
            <a:endParaRPr lang="en-US"/>
          </a:p>
        </p:txBody>
      </p:sp>
    </p:spTree>
    <p:extLst>
      <p:ext uri="{BB962C8B-B14F-4D97-AF65-F5344CB8AC3E}">
        <p14:creationId xmlns:p14="http://schemas.microsoft.com/office/powerpoint/2010/main" val="393035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956F8D-5C02-4BE3-B64C-56F68BFA21AD}"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94C2B-1EFD-4F7D-924D-7B79A3414D29}" type="slidenum">
              <a:rPr lang="en-US" smtClean="0"/>
              <a:t>‹#›</a:t>
            </a:fld>
            <a:endParaRPr lang="en-US"/>
          </a:p>
        </p:txBody>
      </p:sp>
    </p:spTree>
    <p:extLst>
      <p:ext uri="{BB962C8B-B14F-4D97-AF65-F5344CB8AC3E}">
        <p14:creationId xmlns:p14="http://schemas.microsoft.com/office/powerpoint/2010/main" val="3964319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956F8D-5C02-4BE3-B64C-56F68BFA21AD}"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94C2B-1EFD-4F7D-924D-7B79A3414D29}" type="slidenum">
              <a:rPr lang="en-US" smtClean="0"/>
              <a:t>‹#›</a:t>
            </a:fld>
            <a:endParaRPr lang="en-US"/>
          </a:p>
        </p:txBody>
      </p:sp>
    </p:spTree>
    <p:extLst>
      <p:ext uri="{BB962C8B-B14F-4D97-AF65-F5344CB8AC3E}">
        <p14:creationId xmlns:p14="http://schemas.microsoft.com/office/powerpoint/2010/main" val="3893944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956F8D-5C02-4BE3-B64C-56F68BFA21AD}"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94C2B-1EFD-4F7D-924D-7B79A3414D29}" type="slidenum">
              <a:rPr lang="en-US" smtClean="0"/>
              <a:t>‹#›</a:t>
            </a:fld>
            <a:endParaRPr lang="en-US"/>
          </a:p>
        </p:txBody>
      </p:sp>
    </p:spTree>
    <p:extLst>
      <p:ext uri="{BB962C8B-B14F-4D97-AF65-F5344CB8AC3E}">
        <p14:creationId xmlns:p14="http://schemas.microsoft.com/office/powerpoint/2010/main" val="306582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56F8D-5C02-4BE3-B64C-56F68BFA21AD}"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94C2B-1EFD-4F7D-924D-7B79A3414D29}" type="slidenum">
              <a:rPr lang="en-US" smtClean="0"/>
              <a:t>‹#›</a:t>
            </a:fld>
            <a:endParaRPr lang="en-US"/>
          </a:p>
        </p:txBody>
      </p:sp>
    </p:spTree>
    <p:extLst>
      <p:ext uri="{BB962C8B-B14F-4D97-AF65-F5344CB8AC3E}">
        <p14:creationId xmlns:p14="http://schemas.microsoft.com/office/powerpoint/2010/main" val="799162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956F8D-5C02-4BE3-B64C-56F68BFA21AD}"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94C2B-1EFD-4F7D-924D-7B79A3414D29}" type="slidenum">
              <a:rPr lang="en-US" smtClean="0"/>
              <a:t>‹#›</a:t>
            </a:fld>
            <a:endParaRPr lang="en-US"/>
          </a:p>
        </p:txBody>
      </p:sp>
    </p:spTree>
    <p:extLst>
      <p:ext uri="{BB962C8B-B14F-4D97-AF65-F5344CB8AC3E}">
        <p14:creationId xmlns:p14="http://schemas.microsoft.com/office/powerpoint/2010/main" val="2010162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956F8D-5C02-4BE3-B64C-56F68BFA21AD}"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94C2B-1EFD-4F7D-924D-7B79A3414D29}" type="slidenum">
              <a:rPr lang="en-US" smtClean="0"/>
              <a:t>‹#›</a:t>
            </a:fld>
            <a:endParaRPr lang="en-US"/>
          </a:p>
        </p:txBody>
      </p:sp>
    </p:spTree>
    <p:extLst>
      <p:ext uri="{BB962C8B-B14F-4D97-AF65-F5344CB8AC3E}">
        <p14:creationId xmlns:p14="http://schemas.microsoft.com/office/powerpoint/2010/main" val="4122547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56F8D-5C02-4BE3-B64C-56F68BFA21AD}" type="datetimeFigureOut">
              <a:rPr lang="en-US" smtClean="0"/>
              <a:t>12/2/2021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94C2B-1EFD-4F7D-924D-7B79A3414D29}" type="slidenum">
              <a:rPr lang="en-US" smtClean="0"/>
              <a:t>‹#›</a:t>
            </a:fld>
            <a:endParaRPr lang="en-US"/>
          </a:p>
        </p:txBody>
      </p:sp>
    </p:spTree>
    <p:extLst>
      <p:ext uri="{BB962C8B-B14F-4D97-AF65-F5344CB8AC3E}">
        <p14:creationId xmlns:p14="http://schemas.microsoft.com/office/powerpoint/2010/main" val="1109318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0147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a:t>
            </a:r>
            <a:r>
              <a:rPr lang="en-US" sz="3600" b="0" dirty="0">
                <a:solidFill>
                  <a:srgbClr val="000000"/>
                </a:solidFill>
                <a:effectLst/>
                <a:latin typeface="system-ui"/>
              </a:rPr>
              <a:t>, but </a:t>
            </a:r>
            <a:r>
              <a:rPr lang="en-US" sz="3600" b="1" dirty="0">
                <a:solidFill>
                  <a:srgbClr val="000000"/>
                </a:solidFill>
                <a:effectLst/>
                <a:highlight>
                  <a:srgbClr val="FFFF00"/>
                </a:highlight>
                <a:latin typeface="system-ui"/>
              </a:rPr>
              <a:t>always seek after that which is good for one another</a:t>
            </a:r>
            <a:r>
              <a:rPr lang="en-US" sz="3600" b="1" dirty="0">
                <a:solidFill>
                  <a:srgbClr val="000000"/>
                </a:solidFill>
                <a:effectLst/>
                <a:latin typeface="system-ui"/>
              </a:rPr>
              <a:t> </a:t>
            </a:r>
            <a:r>
              <a:rPr lang="en-US" sz="3600" b="0" dirty="0">
                <a:solidFill>
                  <a:srgbClr val="000000"/>
                </a:solidFill>
                <a:effectLst/>
                <a:latin typeface="system-ui"/>
              </a:rPr>
              <a:t>and for all people. </a:t>
            </a:r>
            <a:r>
              <a:rPr lang="en-US" sz="3600" b="1" baseline="30000" dirty="0">
                <a:solidFill>
                  <a:srgbClr val="000000"/>
                </a:solidFill>
                <a:effectLst/>
                <a:latin typeface="system-ui"/>
              </a:rPr>
              <a:t>16 </a:t>
            </a:r>
            <a:r>
              <a:rPr lang="en-US" sz="3600" b="0" dirty="0">
                <a:solidFill>
                  <a:srgbClr val="000000"/>
                </a:solidFill>
                <a:effectLst/>
                <a:latin typeface="system-ui"/>
              </a:rPr>
              <a:t>Rejoice always; </a:t>
            </a:r>
            <a:r>
              <a:rPr lang="en-US" sz="3600" b="1" baseline="30000" dirty="0">
                <a:solidFill>
                  <a:srgbClr val="000000"/>
                </a:solidFill>
                <a:effectLst/>
                <a:latin typeface="system-ui"/>
              </a:rPr>
              <a:t>17 </a:t>
            </a:r>
            <a:r>
              <a:rPr lang="en-US" sz="3600" b="0" dirty="0">
                <a:solidFill>
                  <a:srgbClr val="000000"/>
                </a:solidFill>
                <a:effectLst/>
                <a:latin typeface="system-ui"/>
              </a:rPr>
              <a:t>pray without ceasing; </a:t>
            </a:r>
            <a:r>
              <a:rPr lang="en-US" sz="3600" b="1" baseline="30000" dirty="0">
                <a:solidFill>
                  <a:srgbClr val="000000"/>
                </a:solidFill>
                <a:effectLst/>
                <a:latin typeface="system-ui"/>
              </a:rPr>
              <a:t>18 </a:t>
            </a:r>
            <a:r>
              <a:rPr lang="en-US" sz="3600" b="0" dirty="0">
                <a:solidFill>
                  <a:srgbClr val="000000"/>
                </a:solidFill>
                <a:effectLst/>
                <a:latin typeface="system-ui"/>
              </a:rPr>
              <a:t>in  everything give thanks;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191878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a:t>
            </a:r>
            <a:r>
              <a:rPr lang="en-US" sz="3600" b="0" dirty="0">
                <a:solidFill>
                  <a:srgbClr val="000000"/>
                </a:solidFill>
                <a:effectLst/>
                <a:latin typeface="system-ui"/>
              </a:rPr>
              <a:t>, but </a:t>
            </a:r>
            <a:r>
              <a:rPr lang="en-US" sz="3600" b="1" dirty="0">
                <a:solidFill>
                  <a:srgbClr val="000000"/>
                </a:solidFill>
                <a:effectLst/>
                <a:highlight>
                  <a:srgbClr val="FFFF00"/>
                </a:highlight>
                <a:latin typeface="system-ui"/>
              </a:rPr>
              <a:t>always seek after that which is good for one another</a:t>
            </a:r>
            <a:r>
              <a:rPr lang="en-US" sz="3600" b="1" dirty="0">
                <a:solidFill>
                  <a:srgbClr val="000000"/>
                </a:solidFill>
                <a:effectLst/>
                <a:latin typeface="system-ui"/>
              </a:rPr>
              <a:t> </a:t>
            </a:r>
            <a:r>
              <a:rPr lang="en-US" sz="3600" b="1" dirty="0">
                <a:solidFill>
                  <a:srgbClr val="000000"/>
                </a:solidFill>
                <a:effectLst/>
                <a:highlight>
                  <a:srgbClr val="FFFF00"/>
                </a:highlight>
                <a:latin typeface="system-ui"/>
              </a:rPr>
              <a:t>and for all people</a:t>
            </a:r>
            <a:r>
              <a:rPr lang="en-US" sz="3600" b="0" dirty="0">
                <a:solidFill>
                  <a:srgbClr val="000000"/>
                </a:solidFill>
                <a:effectLst/>
                <a:latin typeface="system-ui"/>
              </a:rPr>
              <a:t>. </a:t>
            </a:r>
            <a:r>
              <a:rPr lang="en-US" sz="3600" b="1" baseline="30000" dirty="0">
                <a:solidFill>
                  <a:srgbClr val="000000"/>
                </a:solidFill>
                <a:effectLst/>
                <a:latin typeface="system-ui"/>
              </a:rPr>
              <a:t>16 </a:t>
            </a:r>
            <a:r>
              <a:rPr lang="en-US" sz="3600" b="0" dirty="0">
                <a:solidFill>
                  <a:srgbClr val="000000"/>
                </a:solidFill>
                <a:effectLst/>
                <a:latin typeface="system-ui"/>
              </a:rPr>
              <a:t>Rejoice always; </a:t>
            </a:r>
            <a:r>
              <a:rPr lang="en-US" sz="3600" b="1" baseline="30000" dirty="0">
                <a:solidFill>
                  <a:srgbClr val="000000"/>
                </a:solidFill>
                <a:effectLst/>
                <a:latin typeface="system-ui"/>
              </a:rPr>
              <a:t>17 </a:t>
            </a:r>
            <a:r>
              <a:rPr lang="en-US" sz="3600" b="0" dirty="0">
                <a:solidFill>
                  <a:srgbClr val="000000"/>
                </a:solidFill>
                <a:effectLst/>
                <a:latin typeface="system-ui"/>
              </a:rPr>
              <a:t>pray without ceasing; </a:t>
            </a:r>
            <a:r>
              <a:rPr lang="en-US" sz="3600" b="1" baseline="30000" dirty="0">
                <a:solidFill>
                  <a:srgbClr val="000000"/>
                </a:solidFill>
                <a:effectLst/>
                <a:latin typeface="system-ui"/>
              </a:rPr>
              <a:t>18 </a:t>
            </a:r>
            <a:r>
              <a:rPr lang="en-US" sz="3600" b="0" dirty="0">
                <a:solidFill>
                  <a:srgbClr val="000000"/>
                </a:solidFill>
                <a:effectLst/>
                <a:latin typeface="system-ui"/>
              </a:rPr>
              <a:t>in  everything give thanks;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1217888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a:t>
            </a:r>
            <a:r>
              <a:rPr lang="en-US" sz="3600" b="0" dirty="0">
                <a:solidFill>
                  <a:srgbClr val="000000"/>
                </a:solidFill>
                <a:effectLst/>
                <a:latin typeface="system-ui"/>
              </a:rPr>
              <a:t>, but </a:t>
            </a:r>
            <a:r>
              <a:rPr lang="en-US" sz="3600" b="1" dirty="0">
                <a:solidFill>
                  <a:srgbClr val="000000"/>
                </a:solidFill>
                <a:effectLst/>
                <a:highlight>
                  <a:srgbClr val="FFFF00"/>
                </a:highlight>
                <a:latin typeface="system-ui"/>
              </a:rPr>
              <a:t>always seek after that which is good for </a:t>
            </a:r>
            <a:r>
              <a:rPr lang="en-US" sz="3600" b="1" u="sng" dirty="0">
                <a:solidFill>
                  <a:srgbClr val="000000"/>
                </a:solidFill>
                <a:effectLst/>
                <a:highlight>
                  <a:srgbClr val="FFFF00"/>
                </a:highlight>
                <a:latin typeface="system-ui"/>
              </a:rPr>
              <a:t>one another</a:t>
            </a:r>
            <a:r>
              <a:rPr lang="en-US" sz="3600" b="1" u="sng" dirty="0">
                <a:solidFill>
                  <a:srgbClr val="000000"/>
                </a:solidFill>
                <a:effectLst/>
                <a:latin typeface="system-ui"/>
              </a:rPr>
              <a:t> </a:t>
            </a:r>
            <a:r>
              <a:rPr lang="en-US" sz="3600" b="1" dirty="0">
                <a:solidFill>
                  <a:srgbClr val="000000"/>
                </a:solidFill>
                <a:effectLst/>
                <a:highlight>
                  <a:srgbClr val="FFFF00"/>
                </a:highlight>
                <a:latin typeface="system-ui"/>
              </a:rPr>
              <a:t>and for </a:t>
            </a:r>
            <a:r>
              <a:rPr lang="en-US" sz="3600" b="1" u="sng" dirty="0">
                <a:solidFill>
                  <a:srgbClr val="000000"/>
                </a:solidFill>
                <a:effectLst/>
                <a:highlight>
                  <a:srgbClr val="FFFF00"/>
                </a:highlight>
                <a:latin typeface="system-ui"/>
              </a:rPr>
              <a:t>all people</a:t>
            </a:r>
            <a:r>
              <a:rPr lang="en-US" sz="3600" b="0" dirty="0">
                <a:solidFill>
                  <a:srgbClr val="000000"/>
                </a:solidFill>
                <a:effectLst/>
                <a:latin typeface="system-ui"/>
              </a:rPr>
              <a:t>. </a:t>
            </a:r>
            <a:r>
              <a:rPr lang="en-US" sz="3600" b="1" baseline="30000" dirty="0">
                <a:solidFill>
                  <a:srgbClr val="000000"/>
                </a:solidFill>
                <a:effectLst/>
                <a:latin typeface="system-ui"/>
              </a:rPr>
              <a:t>16 </a:t>
            </a:r>
            <a:r>
              <a:rPr lang="en-US" sz="3600" b="0" dirty="0">
                <a:solidFill>
                  <a:srgbClr val="000000"/>
                </a:solidFill>
                <a:effectLst/>
                <a:latin typeface="system-ui"/>
              </a:rPr>
              <a:t>Rejoice always; </a:t>
            </a:r>
            <a:r>
              <a:rPr lang="en-US" sz="3600" b="1" baseline="30000" dirty="0">
                <a:solidFill>
                  <a:srgbClr val="000000"/>
                </a:solidFill>
                <a:effectLst/>
                <a:latin typeface="system-ui"/>
              </a:rPr>
              <a:t>17 </a:t>
            </a:r>
            <a:r>
              <a:rPr lang="en-US" sz="3600" b="0" dirty="0">
                <a:solidFill>
                  <a:srgbClr val="000000"/>
                </a:solidFill>
                <a:effectLst/>
                <a:latin typeface="system-ui"/>
              </a:rPr>
              <a:t>pray without ceasing; </a:t>
            </a:r>
            <a:r>
              <a:rPr lang="en-US" sz="3600" b="1" baseline="30000" dirty="0">
                <a:solidFill>
                  <a:srgbClr val="000000"/>
                </a:solidFill>
                <a:effectLst/>
                <a:latin typeface="system-ui"/>
              </a:rPr>
              <a:t>18 </a:t>
            </a:r>
            <a:r>
              <a:rPr lang="en-US" sz="3600" b="0" dirty="0">
                <a:solidFill>
                  <a:srgbClr val="000000"/>
                </a:solidFill>
                <a:effectLst/>
                <a:latin typeface="system-ui"/>
              </a:rPr>
              <a:t>in  everything give thanks;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2448074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b="1" dirty="0">
                <a:solidFill>
                  <a:srgbClr val="000000"/>
                </a:solidFill>
                <a:effectLst/>
                <a:highlight>
                  <a:srgbClr val="FFFF00"/>
                </a:highlight>
                <a:latin typeface="system-ui"/>
              </a:rPr>
              <a:t>Rejoice always</a:t>
            </a:r>
            <a:r>
              <a:rPr lang="en-US" sz="3600" b="0" dirty="0">
                <a:solidFill>
                  <a:srgbClr val="000000"/>
                </a:solidFill>
                <a:effectLst/>
                <a:latin typeface="system-ui"/>
              </a:rPr>
              <a:t>; </a:t>
            </a:r>
            <a:r>
              <a:rPr lang="en-US" sz="3600" b="1" baseline="30000" dirty="0">
                <a:solidFill>
                  <a:srgbClr val="000000"/>
                </a:solidFill>
                <a:effectLst/>
                <a:latin typeface="system-ui"/>
              </a:rPr>
              <a:t>17 </a:t>
            </a:r>
            <a:r>
              <a:rPr lang="en-US" sz="3600" b="0" dirty="0">
                <a:solidFill>
                  <a:srgbClr val="000000"/>
                </a:solidFill>
                <a:effectLst/>
                <a:latin typeface="system-ui"/>
              </a:rPr>
              <a:t>pray without ceasing; </a:t>
            </a:r>
            <a:r>
              <a:rPr lang="en-US" sz="3600" b="1" baseline="30000" dirty="0">
                <a:solidFill>
                  <a:srgbClr val="000000"/>
                </a:solidFill>
                <a:effectLst/>
                <a:latin typeface="system-ui"/>
              </a:rPr>
              <a:t>18 </a:t>
            </a:r>
            <a:r>
              <a:rPr lang="en-US" sz="3600" b="0" dirty="0">
                <a:solidFill>
                  <a:srgbClr val="000000"/>
                </a:solidFill>
                <a:effectLst/>
                <a:latin typeface="system-ui"/>
              </a:rPr>
              <a:t>in  everything give thanks;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1833224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43F775-19B5-4D6E-B2E1-D7E2D2A3B455}"/>
              </a:ext>
            </a:extLst>
          </p:cNvPr>
          <p:cNvSpPr txBox="1"/>
          <p:nvPr/>
        </p:nvSpPr>
        <p:spPr>
          <a:xfrm>
            <a:off x="0" y="2644170"/>
            <a:ext cx="9144000" cy="107721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200" b="0" i="0" dirty="0">
                <a:solidFill>
                  <a:schemeClr val="bg1"/>
                </a:solidFill>
                <a:effectLst/>
                <a:latin typeface="system-ui"/>
              </a:rPr>
              <a:t>Rejoice in the Lord always; again I will say, rejoice!</a:t>
            </a:r>
          </a:p>
          <a:p>
            <a:pPr algn="ctr"/>
            <a:r>
              <a:rPr lang="en-US" sz="3200" dirty="0">
                <a:solidFill>
                  <a:schemeClr val="bg1"/>
                </a:solidFill>
                <a:latin typeface="system-ui"/>
              </a:rPr>
              <a:t>Philippians 4:4</a:t>
            </a:r>
            <a:endParaRPr lang="en-US" sz="3200" dirty="0">
              <a:solidFill>
                <a:schemeClr val="bg1"/>
              </a:solidFill>
            </a:endParaRPr>
          </a:p>
        </p:txBody>
      </p:sp>
    </p:spTree>
    <p:extLst>
      <p:ext uri="{BB962C8B-B14F-4D97-AF65-F5344CB8AC3E}">
        <p14:creationId xmlns:p14="http://schemas.microsoft.com/office/powerpoint/2010/main" val="4294204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dirty="0">
                <a:solidFill>
                  <a:srgbClr val="000000"/>
                </a:solidFill>
                <a:effectLst/>
                <a:latin typeface="system-ui"/>
              </a:rPr>
              <a:t>Rejoice always</a:t>
            </a:r>
            <a:r>
              <a:rPr lang="en-US" sz="3600" b="0" dirty="0">
                <a:solidFill>
                  <a:srgbClr val="000000"/>
                </a:solidFill>
                <a:effectLst/>
                <a:latin typeface="system-ui"/>
              </a:rPr>
              <a:t>; </a:t>
            </a:r>
            <a:r>
              <a:rPr lang="en-US" sz="3600" b="1" baseline="30000" dirty="0">
                <a:solidFill>
                  <a:srgbClr val="000000"/>
                </a:solidFill>
                <a:effectLst/>
                <a:latin typeface="system-ui"/>
              </a:rPr>
              <a:t>17 </a:t>
            </a:r>
            <a:r>
              <a:rPr lang="en-US" sz="3600" b="1" dirty="0">
                <a:solidFill>
                  <a:srgbClr val="000000"/>
                </a:solidFill>
                <a:effectLst/>
                <a:highlight>
                  <a:srgbClr val="FFFF00"/>
                </a:highlight>
                <a:latin typeface="system-ui"/>
              </a:rPr>
              <a:t>pray without ceasing</a:t>
            </a:r>
            <a:r>
              <a:rPr lang="en-US" sz="3600" b="0" dirty="0">
                <a:solidFill>
                  <a:srgbClr val="000000"/>
                </a:solidFill>
                <a:effectLst/>
                <a:latin typeface="system-ui"/>
              </a:rPr>
              <a:t>; </a:t>
            </a:r>
            <a:r>
              <a:rPr lang="en-US" sz="3600" b="1" baseline="30000" dirty="0">
                <a:solidFill>
                  <a:srgbClr val="000000"/>
                </a:solidFill>
                <a:effectLst/>
                <a:latin typeface="system-ui"/>
              </a:rPr>
              <a:t>18 </a:t>
            </a:r>
            <a:r>
              <a:rPr lang="en-US" sz="3600" b="0" dirty="0">
                <a:solidFill>
                  <a:srgbClr val="000000"/>
                </a:solidFill>
                <a:effectLst/>
                <a:latin typeface="system-ui"/>
              </a:rPr>
              <a:t>in  everything give thanks;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1817837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dirty="0">
                <a:solidFill>
                  <a:srgbClr val="000000"/>
                </a:solidFill>
                <a:effectLst/>
                <a:latin typeface="system-ui"/>
              </a:rPr>
              <a:t>Rejoice always</a:t>
            </a:r>
            <a:r>
              <a:rPr lang="en-US" sz="3600" b="0" dirty="0">
                <a:solidFill>
                  <a:srgbClr val="000000"/>
                </a:solidFill>
                <a:effectLst/>
                <a:latin typeface="system-ui"/>
              </a:rPr>
              <a:t>; </a:t>
            </a:r>
            <a:r>
              <a:rPr lang="en-US" sz="3600" b="1" baseline="30000" dirty="0">
                <a:solidFill>
                  <a:srgbClr val="000000"/>
                </a:solidFill>
                <a:effectLst/>
                <a:latin typeface="system-ui"/>
              </a:rPr>
              <a:t>17 </a:t>
            </a:r>
            <a:r>
              <a:rPr lang="en-US" sz="3600" b="1" dirty="0">
                <a:solidFill>
                  <a:srgbClr val="000000"/>
                </a:solidFill>
                <a:effectLst/>
                <a:highlight>
                  <a:srgbClr val="FFFF00"/>
                </a:highlight>
                <a:latin typeface="system-ui"/>
              </a:rPr>
              <a:t>pray without ceasing</a:t>
            </a:r>
            <a:r>
              <a:rPr lang="en-US" sz="3600" b="0" dirty="0">
                <a:solidFill>
                  <a:srgbClr val="000000"/>
                </a:solidFill>
                <a:effectLst/>
                <a:latin typeface="system-ui"/>
              </a:rPr>
              <a:t>; </a:t>
            </a:r>
            <a:r>
              <a:rPr lang="en-US" sz="3600" b="1" baseline="30000" dirty="0">
                <a:solidFill>
                  <a:srgbClr val="000000"/>
                </a:solidFill>
                <a:effectLst/>
                <a:latin typeface="system-ui"/>
              </a:rPr>
              <a:t>18 </a:t>
            </a:r>
            <a:r>
              <a:rPr lang="en-US" sz="3600" b="0" dirty="0">
                <a:solidFill>
                  <a:srgbClr val="000000"/>
                </a:solidFill>
                <a:effectLst/>
                <a:latin typeface="system-ui"/>
              </a:rPr>
              <a:t>in  everything give thanks;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3016006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43F775-19B5-4D6E-B2E1-D7E2D2A3B455}"/>
              </a:ext>
            </a:extLst>
          </p:cNvPr>
          <p:cNvSpPr txBox="1"/>
          <p:nvPr/>
        </p:nvSpPr>
        <p:spPr>
          <a:xfrm>
            <a:off x="0" y="2644170"/>
            <a:ext cx="9144000"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200" b="0" i="0" dirty="0">
                <a:solidFill>
                  <a:schemeClr val="bg1"/>
                </a:solidFill>
                <a:effectLst/>
                <a:latin typeface="system-ui"/>
              </a:rPr>
              <a:t>Now He was telling them a parable to show that </a:t>
            </a:r>
            <a:r>
              <a:rPr lang="en-US" sz="3200" b="0" i="0" u="sng" dirty="0">
                <a:solidFill>
                  <a:schemeClr val="bg1"/>
                </a:solidFill>
                <a:effectLst/>
                <a:latin typeface="system-ui"/>
              </a:rPr>
              <a:t>at all times they ought to pray</a:t>
            </a:r>
            <a:r>
              <a:rPr lang="en-US" sz="3200" b="0" i="0" dirty="0">
                <a:solidFill>
                  <a:schemeClr val="bg1"/>
                </a:solidFill>
                <a:effectLst/>
                <a:latin typeface="system-ui"/>
              </a:rPr>
              <a:t> and not to lose heart.</a:t>
            </a:r>
          </a:p>
          <a:p>
            <a:pPr algn="ctr"/>
            <a:r>
              <a:rPr lang="en-US" sz="3200" dirty="0">
                <a:solidFill>
                  <a:schemeClr val="bg1"/>
                </a:solidFill>
                <a:latin typeface="system-ui"/>
              </a:rPr>
              <a:t>Luke 18:1</a:t>
            </a:r>
            <a:endParaRPr lang="en-US" sz="3200" dirty="0">
              <a:solidFill>
                <a:schemeClr val="bg1"/>
              </a:solidFill>
            </a:endParaRPr>
          </a:p>
        </p:txBody>
      </p:sp>
    </p:spTree>
    <p:extLst>
      <p:ext uri="{BB962C8B-B14F-4D97-AF65-F5344CB8AC3E}">
        <p14:creationId xmlns:p14="http://schemas.microsoft.com/office/powerpoint/2010/main" val="107693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43F775-19B5-4D6E-B2E1-D7E2D2A3B455}"/>
              </a:ext>
            </a:extLst>
          </p:cNvPr>
          <p:cNvSpPr txBox="1"/>
          <p:nvPr/>
        </p:nvSpPr>
        <p:spPr>
          <a:xfrm>
            <a:off x="0" y="2397948"/>
            <a:ext cx="9144000" cy="206210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200" b="0" i="0" dirty="0">
                <a:solidFill>
                  <a:schemeClr val="bg1"/>
                </a:solidFill>
                <a:effectLst/>
                <a:latin typeface="system-ui"/>
              </a:rPr>
              <a:t>With all prayer and petition </a:t>
            </a:r>
            <a:r>
              <a:rPr lang="en-US" sz="3200" b="0" i="0" u="sng" dirty="0">
                <a:solidFill>
                  <a:schemeClr val="bg1"/>
                </a:solidFill>
                <a:effectLst/>
                <a:latin typeface="system-ui"/>
              </a:rPr>
              <a:t>pray at all times</a:t>
            </a:r>
            <a:r>
              <a:rPr lang="en-US" sz="3200" b="0" i="0" dirty="0">
                <a:solidFill>
                  <a:schemeClr val="bg1"/>
                </a:solidFill>
                <a:effectLst/>
                <a:latin typeface="system-ui"/>
              </a:rPr>
              <a:t> in the Spirit, and with this in view, be on the alert with all perseverance and petition for all the saints, </a:t>
            </a:r>
          </a:p>
          <a:p>
            <a:pPr algn="ctr"/>
            <a:r>
              <a:rPr lang="en-US" sz="3200" dirty="0">
                <a:solidFill>
                  <a:schemeClr val="bg1"/>
                </a:solidFill>
                <a:latin typeface="system-ui"/>
              </a:rPr>
              <a:t>Ephesians 6:18</a:t>
            </a:r>
            <a:endParaRPr lang="en-US" sz="3200" dirty="0">
              <a:solidFill>
                <a:schemeClr val="bg1"/>
              </a:solidFill>
            </a:endParaRPr>
          </a:p>
        </p:txBody>
      </p:sp>
    </p:spTree>
    <p:extLst>
      <p:ext uri="{BB962C8B-B14F-4D97-AF65-F5344CB8AC3E}">
        <p14:creationId xmlns:p14="http://schemas.microsoft.com/office/powerpoint/2010/main" val="12493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43F775-19B5-4D6E-B2E1-D7E2D2A3B455}"/>
              </a:ext>
            </a:extLst>
          </p:cNvPr>
          <p:cNvSpPr txBox="1"/>
          <p:nvPr/>
        </p:nvSpPr>
        <p:spPr>
          <a:xfrm>
            <a:off x="0" y="2644170"/>
            <a:ext cx="9144000"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200" b="1" i="0" baseline="30000" dirty="0">
                <a:solidFill>
                  <a:schemeClr val="bg1"/>
                </a:solidFill>
                <a:effectLst/>
                <a:latin typeface="system-ui"/>
              </a:rPr>
              <a:t> </a:t>
            </a:r>
            <a:r>
              <a:rPr lang="en-US" sz="3200" b="0" i="0" dirty="0">
                <a:solidFill>
                  <a:schemeClr val="bg1"/>
                </a:solidFill>
                <a:effectLst/>
                <a:latin typeface="system-ui"/>
              </a:rPr>
              <a:t>rejoicing in hope, persevering in tribulation, </a:t>
            </a:r>
          </a:p>
          <a:p>
            <a:pPr algn="ctr"/>
            <a:r>
              <a:rPr lang="en-US" sz="3200" b="0" i="0" u="sng" dirty="0">
                <a:solidFill>
                  <a:schemeClr val="bg1"/>
                </a:solidFill>
                <a:effectLst/>
                <a:latin typeface="system-ui"/>
              </a:rPr>
              <a:t>devoted to prayer</a:t>
            </a:r>
          </a:p>
          <a:p>
            <a:pPr algn="ctr"/>
            <a:r>
              <a:rPr lang="en-US" sz="3200" dirty="0">
                <a:solidFill>
                  <a:schemeClr val="bg1"/>
                </a:solidFill>
                <a:latin typeface="system-ui"/>
              </a:rPr>
              <a:t>Romans 12:12</a:t>
            </a:r>
            <a:endParaRPr lang="en-US" sz="3200" dirty="0">
              <a:solidFill>
                <a:schemeClr val="bg1"/>
              </a:solidFill>
            </a:endParaRPr>
          </a:p>
        </p:txBody>
      </p:sp>
    </p:spTree>
    <p:extLst>
      <p:ext uri="{BB962C8B-B14F-4D97-AF65-F5344CB8AC3E}">
        <p14:creationId xmlns:p14="http://schemas.microsoft.com/office/powerpoint/2010/main" val="1796766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217" r="7432" b="-2"/>
          <a:stretch/>
        </p:blipFill>
        <p:spPr bwMode="auto">
          <a:xfrm>
            <a:off x="20" y="0"/>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D1BDC04-809E-48F3-B2C3-2F638433C79F}"/>
              </a:ext>
            </a:extLst>
          </p:cNvPr>
          <p:cNvSpPr txBox="1"/>
          <p:nvPr/>
        </p:nvSpPr>
        <p:spPr>
          <a:xfrm>
            <a:off x="0" y="334851"/>
            <a:ext cx="9144000" cy="138499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400" b="1" dirty="0"/>
              <a:t>We Urge You</a:t>
            </a:r>
          </a:p>
          <a:p>
            <a:pPr algn="ctr"/>
            <a:r>
              <a:rPr lang="en-US" sz="4000" b="1" i="1" dirty="0"/>
              <a:t>1 Thessalonians 5:14-22</a:t>
            </a:r>
          </a:p>
        </p:txBody>
      </p:sp>
    </p:spTree>
    <p:extLst>
      <p:ext uri="{BB962C8B-B14F-4D97-AF65-F5344CB8AC3E}">
        <p14:creationId xmlns:p14="http://schemas.microsoft.com/office/powerpoint/2010/main" val="1633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dirty="0">
                <a:solidFill>
                  <a:srgbClr val="000000"/>
                </a:solidFill>
                <a:effectLst/>
                <a:latin typeface="system-ui"/>
              </a:rPr>
              <a:t>Rejoice always</a:t>
            </a:r>
            <a:r>
              <a:rPr lang="en-US" sz="3600" b="0" dirty="0">
                <a:solidFill>
                  <a:srgbClr val="000000"/>
                </a:solidFill>
                <a:effectLst/>
                <a:latin typeface="system-ui"/>
              </a:rPr>
              <a:t>; </a:t>
            </a:r>
            <a:r>
              <a:rPr lang="en-US" sz="3600" b="1" baseline="30000" dirty="0">
                <a:solidFill>
                  <a:srgbClr val="000000"/>
                </a:solidFill>
                <a:effectLst/>
                <a:latin typeface="system-ui"/>
              </a:rPr>
              <a:t>17 </a:t>
            </a:r>
            <a:r>
              <a:rPr lang="en-US" sz="3600" b="1" dirty="0">
                <a:solidFill>
                  <a:srgbClr val="000000"/>
                </a:solidFill>
                <a:effectLst/>
                <a:highlight>
                  <a:srgbClr val="FFFF00"/>
                </a:highlight>
                <a:latin typeface="system-ui"/>
              </a:rPr>
              <a:t>pray without ceasing</a:t>
            </a:r>
            <a:r>
              <a:rPr lang="en-US" sz="3600" b="0" dirty="0">
                <a:solidFill>
                  <a:srgbClr val="000000"/>
                </a:solidFill>
                <a:effectLst/>
                <a:latin typeface="system-ui"/>
              </a:rPr>
              <a:t>; </a:t>
            </a:r>
            <a:r>
              <a:rPr lang="en-US" sz="3600" b="1" baseline="30000" dirty="0">
                <a:solidFill>
                  <a:srgbClr val="000000"/>
                </a:solidFill>
                <a:effectLst/>
                <a:latin typeface="system-ui"/>
              </a:rPr>
              <a:t>18 </a:t>
            </a:r>
            <a:r>
              <a:rPr lang="en-US" sz="3600" b="0" dirty="0">
                <a:solidFill>
                  <a:srgbClr val="000000"/>
                </a:solidFill>
                <a:effectLst/>
                <a:latin typeface="system-ui"/>
              </a:rPr>
              <a:t>in everything give thanks;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4127831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dirty="0">
                <a:solidFill>
                  <a:srgbClr val="000000"/>
                </a:solidFill>
                <a:effectLst/>
                <a:latin typeface="system-ui"/>
              </a:rPr>
              <a:t>Rejoice always</a:t>
            </a:r>
            <a:r>
              <a:rPr lang="en-US" sz="3600" b="0" dirty="0">
                <a:solidFill>
                  <a:srgbClr val="000000"/>
                </a:solidFill>
                <a:effectLst/>
                <a:latin typeface="system-ui"/>
              </a:rPr>
              <a:t>; </a:t>
            </a:r>
            <a:r>
              <a:rPr lang="en-US" sz="3600" b="1" baseline="30000" dirty="0">
                <a:solidFill>
                  <a:srgbClr val="000000"/>
                </a:solidFill>
                <a:effectLst/>
                <a:latin typeface="system-ui"/>
              </a:rPr>
              <a:t>17 </a:t>
            </a:r>
            <a:r>
              <a:rPr lang="en-US" sz="3600" dirty="0">
                <a:solidFill>
                  <a:srgbClr val="000000"/>
                </a:solidFill>
                <a:effectLst/>
                <a:latin typeface="system-ui"/>
              </a:rPr>
              <a:t>pray without ceasing</a:t>
            </a:r>
            <a:r>
              <a:rPr lang="en-US" sz="3600" b="0" dirty="0">
                <a:solidFill>
                  <a:srgbClr val="000000"/>
                </a:solidFill>
                <a:effectLst/>
                <a:latin typeface="system-ui"/>
              </a:rPr>
              <a:t>; </a:t>
            </a:r>
            <a:r>
              <a:rPr lang="en-US" sz="3600" b="1" baseline="30000" dirty="0">
                <a:solidFill>
                  <a:srgbClr val="000000"/>
                </a:solidFill>
                <a:effectLst/>
                <a:latin typeface="system-ui"/>
              </a:rPr>
              <a:t>18 </a:t>
            </a:r>
            <a:r>
              <a:rPr lang="en-US" sz="3600" b="1" dirty="0">
                <a:solidFill>
                  <a:srgbClr val="000000"/>
                </a:solidFill>
                <a:effectLst/>
                <a:highlight>
                  <a:srgbClr val="FFFF00"/>
                </a:highlight>
                <a:latin typeface="system-ui"/>
              </a:rPr>
              <a:t>in everything give thanks</a:t>
            </a:r>
            <a:r>
              <a:rPr lang="en-US" sz="3600" b="0" dirty="0">
                <a:solidFill>
                  <a:srgbClr val="000000"/>
                </a:solidFill>
                <a:effectLst/>
                <a:latin typeface="system-ui"/>
              </a:rPr>
              <a:t>;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1170350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dirty="0">
                <a:solidFill>
                  <a:srgbClr val="000000"/>
                </a:solidFill>
                <a:effectLst/>
                <a:latin typeface="system-ui"/>
              </a:rPr>
              <a:t>Rejoice always</a:t>
            </a:r>
            <a:r>
              <a:rPr lang="en-US" sz="3600" b="0" dirty="0">
                <a:solidFill>
                  <a:srgbClr val="000000"/>
                </a:solidFill>
                <a:effectLst/>
                <a:latin typeface="system-ui"/>
              </a:rPr>
              <a:t>; </a:t>
            </a:r>
            <a:r>
              <a:rPr lang="en-US" sz="3600" b="1" baseline="30000" dirty="0">
                <a:solidFill>
                  <a:srgbClr val="000000"/>
                </a:solidFill>
                <a:effectLst/>
                <a:latin typeface="system-ui"/>
              </a:rPr>
              <a:t>17 </a:t>
            </a:r>
            <a:r>
              <a:rPr lang="en-US" sz="3600" dirty="0">
                <a:solidFill>
                  <a:srgbClr val="000000"/>
                </a:solidFill>
                <a:effectLst/>
                <a:latin typeface="system-ui"/>
              </a:rPr>
              <a:t>pray without ceasing</a:t>
            </a:r>
            <a:r>
              <a:rPr lang="en-US" sz="3600" b="0" dirty="0">
                <a:solidFill>
                  <a:srgbClr val="000000"/>
                </a:solidFill>
                <a:effectLst/>
                <a:latin typeface="system-ui"/>
              </a:rPr>
              <a:t>; </a:t>
            </a:r>
            <a:r>
              <a:rPr lang="en-US" sz="3600" b="1" baseline="30000" dirty="0">
                <a:solidFill>
                  <a:srgbClr val="000000"/>
                </a:solidFill>
                <a:effectLst/>
                <a:latin typeface="system-ui"/>
              </a:rPr>
              <a:t>18</a:t>
            </a:r>
            <a:r>
              <a:rPr lang="en-US" sz="3600" baseline="30000" dirty="0">
                <a:solidFill>
                  <a:srgbClr val="000000"/>
                </a:solidFill>
                <a:effectLst/>
                <a:latin typeface="system-ui"/>
              </a:rPr>
              <a:t> </a:t>
            </a:r>
            <a:r>
              <a:rPr lang="en-US" sz="3600" dirty="0">
                <a:solidFill>
                  <a:srgbClr val="000000"/>
                </a:solidFill>
                <a:effectLst/>
                <a:latin typeface="system-ui"/>
              </a:rPr>
              <a:t>in everything give thanks; </a:t>
            </a:r>
            <a:r>
              <a:rPr lang="en-US" sz="3600" b="0" dirty="0">
                <a:solidFill>
                  <a:srgbClr val="000000"/>
                </a:solidFill>
                <a:effectLst/>
                <a:latin typeface="system-ui"/>
              </a:rPr>
              <a:t>for </a:t>
            </a:r>
            <a:r>
              <a:rPr lang="en-US" sz="3600" b="1" dirty="0">
                <a:solidFill>
                  <a:srgbClr val="000000"/>
                </a:solidFill>
                <a:effectLst/>
                <a:highlight>
                  <a:srgbClr val="FFFF00"/>
                </a:highlight>
                <a:latin typeface="system-ui"/>
              </a:rPr>
              <a:t>this is God’s will for you in Christ Jesus</a:t>
            </a:r>
            <a:r>
              <a:rPr lang="en-US" sz="3600" b="0" dirty="0">
                <a:solidFill>
                  <a:srgbClr val="000000"/>
                </a:solidFill>
                <a:effectLst/>
                <a:latin typeface="system-ui"/>
              </a:rPr>
              <a:t>.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684776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dirty="0">
                <a:solidFill>
                  <a:srgbClr val="000000"/>
                </a:solidFill>
                <a:effectLst/>
                <a:latin typeface="system-ui"/>
              </a:rPr>
              <a:t>Rejoice always</a:t>
            </a:r>
            <a:r>
              <a:rPr lang="en-US" sz="3600" b="0" dirty="0">
                <a:solidFill>
                  <a:srgbClr val="000000"/>
                </a:solidFill>
                <a:effectLst/>
                <a:latin typeface="system-ui"/>
              </a:rPr>
              <a:t>; </a:t>
            </a:r>
            <a:r>
              <a:rPr lang="en-US" sz="3600" b="1" baseline="30000" dirty="0">
                <a:solidFill>
                  <a:srgbClr val="000000"/>
                </a:solidFill>
                <a:effectLst/>
                <a:latin typeface="system-ui"/>
              </a:rPr>
              <a:t>17 </a:t>
            </a:r>
            <a:r>
              <a:rPr lang="en-US" sz="3600" dirty="0">
                <a:solidFill>
                  <a:srgbClr val="000000"/>
                </a:solidFill>
                <a:effectLst/>
                <a:latin typeface="system-ui"/>
              </a:rPr>
              <a:t>pray without ceasing</a:t>
            </a:r>
            <a:r>
              <a:rPr lang="en-US" sz="3600" b="0" dirty="0">
                <a:solidFill>
                  <a:srgbClr val="000000"/>
                </a:solidFill>
                <a:effectLst/>
                <a:latin typeface="system-ui"/>
              </a:rPr>
              <a:t>; </a:t>
            </a:r>
            <a:r>
              <a:rPr lang="en-US" sz="3600" b="1" baseline="30000" dirty="0">
                <a:solidFill>
                  <a:srgbClr val="000000"/>
                </a:solidFill>
                <a:effectLst/>
                <a:latin typeface="system-ui"/>
              </a:rPr>
              <a:t>18</a:t>
            </a:r>
            <a:r>
              <a:rPr lang="en-US" sz="3600" baseline="30000" dirty="0">
                <a:solidFill>
                  <a:srgbClr val="000000"/>
                </a:solidFill>
                <a:effectLst/>
                <a:latin typeface="system-ui"/>
              </a:rPr>
              <a:t> </a:t>
            </a:r>
            <a:r>
              <a:rPr lang="en-US" sz="3600" dirty="0">
                <a:solidFill>
                  <a:srgbClr val="000000"/>
                </a:solidFill>
                <a:effectLst/>
                <a:latin typeface="system-ui"/>
              </a:rPr>
              <a:t>in everything give thanks; </a:t>
            </a:r>
            <a:r>
              <a:rPr lang="en-US" sz="3600" b="0" dirty="0">
                <a:solidFill>
                  <a:srgbClr val="000000"/>
                </a:solidFill>
                <a:effectLst/>
                <a:latin typeface="system-ui"/>
              </a:rPr>
              <a:t>for </a:t>
            </a:r>
            <a:r>
              <a:rPr lang="en-US" sz="3600" dirty="0">
                <a:solidFill>
                  <a:srgbClr val="000000"/>
                </a:solidFill>
                <a:effectLst/>
                <a:latin typeface="system-ui"/>
              </a:rPr>
              <a:t>this is God’s will for you in Christ Jesus</a:t>
            </a:r>
            <a:r>
              <a:rPr lang="en-US" sz="3600" b="0" dirty="0">
                <a:solidFill>
                  <a:srgbClr val="000000"/>
                </a:solidFill>
                <a:effectLst/>
                <a:latin typeface="system-ui"/>
              </a:rPr>
              <a:t>. </a:t>
            </a:r>
            <a:r>
              <a:rPr lang="en-US" sz="3600" b="1" baseline="30000" dirty="0">
                <a:solidFill>
                  <a:srgbClr val="000000"/>
                </a:solidFill>
                <a:effectLst/>
                <a:latin typeface="system-ui"/>
              </a:rPr>
              <a:t>19 </a:t>
            </a:r>
            <a:r>
              <a:rPr lang="en-US" sz="3600" b="1" dirty="0">
                <a:solidFill>
                  <a:srgbClr val="000000"/>
                </a:solidFill>
                <a:effectLst/>
                <a:highlight>
                  <a:srgbClr val="FFFF00"/>
                </a:highlight>
                <a:latin typeface="system-ui"/>
              </a:rPr>
              <a:t>Do not quench the Spirit</a:t>
            </a:r>
            <a:r>
              <a:rPr lang="en-US" sz="3600" b="0" dirty="0">
                <a:solidFill>
                  <a:srgbClr val="000000"/>
                </a:solidFill>
                <a:effectLst/>
                <a:latin typeface="system-ui"/>
              </a:rPr>
              <a: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160053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dirty="0">
                <a:solidFill>
                  <a:srgbClr val="000000"/>
                </a:solidFill>
                <a:effectLst/>
                <a:latin typeface="system-ui"/>
              </a:rPr>
              <a:t>Rejoice always</a:t>
            </a:r>
            <a:r>
              <a:rPr lang="en-US" sz="3600" b="0" dirty="0">
                <a:solidFill>
                  <a:srgbClr val="000000"/>
                </a:solidFill>
                <a:effectLst/>
                <a:latin typeface="system-ui"/>
              </a:rPr>
              <a:t>; </a:t>
            </a:r>
            <a:r>
              <a:rPr lang="en-US" sz="3600" b="1" baseline="30000" dirty="0">
                <a:solidFill>
                  <a:srgbClr val="000000"/>
                </a:solidFill>
                <a:effectLst/>
                <a:latin typeface="system-ui"/>
              </a:rPr>
              <a:t>17 </a:t>
            </a:r>
            <a:r>
              <a:rPr lang="en-US" sz="3600" dirty="0">
                <a:solidFill>
                  <a:srgbClr val="000000"/>
                </a:solidFill>
                <a:effectLst/>
                <a:latin typeface="system-ui"/>
              </a:rPr>
              <a:t>pray without ceasing</a:t>
            </a:r>
            <a:r>
              <a:rPr lang="en-US" sz="3600" b="0" dirty="0">
                <a:solidFill>
                  <a:srgbClr val="000000"/>
                </a:solidFill>
                <a:effectLst/>
                <a:latin typeface="system-ui"/>
              </a:rPr>
              <a:t>; </a:t>
            </a:r>
            <a:r>
              <a:rPr lang="en-US" sz="3600" b="1" baseline="30000" dirty="0">
                <a:solidFill>
                  <a:srgbClr val="000000"/>
                </a:solidFill>
                <a:effectLst/>
                <a:latin typeface="system-ui"/>
              </a:rPr>
              <a:t>18</a:t>
            </a:r>
            <a:r>
              <a:rPr lang="en-US" sz="3600" baseline="30000" dirty="0">
                <a:solidFill>
                  <a:srgbClr val="000000"/>
                </a:solidFill>
                <a:effectLst/>
                <a:latin typeface="system-ui"/>
              </a:rPr>
              <a:t> </a:t>
            </a:r>
            <a:r>
              <a:rPr lang="en-US" sz="3600" dirty="0">
                <a:solidFill>
                  <a:srgbClr val="000000"/>
                </a:solidFill>
                <a:effectLst/>
                <a:latin typeface="system-ui"/>
              </a:rPr>
              <a:t>in everything give thanks; </a:t>
            </a:r>
            <a:r>
              <a:rPr lang="en-US" sz="3600" b="0" dirty="0">
                <a:solidFill>
                  <a:srgbClr val="000000"/>
                </a:solidFill>
                <a:effectLst/>
                <a:latin typeface="system-ui"/>
              </a:rPr>
              <a:t>for </a:t>
            </a:r>
            <a:r>
              <a:rPr lang="en-US" sz="3600" dirty="0">
                <a:solidFill>
                  <a:srgbClr val="000000"/>
                </a:solidFill>
                <a:effectLst/>
                <a:latin typeface="system-ui"/>
              </a:rPr>
              <a:t>this is God’s will for you in Christ Jesus</a:t>
            </a:r>
            <a:r>
              <a:rPr lang="en-US" sz="3600" b="0" dirty="0">
                <a:solidFill>
                  <a:srgbClr val="000000"/>
                </a:solidFill>
                <a:effectLst/>
                <a:latin typeface="system-ui"/>
              </a:rPr>
              <a:t>. </a:t>
            </a:r>
            <a:r>
              <a:rPr lang="en-US" sz="3600" b="1" baseline="30000" dirty="0">
                <a:solidFill>
                  <a:srgbClr val="000000"/>
                </a:solidFill>
                <a:effectLst/>
                <a:latin typeface="system-ui"/>
              </a:rPr>
              <a:t>19 </a:t>
            </a:r>
            <a:r>
              <a:rPr lang="en-US" sz="3600" dirty="0">
                <a:solidFill>
                  <a:srgbClr val="000000"/>
                </a:solidFill>
                <a:effectLst/>
                <a:latin typeface="system-ui"/>
              </a:rPr>
              <a:t>Do not quench the Spirit</a:t>
            </a:r>
            <a:r>
              <a:rPr lang="en-US" sz="3600" b="0" dirty="0">
                <a:solidFill>
                  <a:srgbClr val="000000"/>
                </a:solidFill>
                <a:effectLst/>
                <a:latin typeface="system-ui"/>
              </a:rPr>
              <a:t>; </a:t>
            </a:r>
            <a:r>
              <a:rPr lang="en-US" sz="3600" b="1" baseline="30000" dirty="0">
                <a:solidFill>
                  <a:srgbClr val="000000"/>
                </a:solidFill>
                <a:effectLst/>
                <a:latin typeface="system-ui"/>
              </a:rPr>
              <a:t>20 </a:t>
            </a:r>
            <a:r>
              <a:rPr lang="en-US" sz="3600" b="1" dirty="0">
                <a:solidFill>
                  <a:srgbClr val="000000"/>
                </a:solidFill>
                <a:effectLst/>
                <a:highlight>
                  <a:srgbClr val="FFFF00"/>
                </a:highlight>
                <a:latin typeface="system-ui"/>
              </a:rPr>
              <a:t>do not despise prophetic utterances</a:t>
            </a:r>
            <a:r>
              <a:rPr lang="en-US" sz="3600" b="0" dirty="0">
                <a:solidFill>
                  <a:srgbClr val="000000"/>
                </a:solidFill>
                <a:effectLst/>
                <a:latin typeface="system-ui"/>
              </a:rPr>
              <a:t>.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1650121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dirty="0">
                <a:solidFill>
                  <a:srgbClr val="000000"/>
                </a:solidFill>
                <a:effectLst/>
                <a:latin typeface="system-ui"/>
              </a:rPr>
              <a:t>Rejoice always</a:t>
            </a:r>
            <a:r>
              <a:rPr lang="en-US" sz="3600" b="0" dirty="0">
                <a:solidFill>
                  <a:srgbClr val="000000"/>
                </a:solidFill>
                <a:effectLst/>
                <a:latin typeface="system-ui"/>
              </a:rPr>
              <a:t>; </a:t>
            </a:r>
            <a:r>
              <a:rPr lang="en-US" sz="3600" b="1" baseline="30000" dirty="0">
                <a:solidFill>
                  <a:srgbClr val="000000"/>
                </a:solidFill>
                <a:effectLst/>
                <a:latin typeface="system-ui"/>
              </a:rPr>
              <a:t>17 </a:t>
            </a:r>
            <a:r>
              <a:rPr lang="en-US" sz="3600" dirty="0">
                <a:solidFill>
                  <a:srgbClr val="000000"/>
                </a:solidFill>
                <a:effectLst/>
                <a:latin typeface="system-ui"/>
              </a:rPr>
              <a:t>pray without ceasing</a:t>
            </a:r>
            <a:r>
              <a:rPr lang="en-US" sz="3600" b="0" dirty="0">
                <a:solidFill>
                  <a:srgbClr val="000000"/>
                </a:solidFill>
                <a:effectLst/>
                <a:latin typeface="system-ui"/>
              </a:rPr>
              <a:t>; </a:t>
            </a:r>
            <a:r>
              <a:rPr lang="en-US" sz="3600" b="1" baseline="30000" dirty="0">
                <a:solidFill>
                  <a:srgbClr val="000000"/>
                </a:solidFill>
                <a:effectLst/>
                <a:latin typeface="system-ui"/>
              </a:rPr>
              <a:t>18</a:t>
            </a:r>
            <a:r>
              <a:rPr lang="en-US" sz="3600" baseline="30000" dirty="0">
                <a:solidFill>
                  <a:srgbClr val="000000"/>
                </a:solidFill>
                <a:effectLst/>
                <a:latin typeface="system-ui"/>
              </a:rPr>
              <a:t> </a:t>
            </a:r>
            <a:r>
              <a:rPr lang="en-US" sz="3600" dirty="0">
                <a:solidFill>
                  <a:srgbClr val="000000"/>
                </a:solidFill>
                <a:effectLst/>
                <a:latin typeface="system-ui"/>
              </a:rPr>
              <a:t>in everything give thanks; </a:t>
            </a:r>
            <a:r>
              <a:rPr lang="en-US" sz="3600" b="0" dirty="0">
                <a:solidFill>
                  <a:srgbClr val="000000"/>
                </a:solidFill>
                <a:effectLst/>
                <a:latin typeface="system-ui"/>
              </a:rPr>
              <a:t>for </a:t>
            </a:r>
            <a:r>
              <a:rPr lang="en-US" sz="3600" dirty="0">
                <a:solidFill>
                  <a:srgbClr val="000000"/>
                </a:solidFill>
                <a:effectLst/>
                <a:latin typeface="system-ui"/>
              </a:rPr>
              <a:t>this is God’s will for you in Christ Jesus</a:t>
            </a:r>
            <a:r>
              <a:rPr lang="en-US" sz="3600" b="0" dirty="0">
                <a:solidFill>
                  <a:srgbClr val="000000"/>
                </a:solidFill>
                <a:effectLst/>
                <a:latin typeface="system-ui"/>
              </a:rPr>
              <a:t>. </a:t>
            </a:r>
            <a:r>
              <a:rPr lang="en-US" sz="3600" b="1" baseline="30000" dirty="0">
                <a:solidFill>
                  <a:srgbClr val="000000"/>
                </a:solidFill>
                <a:effectLst/>
                <a:latin typeface="system-ui"/>
              </a:rPr>
              <a:t>19 </a:t>
            </a:r>
            <a:r>
              <a:rPr lang="en-US" sz="3600" dirty="0">
                <a:solidFill>
                  <a:srgbClr val="000000"/>
                </a:solidFill>
                <a:effectLst/>
                <a:latin typeface="system-ui"/>
              </a:rPr>
              <a:t>Do not quench the Spirit</a:t>
            </a:r>
            <a:r>
              <a:rPr lang="en-US" sz="3600" b="0" dirty="0">
                <a:solidFill>
                  <a:srgbClr val="000000"/>
                </a:solidFill>
                <a:effectLst/>
                <a:latin typeface="system-ui"/>
              </a:rPr>
              <a:t>; </a:t>
            </a:r>
            <a:r>
              <a:rPr lang="en-US" sz="3600" b="1" baseline="30000" dirty="0">
                <a:solidFill>
                  <a:srgbClr val="000000"/>
                </a:solidFill>
                <a:effectLst/>
                <a:latin typeface="system-ui"/>
              </a:rPr>
              <a:t>20 </a:t>
            </a:r>
            <a:r>
              <a:rPr lang="en-US" sz="3600" dirty="0">
                <a:solidFill>
                  <a:srgbClr val="000000"/>
                </a:solidFill>
                <a:effectLst/>
                <a:latin typeface="system-ui"/>
              </a:rPr>
              <a:t>do not despise prophetic utterances</a:t>
            </a:r>
            <a:r>
              <a:rPr lang="en-US" sz="3600" b="0" dirty="0">
                <a:solidFill>
                  <a:srgbClr val="000000"/>
                </a:solidFill>
                <a:effectLst/>
                <a:latin typeface="system-ui"/>
              </a:rPr>
              <a:t>. </a:t>
            </a:r>
            <a:r>
              <a:rPr lang="en-US" sz="3600" b="1" baseline="30000" dirty="0">
                <a:solidFill>
                  <a:srgbClr val="000000"/>
                </a:solidFill>
                <a:effectLst/>
                <a:latin typeface="system-ui"/>
              </a:rPr>
              <a:t>21 </a:t>
            </a:r>
            <a:r>
              <a:rPr lang="en-US" sz="3600" b="1" dirty="0">
                <a:solidFill>
                  <a:srgbClr val="000000"/>
                </a:solidFill>
                <a:effectLst/>
                <a:highlight>
                  <a:srgbClr val="FFFF00"/>
                </a:highlight>
                <a:latin typeface="system-ui"/>
              </a:rPr>
              <a:t>But examine everything carefully</a:t>
            </a:r>
            <a:r>
              <a:rPr lang="en-US" sz="3600" b="0" dirty="0">
                <a:solidFill>
                  <a:srgbClr val="000000"/>
                </a:solidFill>
                <a:effectLst/>
                <a:latin typeface="system-ui"/>
              </a:rPr>
              <a:t>;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4101529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43F775-19B5-4D6E-B2E1-D7E2D2A3B455}"/>
              </a:ext>
            </a:extLst>
          </p:cNvPr>
          <p:cNvSpPr txBox="1"/>
          <p:nvPr/>
        </p:nvSpPr>
        <p:spPr>
          <a:xfrm>
            <a:off x="0" y="2151727"/>
            <a:ext cx="9144000" cy="255454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200" b="1" i="0" baseline="30000" dirty="0">
                <a:solidFill>
                  <a:schemeClr val="bg1"/>
                </a:solidFill>
                <a:effectLst/>
                <a:latin typeface="system-ui"/>
              </a:rPr>
              <a:t> </a:t>
            </a:r>
            <a:r>
              <a:rPr lang="en-US" sz="3200" b="0" dirty="0">
                <a:solidFill>
                  <a:schemeClr val="bg1"/>
                </a:solidFill>
                <a:effectLst/>
                <a:latin typeface="system-ui"/>
              </a:rPr>
              <a:t>Now these were more noble-minded than those in Thessalonica, for they received the word with great eagerness, examining the Scriptures daily to see whether these things were so.</a:t>
            </a:r>
          </a:p>
          <a:p>
            <a:pPr algn="ctr"/>
            <a:r>
              <a:rPr lang="en-US" sz="3200" dirty="0">
                <a:solidFill>
                  <a:schemeClr val="bg1"/>
                </a:solidFill>
                <a:latin typeface="system-ui"/>
              </a:rPr>
              <a:t>Acts 17:11</a:t>
            </a:r>
            <a:endParaRPr lang="en-US" sz="3200" dirty="0">
              <a:solidFill>
                <a:schemeClr val="bg1"/>
              </a:solidFill>
            </a:endParaRPr>
          </a:p>
        </p:txBody>
      </p:sp>
    </p:spTree>
    <p:extLst>
      <p:ext uri="{BB962C8B-B14F-4D97-AF65-F5344CB8AC3E}">
        <p14:creationId xmlns:p14="http://schemas.microsoft.com/office/powerpoint/2010/main" val="3298605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dirty="0">
                <a:solidFill>
                  <a:srgbClr val="000000"/>
                </a:solidFill>
                <a:effectLst/>
                <a:latin typeface="system-ui"/>
              </a:rPr>
              <a:t>Rejoice always</a:t>
            </a:r>
            <a:r>
              <a:rPr lang="en-US" sz="3600" b="0" dirty="0">
                <a:solidFill>
                  <a:srgbClr val="000000"/>
                </a:solidFill>
                <a:effectLst/>
                <a:latin typeface="system-ui"/>
              </a:rPr>
              <a:t>; </a:t>
            </a:r>
            <a:r>
              <a:rPr lang="en-US" sz="3600" b="1" baseline="30000" dirty="0">
                <a:solidFill>
                  <a:srgbClr val="000000"/>
                </a:solidFill>
                <a:effectLst/>
                <a:latin typeface="system-ui"/>
              </a:rPr>
              <a:t>17 </a:t>
            </a:r>
            <a:r>
              <a:rPr lang="en-US" sz="3600" dirty="0">
                <a:solidFill>
                  <a:srgbClr val="000000"/>
                </a:solidFill>
                <a:effectLst/>
                <a:latin typeface="system-ui"/>
              </a:rPr>
              <a:t>pray without ceasing</a:t>
            </a:r>
            <a:r>
              <a:rPr lang="en-US" sz="3600" b="0" dirty="0">
                <a:solidFill>
                  <a:srgbClr val="000000"/>
                </a:solidFill>
                <a:effectLst/>
                <a:latin typeface="system-ui"/>
              </a:rPr>
              <a:t>; </a:t>
            </a:r>
            <a:r>
              <a:rPr lang="en-US" sz="3600" b="1" baseline="30000" dirty="0">
                <a:solidFill>
                  <a:srgbClr val="000000"/>
                </a:solidFill>
                <a:effectLst/>
                <a:latin typeface="system-ui"/>
              </a:rPr>
              <a:t>18</a:t>
            </a:r>
            <a:r>
              <a:rPr lang="en-US" sz="3600" baseline="30000" dirty="0">
                <a:solidFill>
                  <a:srgbClr val="000000"/>
                </a:solidFill>
                <a:effectLst/>
                <a:latin typeface="system-ui"/>
              </a:rPr>
              <a:t> </a:t>
            </a:r>
            <a:r>
              <a:rPr lang="en-US" sz="3600" dirty="0">
                <a:solidFill>
                  <a:srgbClr val="000000"/>
                </a:solidFill>
                <a:effectLst/>
                <a:latin typeface="system-ui"/>
              </a:rPr>
              <a:t>in everything give thanks; </a:t>
            </a:r>
            <a:r>
              <a:rPr lang="en-US" sz="3600" b="0" dirty="0">
                <a:solidFill>
                  <a:srgbClr val="000000"/>
                </a:solidFill>
                <a:effectLst/>
                <a:latin typeface="system-ui"/>
              </a:rPr>
              <a:t>for </a:t>
            </a:r>
            <a:r>
              <a:rPr lang="en-US" sz="3600" dirty="0">
                <a:solidFill>
                  <a:srgbClr val="000000"/>
                </a:solidFill>
                <a:effectLst/>
                <a:latin typeface="system-ui"/>
              </a:rPr>
              <a:t>this is God’s will for you in Christ Jesus</a:t>
            </a:r>
            <a:r>
              <a:rPr lang="en-US" sz="3600" b="0" dirty="0">
                <a:solidFill>
                  <a:srgbClr val="000000"/>
                </a:solidFill>
                <a:effectLst/>
                <a:latin typeface="system-ui"/>
              </a:rPr>
              <a:t>. </a:t>
            </a:r>
            <a:r>
              <a:rPr lang="en-US" sz="3600" b="1" baseline="30000" dirty="0">
                <a:solidFill>
                  <a:srgbClr val="000000"/>
                </a:solidFill>
                <a:effectLst/>
                <a:latin typeface="system-ui"/>
              </a:rPr>
              <a:t>19 </a:t>
            </a:r>
            <a:r>
              <a:rPr lang="en-US" sz="3600" dirty="0">
                <a:solidFill>
                  <a:srgbClr val="000000"/>
                </a:solidFill>
                <a:effectLst/>
                <a:latin typeface="system-ui"/>
              </a:rPr>
              <a:t>Do not quench the Spirit</a:t>
            </a:r>
            <a:r>
              <a:rPr lang="en-US" sz="3600" b="0" dirty="0">
                <a:solidFill>
                  <a:srgbClr val="000000"/>
                </a:solidFill>
                <a:effectLst/>
                <a:latin typeface="system-ui"/>
              </a:rPr>
              <a:t>; </a:t>
            </a:r>
            <a:r>
              <a:rPr lang="en-US" sz="3600" b="1" baseline="30000" dirty="0">
                <a:solidFill>
                  <a:srgbClr val="000000"/>
                </a:solidFill>
                <a:effectLst/>
                <a:latin typeface="system-ui"/>
              </a:rPr>
              <a:t>20 </a:t>
            </a:r>
            <a:r>
              <a:rPr lang="en-US" sz="3600" dirty="0">
                <a:solidFill>
                  <a:srgbClr val="000000"/>
                </a:solidFill>
                <a:effectLst/>
                <a:latin typeface="system-ui"/>
              </a:rPr>
              <a:t>do not despise prophetic utterances</a:t>
            </a:r>
            <a:r>
              <a:rPr lang="en-US" sz="3600" b="0" dirty="0">
                <a:solidFill>
                  <a:srgbClr val="000000"/>
                </a:solidFill>
                <a:effectLst/>
                <a:latin typeface="system-ui"/>
              </a:rPr>
              <a:t>. </a:t>
            </a:r>
            <a:r>
              <a:rPr lang="en-US" sz="3600" b="1" baseline="30000" dirty="0">
                <a:solidFill>
                  <a:srgbClr val="000000"/>
                </a:solidFill>
                <a:effectLst/>
                <a:latin typeface="system-ui"/>
              </a:rPr>
              <a:t>21 </a:t>
            </a:r>
            <a:r>
              <a:rPr lang="en-US" sz="3600" dirty="0">
                <a:solidFill>
                  <a:srgbClr val="000000"/>
                </a:solidFill>
                <a:effectLst/>
                <a:latin typeface="system-ui"/>
              </a:rPr>
              <a:t>But examine everything carefully</a:t>
            </a:r>
            <a:r>
              <a:rPr lang="en-US" sz="3600" b="0" dirty="0">
                <a:solidFill>
                  <a:srgbClr val="000000"/>
                </a:solidFill>
                <a:effectLst/>
                <a:latin typeface="system-ui"/>
              </a:rPr>
              <a:t>; </a:t>
            </a:r>
            <a:r>
              <a:rPr lang="en-US" sz="3600" b="1" dirty="0">
                <a:solidFill>
                  <a:srgbClr val="000000"/>
                </a:solidFill>
                <a:effectLst/>
                <a:highlight>
                  <a:srgbClr val="FFFF00"/>
                </a:highlight>
                <a:latin typeface="system-ui"/>
              </a:rPr>
              <a:t>hold fast to that which is good</a:t>
            </a:r>
            <a:r>
              <a:rPr lang="en-US" sz="3600" b="0" dirty="0">
                <a:solidFill>
                  <a:srgbClr val="000000"/>
                </a:solidFill>
                <a:effectLst/>
                <a:latin typeface="system-ui"/>
              </a:rPr>
              <a:t>;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2531102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dirty="0">
                <a:solidFill>
                  <a:srgbClr val="000000"/>
                </a:solidFill>
                <a:effectLst/>
                <a:latin typeface="system-ui"/>
              </a:rPr>
              <a:t>Rejoice always</a:t>
            </a:r>
            <a:r>
              <a:rPr lang="en-US" sz="3600" b="0" dirty="0">
                <a:solidFill>
                  <a:srgbClr val="000000"/>
                </a:solidFill>
                <a:effectLst/>
                <a:latin typeface="system-ui"/>
              </a:rPr>
              <a:t>; </a:t>
            </a:r>
            <a:r>
              <a:rPr lang="en-US" sz="3600" b="1" baseline="30000" dirty="0">
                <a:solidFill>
                  <a:srgbClr val="000000"/>
                </a:solidFill>
                <a:effectLst/>
                <a:latin typeface="system-ui"/>
              </a:rPr>
              <a:t>17 </a:t>
            </a:r>
            <a:r>
              <a:rPr lang="en-US" sz="3600" dirty="0">
                <a:solidFill>
                  <a:srgbClr val="000000"/>
                </a:solidFill>
                <a:effectLst/>
                <a:latin typeface="system-ui"/>
              </a:rPr>
              <a:t>pray without ceasing</a:t>
            </a:r>
            <a:r>
              <a:rPr lang="en-US" sz="3600" b="0" dirty="0">
                <a:solidFill>
                  <a:srgbClr val="000000"/>
                </a:solidFill>
                <a:effectLst/>
                <a:latin typeface="system-ui"/>
              </a:rPr>
              <a:t>; </a:t>
            </a:r>
            <a:r>
              <a:rPr lang="en-US" sz="3600" b="1" baseline="30000" dirty="0">
                <a:solidFill>
                  <a:srgbClr val="000000"/>
                </a:solidFill>
                <a:effectLst/>
                <a:latin typeface="system-ui"/>
              </a:rPr>
              <a:t>18</a:t>
            </a:r>
            <a:r>
              <a:rPr lang="en-US" sz="3600" baseline="30000" dirty="0">
                <a:solidFill>
                  <a:srgbClr val="000000"/>
                </a:solidFill>
                <a:effectLst/>
                <a:latin typeface="system-ui"/>
              </a:rPr>
              <a:t> </a:t>
            </a:r>
            <a:r>
              <a:rPr lang="en-US" sz="3600" dirty="0">
                <a:solidFill>
                  <a:srgbClr val="000000"/>
                </a:solidFill>
                <a:effectLst/>
                <a:latin typeface="system-ui"/>
              </a:rPr>
              <a:t>in everything give thanks; </a:t>
            </a:r>
            <a:r>
              <a:rPr lang="en-US" sz="3600" b="0" dirty="0">
                <a:solidFill>
                  <a:srgbClr val="000000"/>
                </a:solidFill>
                <a:effectLst/>
                <a:latin typeface="system-ui"/>
              </a:rPr>
              <a:t>for </a:t>
            </a:r>
            <a:r>
              <a:rPr lang="en-US" sz="3600" dirty="0">
                <a:solidFill>
                  <a:srgbClr val="000000"/>
                </a:solidFill>
                <a:effectLst/>
                <a:latin typeface="system-ui"/>
              </a:rPr>
              <a:t>this is God’s will for you in Christ Jesus</a:t>
            </a:r>
            <a:r>
              <a:rPr lang="en-US" sz="3600" b="0" dirty="0">
                <a:solidFill>
                  <a:srgbClr val="000000"/>
                </a:solidFill>
                <a:effectLst/>
                <a:latin typeface="system-ui"/>
              </a:rPr>
              <a:t>. </a:t>
            </a:r>
            <a:r>
              <a:rPr lang="en-US" sz="3600" b="1" baseline="30000" dirty="0">
                <a:solidFill>
                  <a:srgbClr val="000000"/>
                </a:solidFill>
                <a:effectLst/>
                <a:latin typeface="system-ui"/>
              </a:rPr>
              <a:t>19 </a:t>
            </a:r>
            <a:r>
              <a:rPr lang="en-US" sz="3600" dirty="0">
                <a:solidFill>
                  <a:srgbClr val="000000"/>
                </a:solidFill>
                <a:effectLst/>
                <a:latin typeface="system-ui"/>
              </a:rPr>
              <a:t>Do not quench the Spirit</a:t>
            </a:r>
            <a:r>
              <a:rPr lang="en-US" sz="3600" b="0" dirty="0">
                <a:solidFill>
                  <a:srgbClr val="000000"/>
                </a:solidFill>
                <a:effectLst/>
                <a:latin typeface="system-ui"/>
              </a:rPr>
              <a:t>; </a:t>
            </a:r>
            <a:r>
              <a:rPr lang="en-US" sz="3600" b="1" baseline="30000" dirty="0">
                <a:solidFill>
                  <a:srgbClr val="000000"/>
                </a:solidFill>
                <a:effectLst/>
                <a:latin typeface="system-ui"/>
              </a:rPr>
              <a:t>20 </a:t>
            </a:r>
            <a:r>
              <a:rPr lang="en-US" sz="3600" dirty="0">
                <a:solidFill>
                  <a:srgbClr val="000000"/>
                </a:solidFill>
                <a:effectLst/>
                <a:latin typeface="system-ui"/>
              </a:rPr>
              <a:t>do not despise prophetic utterances</a:t>
            </a:r>
            <a:r>
              <a:rPr lang="en-US" sz="3600" b="0" dirty="0">
                <a:solidFill>
                  <a:srgbClr val="000000"/>
                </a:solidFill>
                <a:effectLst/>
                <a:latin typeface="system-ui"/>
              </a:rPr>
              <a:t>. </a:t>
            </a:r>
            <a:r>
              <a:rPr lang="en-US" sz="3600" b="1" baseline="30000" dirty="0">
                <a:solidFill>
                  <a:srgbClr val="000000"/>
                </a:solidFill>
                <a:effectLst/>
                <a:latin typeface="system-ui"/>
              </a:rPr>
              <a:t>21 </a:t>
            </a:r>
            <a:r>
              <a:rPr lang="en-US" sz="3600" dirty="0">
                <a:solidFill>
                  <a:srgbClr val="000000"/>
                </a:solidFill>
                <a:effectLst/>
                <a:latin typeface="system-ui"/>
              </a:rPr>
              <a:t>But examine everything carefully</a:t>
            </a:r>
            <a:r>
              <a:rPr lang="en-US" sz="3600" b="0" dirty="0">
                <a:solidFill>
                  <a:srgbClr val="000000"/>
                </a:solidFill>
                <a:effectLst/>
                <a:latin typeface="system-ui"/>
              </a:rPr>
              <a:t>; </a:t>
            </a:r>
            <a:r>
              <a:rPr lang="en-US" sz="3600" dirty="0">
                <a:solidFill>
                  <a:srgbClr val="000000"/>
                </a:solidFill>
                <a:effectLst/>
                <a:latin typeface="system-ui"/>
              </a:rPr>
              <a:t>hold fast to that which is good</a:t>
            </a:r>
            <a:r>
              <a:rPr lang="en-US" sz="3600" b="0" dirty="0">
                <a:solidFill>
                  <a:srgbClr val="000000"/>
                </a:solidFill>
                <a:effectLst/>
                <a:latin typeface="system-ui"/>
              </a:rPr>
              <a:t>; </a:t>
            </a:r>
            <a:r>
              <a:rPr lang="en-US" sz="3600" b="1" baseline="30000" dirty="0">
                <a:solidFill>
                  <a:srgbClr val="000000"/>
                </a:solidFill>
                <a:effectLst/>
                <a:latin typeface="system-ui"/>
              </a:rPr>
              <a:t>22 </a:t>
            </a:r>
            <a:r>
              <a:rPr lang="en-US" sz="3600" b="1" dirty="0">
                <a:solidFill>
                  <a:srgbClr val="000000"/>
                </a:solidFill>
                <a:effectLst/>
                <a:highlight>
                  <a:srgbClr val="FFFF00"/>
                </a:highlight>
                <a:latin typeface="system-ui"/>
              </a:rPr>
              <a:t>abstain from every form of evil</a:t>
            </a:r>
            <a:r>
              <a:rPr lang="en-US" sz="3600" b="0" dirty="0">
                <a:solidFill>
                  <a:srgbClr val="000000"/>
                </a:solidFill>
                <a:effectLst/>
                <a:latin typeface="system-ui"/>
              </a:rPr>
              <a:t>.</a:t>
            </a:r>
            <a:endParaRPr lang="en-US" sz="3600" dirty="0"/>
          </a:p>
        </p:txBody>
      </p:sp>
    </p:spTree>
    <p:extLst>
      <p:ext uri="{BB962C8B-B14F-4D97-AF65-F5344CB8AC3E}">
        <p14:creationId xmlns:p14="http://schemas.microsoft.com/office/powerpoint/2010/main" val="6806213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dirty="0">
                <a:solidFill>
                  <a:srgbClr val="000000"/>
                </a:solidFill>
                <a:effectLst/>
                <a:latin typeface="system-ui"/>
              </a:rPr>
              <a:t>Rejoice always</a:t>
            </a:r>
            <a:r>
              <a:rPr lang="en-US" sz="3600" b="0" dirty="0">
                <a:solidFill>
                  <a:srgbClr val="000000"/>
                </a:solidFill>
                <a:effectLst/>
                <a:latin typeface="system-ui"/>
              </a:rPr>
              <a:t>; </a:t>
            </a:r>
            <a:r>
              <a:rPr lang="en-US" sz="3600" b="1" baseline="30000" dirty="0">
                <a:solidFill>
                  <a:srgbClr val="000000"/>
                </a:solidFill>
                <a:effectLst/>
                <a:latin typeface="system-ui"/>
              </a:rPr>
              <a:t>17 </a:t>
            </a:r>
            <a:r>
              <a:rPr lang="en-US" sz="3600" dirty="0">
                <a:solidFill>
                  <a:srgbClr val="000000"/>
                </a:solidFill>
                <a:effectLst/>
                <a:latin typeface="system-ui"/>
              </a:rPr>
              <a:t>pray without ceasing</a:t>
            </a:r>
            <a:r>
              <a:rPr lang="en-US" sz="3600" b="0" dirty="0">
                <a:solidFill>
                  <a:srgbClr val="000000"/>
                </a:solidFill>
                <a:effectLst/>
                <a:latin typeface="system-ui"/>
              </a:rPr>
              <a:t>; </a:t>
            </a:r>
            <a:r>
              <a:rPr lang="en-US" sz="3600" b="1" baseline="30000" dirty="0">
                <a:solidFill>
                  <a:srgbClr val="000000"/>
                </a:solidFill>
                <a:effectLst/>
                <a:latin typeface="system-ui"/>
              </a:rPr>
              <a:t>18</a:t>
            </a:r>
            <a:r>
              <a:rPr lang="en-US" sz="3600" baseline="30000" dirty="0">
                <a:solidFill>
                  <a:srgbClr val="000000"/>
                </a:solidFill>
                <a:effectLst/>
                <a:latin typeface="system-ui"/>
              </a:rPr>
              <a:t> </a:t>
            </a:r>
            <a:r>
              <a:rPr lang="en-US" sz="3600" dirty="0">
                <a:solidFill>
                  <a:srgbClr val="000000"/>
                </a:solidFill>
                <a:effectLst/>
                <a:latin typeface="system-ui"/>
              </a:rPr>
              <a:t>in everything give thanks; </a:t>
            </a:r>
            <a:r>
              <a:rPr lang="en-US" sz="3600" b="0" dirty="0">
                <a:solidFill>
                  <a:srgbClr val="000000"/>
                </a:solidFill>
                <a:effectLst/>
                <a:latin typeface="system-ui"/>
              </a:rPr>
              <a:t>for </a:t>
            </a:r>
            <a:r>
              <a:rPr lang="en-US" sz="3600" dirty="0">
                <a:solidFill>
                  <a:srgbClr val="000000"/>
                </a:solidFill>
                <a:effectLst/>
                <a:latin typeface="system-ui"/>
              </a:rPr>
              <a:t>this is God’s will for you in Christ Jesus</a:t>
            </a:r>
            <a:r>
              <a:rPr lang="en-US" sz="3600" b="0" dirty="0">
                <a:solidFill>
                  <a:srgbClr val="000000"/>
                </a:solidFill>
                <a:effectLst/>
                <a:latin typeface="system-ui"/>
              </a:rPr>
              <a:t>. </a:t>
            </a:r>
            <a:r>
              <a:rPr lang="en-US" sz="3600" b="1" baseline="30000" dirty="0">
                <a:solidFill>
                  <a:srgbClr val="000000"/>
                </a:solidFill>
                <a:effectLst/>
                <a:latin typeface="system-ui"/>
              </a:rPr>
              <a:t>19 </a:t>
            </a:r>
            <a:r>
              <a:rPr lang="en-US" sz="3600" dirty="0">
                <a:solidFill>
                  <a:srgbClr val="000000"/>
                </a:solidFill>
                <a:effectLst/>
                <a:latin typeface="system-ui"/>
              </a:rPr>
              <a:t>Do not quench the Spirit</a:t>
            </a:r>
            <a:r>
              <a:rPr lang="en-US" sz="3600" b="0" dirty="0">
                <a:solidFill>
                  <a:srgbClr val="000000"/>
                </a:solidFill>
                <a:effectLst/>
                <a:latin typeface="system-ui"/>
              </a:rPr>
              <a:t>; </a:t>
            </a:r>
            <a:r>
              <a:rPr lang="en-US" sz="3600" b="1" baseline="30000" dirty="0">
                <a:solidFill>
                  <a:srgbClr val="000000"/>
                </a:solidFill>
                <a:effectLst/>
                <a:latin typeface="system-ui"/>
              </a:rPr>
              <a:t>20 </a:t>
            </a:r>
            <a:r>
              <a:rPr lang="en-US" sz="3600" dirty="0">
                <a:solidFill>
                  <a:srgbClr val="000000"/>
                </a:solidFill>
                <a:effectLst/>
                <a:latin typeface="system-ui"/>
              </a:rPr>
              <a:t>do not despise prophetic utterances</a:t>
            </a:r>
            <a:r>
              <a:rPr lang="en-US" sz="3600" b="0" dirty="0">
                <a:solidFill>
                  <a:srgbClr val="000000"/>
                </a:solidFill>
                <a:effectLst/>
                <a:latin typeface="system-ui"/>
              </a:rPr>
              <a:t>. </a:t>
            </a:r>
            <a:r>
              <a:rPr lang="en-US" sz="3600" b="1" baseline="30000" dirty="0">
                <a:solidFill>
                  <a:srgbClr val="000000"/>
                </a:solidFill>
                <a:effectLst/>
                <a:latin typeface="system-ui"/>
              </a:rPr>
              <a:t>21 </a:t>
            </a:r>
            <a:r>
              <a:rPr lang="en-US" sz="3600" dirty="0">
                <a:solidFill>
                  <a:srgbClr val="000000"/>
                </a:solidFill>
                <a:effectLst/>
                <a:latin typeface="system-ui"/>
              </a:rPr>
              <a:t>But examine everything carefully</a:t>
            </a:r>
            <a:r>
              <a:rPr lang="en-US" sz="3600" b="0" dirty="0">
                <a:solidFill>
                  <a:srgbClr val="000000"/>
                </a:solidFill>
                <a:effectLst/>
                <a:latin typeface="system-ui"/>
              </a:rPr>
              <a:t>; </a:t>
            </a:r>
            <a:r>
              <a:rPr lang="en-US" sz="3600" dirty="0">
                <a:solidFill>
                  <a:srgbClr val="000000"/>
                </a:solidFill>
                <a:effectLst/>
                <a:latin typeface="system-ui"/>
              </a:rPr>
              <a:t>hold fast to that which is good</a:t>
            </a:r>
            <a:r>
              <a:rPr lang="en-US" sz="3600" b="0" dirty="0">
                <a:solidFill>
                  <a:srgbClr val="000000"/>
                </a:solidFill>
                <a:effectLst/>
                <a:latin typeface="system-ui"/>
              </a:rPr>
              <a:t>; </a:t>
            </a:r>
            <a:r>
              <a:rPr lang="en-US" sz="3600" b="1" baseline="30000" dirty="0">
                <a:solidFill>
                  <a:srgbClr val="000000"/>
                </a:solidFill>
                <a:effectLst/>
                <a:latin typeface="system-ui"/>
              </a:rPr>
              <a:t>22 </a:t>
            </a:r>
            <a:r>
              <a:rPr lang="en-US" sz="3600" dirty="0">
                <a:solidFill>
                  <a:srgbClr val="000000"/>
                </a:solidFill>
                <a:effectLst/>
                <a:latin typeface="system-ui"/>
              </a:rPr>
              <a:t>abstain</a:t>
            </a:r>
            <a:r>
              <a:rPr lang="en-US" sz="3600" b="1" dirty="0">
                <a:solidFill>
                  <a:srgbClr val="000000"/>
                </a:solidFill>
                <a:effectLst/>
                <a:latin typeface="system-ui"/>
              </a:rPr>
              <a:t> </a:t>
            </a:r>
            <a:r>
              <a:rPr lang="en-US" sz="3600" dirty="0">
                <a:solidFill>
                  <a:srgbClr val="000000"/>
                </a:solidFill>
                <a:effectLst/>
                <a:latin typeface="system-ui"/>
              </a:rPr>
              <a:t>from every form of evil</a:t>
            </a:r>
            <a:r>
              <a:rPr lang="en-US" sz="3600" b="0" dirty="0">
                <a:solidFill>
                  <a:srgbClr val="000000"/>
                </a:solidFill>
                <a:effectLst/>
                <a:latin typeface="system-ui"/>
              </a:rPr>
              <a:t>.</a:t>
            </a:r>
            <a:endParaRPr lang="en-US" sz="3600" dirty="0"/>
          </a:p>
        </p:txBody>
      </p:sp>
    </p:spTree>
    <p:extLst>
      <p:ext uri="{BB962C8B-B14F-4D97-AF65-F5344CB8AC3E}">
        <p14:creationId xmlns:p14="http://schemas.microsoft.com/office/powerpoint/2010/main" val="3394138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 admonish the unruly, encourage the fainthearted, help the weak, be patient with everyone. </a:t>
            </a:r>
            <a:r>
              <a:rPr lang="en-US" sz="3600" b="1" baseline="30000" dirty="0">
                <a:solidFill>
                  <a:srgbClr val="000000"/>
                </a:solidFill>
                <a:effectLst/>
                <a:latin typeface="system-ui"/>
              </a:rPr>
              <a:t>15 </a:t>
            </a:r>
            <a:r>
              <a:rPr lang="en-US" sz="3600" b="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b="0" dirty="0">
                <a:solidFill>
                  <a:srgbClr val="000000"/>
                </a:solidFill>
                <a:effectLst/>
                <a:latin typeface="system-ui"/>
              </a:rPr>
              <a:t>Rejoice always; </a:t>
            </a:r>
            <a:r>
              <a:rPr lang="en-US" sz="3600" b="1" baseline="30000" dirty="0">
                <a:solidFill>
                  <a:srgbClr val="000000"/>
                </a:solidFill>
                <a:effectLst/>
                <a:latin typeface="system-ui"/>
              </a:rPr>
              <a:t>17 </a:t>
            </a:r>
            <a:r>
              <a:rPr lang="en-US" sz="3600" b="0" dirty="0">
                <a:solidFill>
                  <a:srgbClr val="000000"/>
                </a:solidFill>
                <a:effectLst/>
                <a:latin typeface="system-ui"/>
              </a:rPr>
              <a:t>pray without ceasing; </a:t>
            </a:r>
            <a:r>
              <a:rPr lang="en-US" sz="3600" b="1" baseline="30000" dirty="0">
                <a:solidFill>
                  <a:srgbClr val="000000"/>
                </a:solidFill>
                <a:effectLst/>
                <a:latin typeface="system-ui"/>
              </a:rPr>
              <a:t>18 </a:t>
            </a:r>
            <a:r>
              <a:rPr lang="en-US" sz="3600" b="0" dirty="0">
                <a:solidFill>
                  <a:srgbClr val="000000"/>
                </a:solidFill>
                <a:effectLst/>
                <a:latin typeface="system-ui"/>
              </a:rPr>
              <a:t>in  everything give thanks;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3388015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 </a:t>
            </a:r>
            <a:r>
              <a:rPr lang="en-US" sz="3600" b="1" dirty="0">
                <a:solidFill>
                  <a:srgbClr val="000000"/>
                </a:solidFill>
                <a:effectLst/>
                <a:highlight>
                  <a:srgbClr val="FFFF00"/>
                </a:highlight>
                <a:latin typeface="system-ui"/>
              </a:rPr>
              <a:t>admonish the unruly</a:t>
            </a:r>
            <a:r>
              <a:rPr lang="en-US" sz="3600" b="0" dirty="0">
                <a:solidFill>
                  <a:srgbClr val="000000"/>
                </a:solidFill>
                <a:effectLst/>
                <a:latin typeface="system-ui"/>
              </a:rPr>
              <a:t>, encourage the fainthearted, help the weak, be patient with everyone. </a:t>
            </a:r>
            <a:r>
              <a:rPr lang="en-US" sz="3600" b="1" baseline="30000" dirty="0">
                <a:solidFill>
                  <a:srgbClr val="000000"/>
                </a:solidFill>
                <a:effectLst/>
                <a:latin typeface="system-ui"/>
              </a:rPr>
              <a:t>15 </a:t>
            </a:r>
            <a:r>
              <a:rPr lang="en-US" sz="3600" b="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b="0" dirty="0">
                <a:solidFill>
                  <a:srgbClr val="000000"/>
                </a:solidFill>
                <a:effectLst/>
                <a:latin typeface="system-ui"/>
              </a:rPr>
              <a:t>Rejoice always; </a:t>
            </a:r>
            <a:r>
              <a:rPr lang="en-US" sz="3600" b="1" baseline="30000" dirty="0">
                <a:solidFill>
                  <a:srgbClr val="000000"/>
                </a:solidFill>
                <a:effectLst/>
                <a:latin typeface="system-ui"/>
              </a:rPr>
              <a:t>17 </a:t>
            </a:r>
            <a:r>
              <a:rPr lang="en-US" sz="3600" b="0" dirty="0">
                <a:solidFill>
                  <a:srgbClr val="000000"/>
                </a:solidFill>
                <a:effectLst/>
                <a:latin typeface="system-ui"/>
              </a:rPr>
              <a:t>pray without ceasing; </a:t>
            </a:r>
            <a:r>
              <a:rPr lang="en-US" sz="3600" b="1" baseline="30000" dirty="0">
                <a:solidFill>
                  <a:srgbClr val="000000"/>
                </a:solidFill>
                <a:effectLst/>
                <a:latin typeface="system-ui"/>
              </a:rPr>
              <a:t>18 </a:t>
            </a:r>
            <a:r>
              <a:rPr lang="en-US" sz="3600" b="0" dirty="0">
                <a:solidFill>
                  <a:srgbClr val="000000"/>
                </a:solidFill>
                <a:effectLst/>
                <a:latin typeface="system-ui"/>
              </a:rPr>
              <a:t>in  everything give thanks;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1532853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a:t>
            </a:r>
            <a:r>
              <a:rPr lang="en-US" sz="3600" b="1" dirty="0">
                <a:solidFill>
                  <a:srgbClr val="000000"/>
                </a:solidFill>
                <a:effectLst/>
                <a:highlight>
                  <a:srgbClr val="FFFF00"/>
                </a:highlight>
                <a:latin typeface="system-ui"/>
              </a:rPr>
              <a:t>encourage the fainthearted</a:t>
            </a:r>
            <a:r>
              <a:rPr lang="en-US" sz="3600" b="0" dirty="0">
                <a:solidFill>
                  <a:srgbClr val="000000"/>
                </a:solidFill>
                <a:effectLst/>
                <a:latin typeface="system-ui"/>
              </a:rPr>
              <a:t>, help the weak, be patient with everyone. </a:t>
            </a:r>
            <a:r>
              <a:rPr lang="en-US" sz="3600" b="1" baseline="30000" dirty="0">
                <a:solidFill>
                  <a:srgbClr val="000000"/>
                </a:solidFill>
                <a:effectLst/>
                <a:latin typeface="system-ui"/>
              </a:rPr>
              <a:t>15 </a:t>
            </a:r>
            <a:r>
              <a:rPr lang="en-US" sz="3600" b="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b="0" dirty="0">
                <a:solidFill>
                  <a:srgbClr val="000000"/>
                </a:solidFill>
                <a:effectLst/>
                <a:latin typeface="system-ui"/>
              </a:rPr>
              <a:t>Rejoice always; </a:t>
            </a:r>
            <a:r>
              <a:rPr lang="en-US" sz="3600" b="1" baseline="30000" dirty="0">
                <a:solidFill>
                  <a:srgbClr val="000000"/>
                </a:solidFill>
                <a:effectLst/>
                <a:latin typeface="system-ui"/>
              </a:rPr>
              <a:t>17 </a:t>
            </a:r>
            <a:r>
              <a:rPr lang="en-US" sz="3600" b="0" dirty="0">
                <a:solidFill>
                  <a:srgbClr val="000000"/>
                </a:solidFill>
                <a:effectLst/>
                <a:latin typeface="system-ui"/>
              </a:rPr>
              <a:t>pray without ceasing; </a:t>
            </a:r>
            <a:r>
              <a:rPr lang="en-US" sz="3600" b="1" baseline="30000" dirty="0">
                <a:solidFill>
                  <a:srgbClr val="000000"/>
                </a:solidFill>
                <a:effectLst/>
                <a:latin typeface="system-ui"/>
              </a:rPr>
              <a:t>18 </a:t>
            </a:r>
            <a:r>
              <a:rPr lang="en-US" sz="3600" b="0" dirty="0">
                <a:solidFill>
                  <a:srgbClr val="000000"/>
                </a:solidFill>
                <a:effectLst/>
                <a:latin typeface="system-ui"/>
              </a:rPr>
              <a:t>in  everything give thanks;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1155213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b="1" dirty="0">
                <a:solidFill>
                  <a:srgbClr val="000000"/>
                </a:solidFill>
                <a:effectLst/>
                <a:highlight>
                  <a:srgbClr val="FFFF00"/>
                </a:highlight>
                <a:latin typeface="system-ui"/>
              </a:rPr>
              <a:t>help the weak</a:t>
            </a:r>
            <a:r>
              <a:rPr lang="en-US" sz="3600" b="0" dirty="0">
                <a:solidFill>
                  <a:srgbClr val="000000"/>
                </a:solidFill>
                <a:effectLst/>
                <a:latin typeface="system-ui"/>
              </a:rPr>
              <a:t>, be patient with everyone. </a:t>
            </a:r>
            <a:r>
              <a:rPr lang="en-US" sz="3600" b="1" baseline="30000" dirty="0">
                <a:solidFill>
                  <a:srgbClr val="000000"/>
                </a:solidFill>
                <a:effectLst/>
                <a:latin typeface="system-ui"/>
              </a:rPr>
              <a:t>15 </a:t>
            </a:r>
            <a:r>
              <a:rPr lang="en-US" sz="3600" b="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b="0" dirty="0">
                <a:solidFill>
                  <a:srgbClr val="000000"/>
                </a:solidFill>
                <a:effectLst/>
                <a:latin typeface="system-ui"/>
              </a:rPr>
              <a:t>Rejoice always; </a:t>
            </a:r>
            <a:r>
              <a:rPr lang="en-US" sz="3600" b="1" baseline="30000" dirty="0">
                <a:solidFill>
                  <a:srgbClr val="000000"/>
                </a:solidFill>
                <a:effectLst/>
                <a:latin typeface="system-ui"/>
              </a:rPr>
              <a:t>17 </a:t>
            </a:r>
            <a:r>
              <a:rPr lang="en-US" sz="3600" b="0" dirty="0">
                <a:solidFill>
                  <a:srgbClr val="000000"/>
                </a:solidFill>
                <a:effectLst/>
                <a:latin typeface="system-ui"/>
              </a:rPr>
              <a:t>pray without ceasing; </a:t>
            </a:r>
            <a:r>
              <a:rPr lang="en-US" sz="3600" b="1" baseline="30000" dirty="0">
                <a:solidFill>
                  <a:srgbClr val="000000"/>
                </a:solidFill>
                <a:effectLst/>
                <a:latin typeface="system-ui"/>
              </a:rPr>
              <a:t>18 </a:t>
            </a:r>
            <a:r>
              <a:rPr lang="en-US" sz="3600" b="0" dirty="0">
                <a:solidFill>
                  <a:srgbClr val="000000"/>
                </a:solidFill>
                <a:effectLst/>
                <a:latin typeface="system-ui"/>
              </a:rPr>
              <a:t>in  everything give thanks;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3692694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b="1" dirty="0">
                <a:solidFill>
                  <a:srgbClr val="000000"/>
                </a:solidFill>
                <a:effectLst/>
                <a:highlight>
                  <a:srgbClr val="FFFF00"/>
                </a:highlight>
                <a:latin typeface="system-ui"/>
              </a:rPr>
              <a:t>be patient with everyone</a:t>
            </a:r>
            <a:r>
              <a:rPr lang="en-US" sz="3600" b="0" dirty="0">
                <a:solidFill>
                  <a:srgbClr val="000000"/>
                </a:solidFill>
                <a:effectLst/>
                <a:latin typeface="system-ui"/>
              </a:rPr>
              <a:t>. </a:t>
            </a:r>
            <a:r>
              <a:rPr lang="en-US" sz="3600" b="1" baseline="30000" dirty="0">
                <a:solidFill>
                  <a:srgbClr val="000000"/>
                </a:solidFill>
                <a:effectLst/>
                <a:latin typeface="system-ui"/>
              </a:rPr>
              <a:t>15 </a:t>
            </a:r>
            <a:r>
              <a:rPr lang="en-US" sz="3600" b="0" dirty="0">
                <a:solidFill>
                  <a:srgbClr val="000000"/>
                </a:solidFill>
                <a:effectLst/>
                <a:latin typeface="system-ui"/>
              </a:rPr>
              <a:t>See that that no one repays another with evil for evil, but always seek after that which is good for one another and for all people. </a:t>
            </a:r>
            <a:r>
              <a:rPr lang="en-US" sz="3600" b="1" baseline="30000" dirty="0">
                <a:solidFill>
                  <a:srgbClr val="000000"/>
                </a:solidFill>
                <a:effectLst/>
                <a:latin typeface="system-ui"/>
              </a:rPr>
              <a:t>16 </a:t>
            </a:r>
            <a:r>
              <a:rPr lang="en-US" sz="3600" b="0" dirty="0">
                <a:solidFill>
                  <a:srgbClr val="000000"/>
                </a:solidFill>
                <a:effectLst/>
                <a:latin typeface="system-ui"/>
              </a:rPr>
              <a:t>Rejoice always; </a:t>
            </a:r>
            <a:r>
              <a:rPr lang="en-US" sz="3600" b="1" baseline="30000" dirty="0">
                <a:solidFill>
                  <a:srgbClr val="000000"/>
                </a:solidFill>
                <a:effectLst/>
                <a:latin typeface="system-ui"/>
              </a:rPr>
              <a:t>17 </a:t>
            </a:r>
            <a:r>
              <a:rPr lang="en-US" sz="3600" b="0" dirty="0">
                <a:solidFill>
                  <a:srgbClr val="000000"/>
                </a:solidFill>
                <a:effectLst/>
                <a:latin typeface="system-ui"/>
              </a:rPr>
              <a:t>pray without ceasing; </a:t>
            </a:r>
            <a:r>
              <a:rPr lang="en-US" sz="3600" b="1" baseline="30000" dirty="0">
                <a:solidFill>
                  <a:srgbClr val="000000"/>
                </a:solidFill>
                <a:effectLst/>
                <a:latin typeface="system-ui"/>
              </a:rPr>
              <a:t>18 </a:t>
            </a:r>
            <a:r>
              <a:rPr lang="en-US" sz="3600" b="0" dirty="0">
                <a:solidFill>
                  <a:srgbClr val="000000"/>
                </a:solidFill>
                <a:effectLst/>
                <a:latin typeface="system-ui"/>
              </a:rPr>
              <a:t>in  everything give thanks;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352469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B9FF0-1B01-4A6A-A484-16F959433860}"/>
              </a:ext>
            </a:extLst>
          </p:cNvPr>
          <p:cNvSpPr txBox="1"/>
          <p:nvPr/>
        </p:nvSpPr>
        <p:spPr>
          <a:xfrm>
            <a:off x="0" y="117693"/>
            <a:ext cx="9143999" cy="6740307"/>
          </a:xfrm>
          <a:prstGeom prst="rect">
            <a:avLst/>
          </a:prstGeom>
          <a:noFill/>
        </p:spPr>
        <p:txBody>
          <a:bodyPr wrap="square">
            <a:spAutoFit/>
          </a:bodyPr>
          <a:lstStyle/>
          <a:p>
            <a:r>
              <a:rPr lang="en-US" sz="3600" b="1" baseline="30000" dirty="0">
                <a:solidFill>
                  <a:srgbClr val="000000"/>
                </a:solidFill>
                <a:effectLst/>
                <a:latin typeface="system-ui"/>
              </a:rPr>
              <a:t>14 </a:t>
            </a:r>
            <a:r>
              <a:rPr lang="en-US" sz="3600" b="0" dirty="0">
                <a:solidFill>
                  <a:srgbClr val="000000"/>
                </a:solidFill>
                <a:effectLst/>
                <a:latin typeface="system-ui"/>
              </a:rPr>
              <a:t>We urge you, brethren</a:t>
            </a:r>
            <a:r>
              <a:rPr lang="en-US" sz="3600" dirty="0">
                <a:solidFill>
                  <a:srgbClr val="000000"/>
                </a:solidFill>
                <a:effectLst/>
                <a:latin typeface="system-ui"/>
              </a:rPr>
              <a:t>, admonish the unruly, encourage the fainthearted</a:t>
            </a:r>
            <a:r>
              <a:rPr lang="en-US" sz="3600" b="0" dirty="0">
                <a:solidFill>
                  <a:srgbClr val="000000"/>
                </a:solidFill>
                <a:effectLst/>
                <a:latin typeface="system-ui"/>
              </a:rPr>
              <a:t>, </a:t>
            </a:r>
            <a:r>
              <a:rPr lang="en-US" sz="3600" dirty="0">
                <a:solidFill>
                  <a:srgbClr val="000000"/>
                </a:solidFill>
                <a:effectLst/>
                <a:latin typeface="system-ui"/>
              </a:rPr>
              <a:t>help the weak</a:t>
            </a:r>
            <a:r>
              <a:rPr lang="en-US" sz="3600" b="0" dirty="0">
                <a:solidFill>
                  <a:srgbClr val="000000"/>
                </a:solidFill>
                <a:effectLst/>
                <a:latin typeface="system-ui"/>
              </a:rPr>
              <a:t>, </a:t>
            </a:r>
            <a:r>
              <a:rPr lang="en-US" sz="3600" dirty="0">
                <a:solidFill>
                  <a:srgbClr val="000000"/>
                </a:solidFill>
                <a:effectLst/>
                <a:latin typeface="system-ui"/>
              </a:rPr>
              <a:t>be patient with everyone. </a:t>
            </a:r>
            <a:r>
              <a:rPr lang="en-US" sz="3600" b="1" baseline="30000" dirty="0">
                <a:solidFill>
                  <a:srgbClr val="000000"/>
                </a:solidFill>
                <a:effectLst/>
                <a:latin typeface="system-ui"/>
              </a:rPr>
              <a:t>15 </a:t>
            </a:r>
            <a:r>
              <a:rPr lang="en-US" sz="3600" dirty="0">
                <a:solidFill>
                  <a:srgbClr val="000000"/>
                </a:solidFill>
                <a:effectLst/>
                <a:highlight>
                  <a:srgbClr val="FFFF00"/>
                </a:highlight>
                <a:latin typeface="system-ui"/>
              </a:rPr>
              <a:t>See that that no one repays another with evil for evil</a:t>
            </a:r>
            <a:r>
              <a:rPr lang="en-US" sz="3600" b="0" dirty="0">
                <a:solidFill>
                  <a:srgbClr val="000000"/>
                </a:solidFill>
                <a:effectLst/>
                <a:latin typeface="system-ui"/>
              </a:rPr>
              <a:t>, but always seek after that which is good for one another and for all people. </a:t>
            </a:r>
            <a:r>
              <a:rPr lang="en-US" sz="3600" b="1" baseline="30000" dirty="0">
                <a:solidFill>
                  <a:srgbClr val="000000"/>
                </a:solidFill>
                <a:effectLst/>
                <a:latin typeface="system-ui"/>
              </a:rPr>
              <a:t>16 </a:t>
            </a:r>
            <a:r>
              <a:rPr lang="en-US" sz="3600" b="0" dirty="0">
                <a:solidFill>
                  <a:srgbClr val="000000"/>
                </a:solidFill>
                <a:effectLst/>
                <a:latin typeface="system-ui"/>
              </a:rPr>
              <a:t>Rejoice always; </a:t>
            </a:r>
            <a:r>
              <a:rPr lang="en-US" sz="3600" b="1" baseline="30000" dirty="0">
                <a:solidFill>
                  <a:srgbClr val="000000"/>
                </a:solidFill>
                <a:effectLst/>
                <a:latin typeface="system-ui"/>
              </a:rPr>
              <a:t>17 </a:t>
            </a:r>
            <a:r>
              <a:rPr lang="en-US" sz="3600" b="0" dirty="0">
                <a:solidFill>
                  <a:srgbClr val="000000"/>
                </a:solidFill>
                <a:effectLst/>
                <a:latin typeface="system-ui"/>
              </a:rPr>
              <a:t>pray without ceasing; </a:t>
            </a:r>
            <a:r>
              <a:rPr lang="en-US" sz="3600" b="1" baseline="30000" dirty="0">
                <a:solidFill>
                  <a:srgbClr val="000000"/>
                </a:solidFill>
                <a:effectLst/>
                <a:latin typeface="system-ui"/>
              </a:rPr>
              <a:t>18 </a:t>
            </a:r>
            <a:r>
              <a:rPr lang="en-US" sz="3600" b="0" dirty="0">
                <a:solidFill>
                  <a:srgbClr val="000000"/>
                </a:solidFill>
                <a:effectLst/>
                <a:latin typeface="system-ui"/>
              </a:rPr>
              <a:t>in  everything give thanks; for this is God’s will for you in Christ Jesus.  </a:t>
            </a:r>
            <a:r>
              <a:rPr lang="en-US" sz="3600" b="1" baseline="30000" dirty="0">
                <a:solidFill>
                  <a:srgbClr val="000000"/>
                </a:solidFill>
                <a:effectLst/>
                <a:latin typeface="system-ui"/>
              </a:rPr>
              <a:t>19 </a:t>
            </a:r>
            <a:r>
              <a:rPr lang="en-US" sz="3600" b="0" dirty="0">
                <a:solidFill>
                  <a:srgbClr val="000000"/>
                </a:solidFill>
                <a:effectLst/>
                <a:latin typeface="system-ui"/>
              </a:rPr>
              <a:t>Do not quench the Spirit; </a:t>
            </a:r>
            <a:r>
              <a:rPr lang="en-US" sz="3600" b="1" baseline="30000" dirty="0">
                <a:solidFill>
                  <a:srgbClr val="000000"/>
                </a:solidFill>
                <a:effectLst/>
                <a:latin typeface="system-ui"/>
              </a:rPr>
              <a:t>20 </a:t>
            </a:r>
            <a:r>
              <a:rPr lang="en-US" sz="3600" b="0" dirty="0">
                <a:solidFill>
                  <a:srgbClr val="000000"/>
                </a:solidFill>
                <a:effectLst/>
                <a:latin typeface="system-ui"/>
              </a:rPr>
              <a:t>do not despise  prophetic utterances. </a:t>
            </a:r>
            <a:r>
              <a:rPr lang="en-US" sz="3600" b="1" baseline="30000" dirty="0">
                <a:solidFill>
                  <a:srgbClr val="000000"/>
                </a:solidFill>
                <a:effectLst/>
                <a:latin typeface="system-ui"/>
              </a:rPr>
              <a:t>21 </a:t>
            </a:r>
            <a:r>
              <a:rPr lang="en-US" sz="3600" b="0" dirty="0">
                <a:solidFill>
                  <a:srgbClr val="000000"/>
                </a:solidFill>
                <a:effectLst/>
                <a:latin typeface="system-ui"/>
              </a:rPr>
              <a:t>But examine everything carefully; hold fast to that which is good; </a:t>
            </a:r>
            <a:r>
              <a:rPr lang="en-US" sz="3600" b="1" baseline="30000" dirty="0">
                <a:solidFill>
                  <a:srgbClr val="000000"/>
                </a:solidFill>
                <a:effectLst/>
                <a:latin typeface="system-ui"/>
              </a:rPr>
              <a:t>22 </a:t>
            </a:r>
            <a:r>
              <a:rPr lang="en-US" sz="3600" b="0" dirty="0">
                <a:solidFill>
                  <a:srgbClr val="000000"/>
                </a:solidFill>
                <a:effectLst/>
                <a:latin typeface="system-ui"/>
              </a:rPr>
              <a:t>abstain from every form of evil.</a:t>
            </a:r>
            <a:endParaRPr lang="en-US" sz="3600" dirty="0"/>
          </a:p>
        </p:txBody>
      </p:sp>
    </p:spTree>
    <p:extLst>
      <p:ext uri="{BB962C8B-B14F-4D97-AF65-F5344CB8AC3E}">
        <p14:creationId xmlns:p14="http://schemas.microsoft.com/office/powerpoint/2010/main" val="403327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43F775-19B5-4D6E-B2E1-D7E2D2A3B455}"/>
              </a:ext>
            </a:extLst>
          </p:cNvPr>
          <p:cNvSpPr txBox="1"/>
          <p:nvPr/>
        </p:nvSpPr>
        <p:spPr>
          <a:xfrm>
            <a:off x="0" y="2644170"/>
            <a:ext cx="9144000"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200" b="0" i="0" dirty="0">
                <a:solidFill>
                  <a:schemeClr val="bg1"/>
                </a:solidFill>
                <a:effectLst/>
                <a:latin typeface="system-ui"/>
              </a:rPr>
              <a:t>Never pay back evil for evil to anyone. Respect what is right in the sight of all men. </a:t>
            </a:r>
          </a:p>
          <a:p>
            <a:pPr algn="ctr"/>
            <a:r>
              <a:rPr lang="en-US" sz="3200" dirty="0">
                <a:solidFill>
                  <a:schemeClr val="bg1"/>
                </a:solidFill>
                <a:latin typeface="system-ui"/>
              </a:rPr>
              <a:t>Romans 12:17</a:t>
            </a:r>
            <a:endParaRPr lang="en-US" sz="3200" dirty="0">
              <a:solidFill>
                <a:schemeClr val="bg1"/>
              </a:solidFill>
            </a:endParaRPr>
          </a:p>
        </p:txBody>
      </p:sp>
    </p:spTree>
    <p:extLst>
      <p:ext uri="{BB962C8B-B14F-4D97-AF65-F5344CB8AC3E}">
        <p14:creationId xmlns:p14="http://schemas.microsoft.com/office/powerpoint/2010/main" val="16505435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3401</Words>
  <Application>Microsoft Office PowerPoint</Application>
  <PresentationFormat>On-screen Show (4:3)</PresentationFormat>
  <Paragraphs>88</Paragraphs>
  <Slides>29</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2</cp:revision>
  <dcterms:created xsi:type="dcterms:W3CDTF">2021-12-02T18:04:16Z</dcterms:created>
  <dcterms:modified xsi:type="dcterms:W3CDTF">2021-12-02T19:10:06Z</dcterms:modified>
</cp:coreProperties>
</file>