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6" r:id="rId3"/>
    <p:sldId id="267" r:id="rId4"/>
    <p:sldId id="270" r:id="rId5"/>
    <p:sldId id="268" r:id="rId6"/>
    <p:sldId id="269" r:id="rId7"/>
    <p:sldId id="271" r:id="rId8"/>
    <p:sldId id="272" r:id="rId9"/>
    <p:sldId id="273" r:id="rId10"/>
    <p:sldId id="274" r:id="rId11"/>
    <p:sldId id="276" r:id="rId12"/>
    <p:sldId id="277" r:id="rId13"/>
    <p:sldId id="279" r:id="rId14"/>
    <p:sldId id="280" r:id="rId15"/>
    <p:sldId id="278" r:id="rId16"/>
    <p:sldId id="281" r:id="rId17"/>
    <p:sldId id="282" r:id="rId18"/>
    <p:sldId id="283" r:id="rId19"/>
    <p:sldId id="28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9" autoAdjust="0"/>
    <p:restoredTop sz="68984" autoAdjust="0"/>
  </p:normalViewPr>
  <p:slideViewPr>
    <p:cSldViewPr snapToGrid="0">
      <p:cViewPr varScale="1">
        <p:scale>
          <a:sx n="47" d="100"/>
          <a:sy n="47" d="100"/>
        </p:scale>
        <p:origin x="187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1DFB8-8930-4F87-B7D8-49EB22E8C77C}" type="datetimeFigureOut">
              <a:rPr lang="en-US" smtClean="0"/>
              <a:t>3/4/2022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6A635-A51E-4DC9-9536-2DF37DBC504A}" type="slidenum">
              <a:rPr lang="en-US" smtClean="0"/>
              <a:t>‹#›</a:t>
            </a:fld>
            <a:endParaRPr lang="en-US"/>
          </a:p>
        </p:txBody>
      </p:sp>
    </p:spTree>
    <p:extLst>
      <p:ext uri="{BB962C8B-B14F-4D97-AF65-F5344CB8AC3E}">
        <p14:creationId xmlns:p14="http://schemas.microsoft.com/office/powerpoint/2010/main" val="3504540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main things that keeps us going is hope. Without hope, we quit. Psychologists say that the feeling of progress is what keeps us going. In a plane, they have the tracker. People watch it. I remember in school watching the clock for 3:00. Progress. Without that hope, people quit. </a:t>
            </a:r>
          </a:p>
        </p:txBody>
      </p:sp>
      <p:sp>
        <p:nvSpPr>
          <p:cNvPr id="4" name="Slide Number Placeholder 3"/>
          <p:cNvSpPr>
            <a:spLocks noGrp="1"/>
          </p:cNvSpPr>
          <p:nvPr>
            <p:ph type="sldNum" sz="quarter" idx="5"/>
          </p:nvPr>
        </p:nvSpPr>
        <p:spPr/>
        <p:txBody>
          <a:bodyPr/>
          <a:lstStyle/>
          <a:p>
            <a:fld id="{19D6A635-A51E-4DC9-9536-2DF37DBC504A}" type="slidenum">
              <a:rPr lang="en-US" smtClean="0"/>
              <a:t>1</a:t>
            </a:fld>
            <a:endParaRPr lang="en-US"/>
          </a:p>
        </p:txBody>
      </p:sp>
    </p:spTree>
    <p:extLst>
      <p:ext uri="{BB962C8B-B14F-4D97-AF65-F5344CB8AC3E}">
        <p14:creationId xmlns:p14="http://schemas.microsoft.com/office/powerpoint/2010/main" val="2070587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recalling the past, it makes us look to the future. Memories always impact the present. Memory is not a thing stuck in the past but always connected to the future. </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10</a:t>
            </a:fld>
            <a:endParaRPr lang="en-US"/>
          </a:p>
        </p:txBody>
      </p:sp>
    </p:spTree>
    <p:extLst>
      <p:ext uri="{BB962C8B-B14F-4D97-AF65-F5344CB8AC3E}">
        <p14:creationId xmlns:p14="http://schemas.microsoft.com/office/powerpoint/2010/main" val="3853336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word for zoo, comes from the Greek word for life. If you go to a zoo, you are going to see things that are alive. It would be disappointing if you saw a lot of death. When people see us, they see something that is alive. They see a living hope. Let’s look at some things we find out about hope in the NT.   6 other things about hope. </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11</a:t>
            </a:fld>
            <a:endParaRPr lang="en-US"/>
          </a:p>
        </p:txBody>
      </p:sp>
    </p:spTree>
    <p:extLst>
      <p:ext uri="{BB962C8B-B14F-4D97-AF65-F5344CB8AC3E}">
        <p14:creationId xmlns:p14="http://schemas.microsoft.com/office/powerpoint/2010/main" val="1390644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hope throughout the Bible. Gen 3 promises are hopeful. Gen 12 hope. In Egypt, there is hope. In the Gospels, the birth of Jesus is hope. At the cross, there is hope that He will live again. The rest of the NT talks of the hope we have. </a:t>
            </a:r>
          </a:p>
          <a:p>
            <a:r>
              <a:rPr lang="en-US" dirty="0"/>
              <a:t>US: Knowing God is then the source of our hope. </a:t>
            </a:r>
          </a:p>
        </p:txBody>
      </p:sp>
      <p:sp>
        <p:nvSpPr>
          <p:cNvPr id="4" name="Slide Number Placeholder 3"/>
          <p:cNvSpPr>
            <a:spLocks noGrp="1"/>
          </p:cNvSpPr>
          <p:nvPr>
            <p:ph type="sldNum" sz="quarter" idx="5"/>
          </p:nvPr>
        </p:nvSpPr>
        <p:spPr/>
        <p:txBody>
          <a:bodyPr/>
          <a:lstStyle/>
          <a:p>
            <a:fld id="{19D6A635-A51E-4DC9-9536-2DF37DBC504A}" type="slidenum">
              <a:rPr lang="en-US" smtClean="0"/>
              <a:t>12</a:t>
            </a:fld>
            <a:endParaRPr lang="en-US"/>
          </a:p>
        </p:txBody>
      </p:sp>
    </p:spTree>
    <p:extLst>
      <p:ext uri="{BB962C8B-B14F-4D97-AF65-F5344CB8AC3E}">
        <p14:creationId xmlns:p14="http://schemas.microsoft.com/office/powerpoint/2010/main" val="2924043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translations have overflow. Think about a cup that you put under the faucet. Or, have you ever left the bathtub running too long? Hope in our life is to be like that? Does our life look that way? Why do overflow?</a:t>
            </a:r>
          </a:p>
        </p:txBody>
      </p:sp>
      <p:sp>
        <p:nvSpPr>
          <p:cNvPr id="4" name="Slide Number Placeholder 3"/>
          <p:cNvSpPr>
            <a:spLocks noGrp="1"/>
          </p:cNvSpPr>
          <p:nvPr>
            <p:ph type="sldNum" sz="quarter" idx="5"/>
          </p:nvPr>
        </p:nvSpPr>
        <p:spPr/>
        <p:txBody>
          <a:bodyPr/>
          <a:lstStyle/>
          <a:p>
            <a:fld id="{19D6A635-A51E-4DC9-9536-2DF37DBC504A}" type="slidenum">
              <a:rPr lang="en-US" smtClean="0"/>
              <a:t>13</a:t>
            </a:fld>
            <a:endParaRPr lang="en-US"/>
          </a:p>
        </p:txBody>
      </p:sp>
    </p:spTree>
    <p:extLst>
      <p:ext uri="{BB962C8B-B14F-4D97-AF65-F5344CB8AC3E}">
        <p14:creationId xmlns:p14="http://schemas.microsoft.com/office/powerpoint/2010/main" val="2077798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joy and peace. If I am filled with joy and peace, I will overflow with hope. </a:t>
            </a:r>
          </a:p>
        </p:txBody>
      </p:sp>
      <p:sp>
        <p:nvSpPr>
          <p:cNvPr id="4" name="Slide Number Placeholder 3"/>
          <p:cNvSpPr>
            <a:spLocks noGrp="1"/>
          </p:cNvSpPr>
          <p:nvPr>
            <p:ph type="sldNum" sz="quarter" idx="5"/>
          </p:nvPr>
        </p:nvSpPr>
        <p:spPr/>
        <p:txBody>
          <a:bodyPr/>
          <a:lstStyle/>
          <a:p>
            <a:fld id="{19D6A635-A51E-4DC9-9536-2DF37DBC504A}" type="slidenum">
              <a:rPr lang="en-US" smtClean="0"/>
              <a:t>14</a:t>
            </a:fld>
            <a:endParaRPr lang="en-US"/>
          </a:p>
        </p:txBody>
      </p:sp>
    </p:spTree>
    <p:extLst>
      <p:ext uri="{BB962C8B-B14F-4D97-AF65-F5344CB8AC3E}">
        <p14:creationId xmlns:p14="http://schemas.microsoft.com/office/powerpoint/2010/main" val="3874773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is our hope. Sometimes a person is associated with hope. Athlete—Jordan. President—hope of a nation. The Romans talked about Caesar in that way. Now everything will be good. It is associated with salvation. Christ is our hope. Why? Because he is Christ. This is not first and last name. Christ. Messiah. This is the eternal King. There is hope. </a:t>
            </a:r>
          </a:p>
        </p:txBody>
      </p:sp>
      <p:sp>
        <p:nvSpPr>
          <p:cNvPr id="4" name="Slide Number Placeholder 3"/>
          <p:cNvSpPr>
            <a:spLocks noGrp="1"/>
          </p:cNvSpPr>
          <p:nvPr>
            <p:ph type="sldNum" sz="quarter" idx="5"/>
          </p:nvPr>
        </p:nvSpPr>
        <p:spPr/>
        <p:txBody>
          <a:bodyPr/>
          <a:lstStyle/>
          <a:p>
            <a:fld id="{19D6A635-A51E-4DC9-9536-2DF37DBC504A}" type="slidenum">
              <a:rPr lang="en-US" smtClean="0"/>
              <a:t>15</a:t>
            </a:fld>
            <a:endParaRPr lang="en-US"/>
          </a:p>
        </p:txBody>
      </p:sp>
    </p:spTree>
    <p:extLst>
      <p:ext uri="{BB962C8B-B14F-4D97-AF65-F5344CB8AC3E}">
        <p14:creationId xmlns:p14="http://schemas.microsoft.com/office/powerpoint/2010/main" val="647380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666666"/>
                </a:solidFill>
                <a:effectLst/>
                <a:latin typeface="Helvetica" panose="020B0604020202020204" pitchFamily="34" charset="0"/>
              </a:rPr>
              <a:t>This is the newest edition of the NASB. Several translations have rejoice, some have boast. Celebrate catches the idea. We don’t use the word celebrate very often in regards to faith. We celebrate birthday, anniversary, holiday. Do we celebrate in the hope that we have? We should. Christ has defeated sin and death. That is cause for great celebration! If you had been saved from death you would probably celebrate in some form or fashion. </a:t>
            </a:r>
            <a:endParaRPr lang="en-US" b="0" dirty="0"/>
          </a:p>
        </p:txBody>
      </p:sp>
      <p:sp>
        <p:nvSpPr>
          <p:cNvPr id="4" name="Slide Number Placeholder 3"/>
          <p:cNvSpPr>
            <a:spLocks noGrp="1"/>
          </p:cNvSpPr>
          <p:nvPr>
            <p:ph type="sldNum" sz="quarter" idx="5"/>
          </p:nvPr>
        </p:nvSpPr>
        <p:spPr/>
        <p:txBody>
          <a:bodyPr/>
          <a:lstStyle/>
          <a:p>
            <a:fld id="{19D6A635-A51E-4DC9-9536-2DF37DBC504A}" type="slidenum">
              <a:rPr lang="en-US" smtClean="0"/>
              <a:t>16</a:t>
            </a:fld>
            <a:endParaRPr lang="en-US"/>
          </a:p>
        </p:txBody>
      </p:sp>
    </p:spTree>
    <p:extLst>
      <p:ext uri="{BB962C8B-B14F-4D97-AF65-F5344CB8AC3E}">
        <p14:creationId xmlns:p14="http://schemas.microsoft.com/office/powerpoint/2010/main" val="1415570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666666"/>
                </a:solidFill>
                <a:effectLst/>
                <a:latin typeface="Helvetica" panose="020B0604020202020204" pitchFamily="34" charset="0"/>
              </a:rPr>
              <a:t>This is one of the passages that uses armor to talk about spiritual lives. These are items of defense. Our helmet is the hope of salvation. Hope keeps us going, it protects us from giving in to losing the battle. </a:t>
            </a:r>
            <a:endParaRPr lang="en-US" b="0" dirty="0"/>
          </a:p>
        </p:txBody>
      </p:sp>
      <p:sp>
        <p:nvSpPr>
          <p:cNvPr id="4" name="Slide Number Placeholder 3"/>
          <p:cNvSpPr>
            <a:spLocks noGrp="1"/>
          </p:cNvSpPr>
          <p:nvPr>
            <p:ph type="sldNum" sz="quarter" idx="5"/>
          </p:nvPr>
        </p:nvSpPr>
        <p:spPr/>
        <p:txBody>
          <a:bodyPr/>
          <a:lstStyle/>
          <a:p>
            <a:fld id="{19D6A635-A51E-4DC9-9536-2DF37DBC504A}" type="slidenum">
              <a:rPr lang="en-US" smtClean="0"/>
              <a:t>17</a:t>
            </a:fld>
            <a:endParaRPr lang="en-US"/>
          </a:p>
        </p:txBody>
      </p:sp>
    </p:spTree>
    <p:extLst>
      <p:ext uri="{BB962C8B-B14F-4D97-AF65-F5344CB8AC3E}">
        <p14:creationId xmlns:p14="http://schemas.microsoft.com/office/powerpoint/2010/main" val="2230223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Scriptures give us hope. How? It tells of what God has done and is doing for the people of God. That should give us hope. </a:t>
            </a:r>
          </a:p>
        </p:txBody>
      </p:sp>
      <p:sp>
        <p:nvSpPr>
          <p:cNvPr id="4" name="Slide Number Placeholder 3"/>
          <p:cNvSpPr>
            <a:spLocks noGrp="1"/>
          </p:cNvSpPr>
          <p:nvPr>
            <p:ph type="sldNum" sz="quarter" idx="5"/>
          </p:nvPr>
        </p:nvSpPr>
        <p:spPr/>
        <p:txBody>
          <a:bodyPr/>
          <a:lstStyle/>
          <a:p>
            <a:fld id="{19D6A635-A51E-4DC9-9536-2DF37DBC504A}" type="slidenum">
              <a:rPr lang="en-US" smtClean="0"/>
              <a:t>18</a:t>
            </a:fld>
            <a:endParaRPr lang="en-US"/>
          </a:p>
        </p:txBody>
      </p:sp>
    </p:spTree>
    <p:extLst>
      <p:ext uri="{BB962C8B-B14F-4D97-AF65-F5344CB8AC3E}">
        <p14:creationId xmlns:p14="http://schemas.microsoft.com/office/powerpoint/2010/main" val="516298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either live with despair or with hope. Which do we have? If you’re not in Christ, despair is appropriate.</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19</a:t>
            </a:fld>
            <a:endParaRPr lang="en-US"/>
          </a:p>
        </p:txBody>
      </p:sp>
    </p:spTree>
    <p:extLst>
      <p:ext uri="{BB962C8B-B14F-4D97-AF65-F5344CB8AC3E}">
        <p14:creationId xmlns:p14="http://schemas.microsoft.com/office/powerpoint/2010/main" val="284100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 that is dead is not hope. We have a living hope.   1. More general terms.  2. Look at some specific verses in NT about hope to see what is hope all about.</a:t>
            </a:r>
          </a:p>
        </p:txBody>
      </p:sp>
      <p:sp>
        <p:nvSpPr>
          <p:cNvPr id="4" name="Slide Number Placeholder 3"/>
          <p:cNvSpPr>
            <a:spLocks noGrp="1"/>
          </p:cNvSpPr>
          <p:nvPr>
            <p:ph type="sldNum" sz="quarter" idx="5"/>
          </p:nvPr>
        </p:nvSpPr>
        <p:spPr/>
        <p:txBody>
          <a:bodyPr/>
          <a:lstStyle/>
          <a:p>
            <a:fld id="{19D6A635-A51E-4DC9-9536-2DF37DBC504A}" type="slidenum">
              <a:rPr lang="en-US" smtClean="0"/>
              <a:t>2</a:t>
            </a:fld>
            <a:endParaRPr lang="en-US"/>
          </a:p>
        </p:txBody>
      </p:sp>
    </p:spTree>
    <p:extLst>
      <p:ext uri="{BB962C8B-B14F-4D97-AF65-F5344CB8AC3E}">
        <p14:creationId xmlns:p14="http://schemas.microsoft.com/office/powerpoint/2010/main" val="765668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gardener has hope with the sprout. So many people live with a sense of hopelessness. It stems from the belief that tomorrow will bring nothing good. If we’re honest, we’ve all been there. Hope, then, is vital. </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3</a:t>
            </a:fld>
            <a:endParaRPr lang="en-US"/>
          </a:p>
        </p:txBody>
      </p:sp>
    </p:spTree>
    <p:extLst>
      <p:ext uri="{BB962C8B-B14F-4D97-AF65-F5344CB8AC3E}">
        <p14:creationId xmlns:p14="http://schemas.microsoft.com/office/powerpoint/2010/main" val="3821842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can be helpful to define a word with its opposite. The opposite of hope is hopeless, or despair. Desperation. Basketball game. Desperation shot at the buzzer. Desperate. It means no prosperity. I found it interesting desperado. One with no hope. </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4</a:t>
            </a:fld>
            <a:endParaRPr lang="en-US"/>
          </a:p>
        </p:txBody>
      </p:sp>
    </p:spTree>
    <p:extLst>
      <p:ext uri="{BB962C8B-B14F-4D97-AF65-F5344CB8AC3E}">
        <p14:creationId xmlns:p14="http://schemas.microsoft.com/office/powerpoint/2010/main" val="767615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Truthfully, there is a lot of despair in the Bible. Despair in laments, Lamentations or Psalms. Yet, with many of the laments, there is hope. Because they can recall what God has done in the past. That gives hope in the present as we look to the future.</a:t>
            </a:r>
          </a:p>
        </p:txBody>
      </p:sp>
      <p:sp>
        <p:nvSpPr>
          <p:cNvPr id="4" name="Slide Number Placeholder 3"/>
          <p:cNvSpPr>
            <a:spLocks noGrp="1"/>
          </p:cNvSpPr>
          <p:nvPr>
            <p:ph type="sldNum" sz="quarter" idx="5"/>
          </p:nvPr>
        </p:nvSpPr>
        <p:spPr/>
        <p:txBody>
          <a:bodyPr/>
          <a:lstStyle/>
          <a:p>
            <a:fld id="{19D6A635-A51E-4DC9-9536-2DF37DBC504A}" type="slidenum">
              <a:rPr lang="en-US" smtClean="0"/>
              <a:t>5</a:t>
            </a:fld>
            <a:endParaRPr lang="en-US"/>
          </a:p>
        </p:txBody>
      </p:sp>
    </p:spTree>
    <p:extLst>
      <p:ext uri="{BB962C8B-B14F-4D97-AF65-F5344CB8AC3E}">
        <p14:creationId xmlns:p14="http://schemas.microsoft.com/office/powerpoint/2010/main" val="90353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hope really is, is a trust in the present which keeps us going toward the future. And it’s built on something in the past. </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6</a:t>
            </a:fld>
            <a:endParaRPr lang="en-US"/>
          </a:p>
        </p:txBody>
      </p:sp>
    </p:spTree>
    <p:extLst>
      <p:ext uri="{BB962C8B-B14F-4D97-AF65-F5344CB8AC3E}">
        <p14:creationId xmlns:p14="http://schemas.microsoft.com/office/powerpoint/2010/main" val="280227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1)Despair 5,6,11  2)Remembrance of something about God 6b,8a,11b. A recollection of something known. 3)Hope 5c,11c. I would suggest that as Christians we can follow this pattern.  Even though we despair, look to the past (remember). Produces in us a hope which keeps us going. </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7</a:t>
            </a:fld>
            <a:endParaRPr lang="en-US"/>
          </a:p>
        </p:txBody>
      </p:sp>
    </p:spTree>
    <p:extLst>
      <p:ext uri="{BB962C8B-B14F-4D97-AF65-F5344CB8AC3E}">
        <p14:creationId xmlns:p14="http://schemas.microsoft.com/office/powerpoint/2010/main" val="4219728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look at the context of 1 Peter, this is a situation it would seem of despair. There is great persecution and suffering. But this is how the letter begins. </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8</a:t>
            </a:fld>
            <a:endParaRPr lang="en-US"/>
          </a:p>
        </p:txBody>
      </p:sp>
    </p:spTree>
    <p:extLst>
      <p:ext uri="{BB962C8B-B14F-4D97-AF65-F5344CB8AC3E}">
        <p14:creationId xmlns:p14="http://schemas.microsoft.com/office/powerpoint/2010/main" val="2590239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encourages them to remember, recall what God has done in the past. This is what Israel did (the Exodus). This is what we are to do. </a:t>
            </a:r>
          </a:p>
          <a:p>
            <a:endParaRPr lang="en-US" dirty="0"/>
          </a:p>
        </p:txBody>
      </p:sp>
      <p:sp>
        <p:nvSpPr>
          <p:cNvPr id="4" name="Slide Number Placeholder 3"/>
          <p:cNvSpPr>
            <a:spLocks noGrp="1"/>
          </p:cNvSpPr>
          <p:nvPr>
            <p:ph type="sldNum" sz="quarter" idx="5"/>
          </p:nvPr>
        </p:nvSpPr>
        <p:spPr/>
        <p:txBody>
          <a:bodyPr/>
          <a:lstStyle/>
          <a:p>
            <a:fld id="{19D6A635-A51E-4DC9-9536-2DF37DBC504A}" type="slidenum">
              <a:rPr lang="en-US" smtClean="0"/>
              <a:t>9</a:t>
            </a:fld>
            <a:endParaRPr lang="en-US"/>
          </a:p>
        </p:txBody>
      </p:sp>
    </p:spTree>
    <p:extLst>
      <p:ext uri="{BB962C8B-B14F-4D97-AF65-F5344CB8AC3E}">
        <p14:creationId xmlns:p14="http://schemas.microsoft.com/office/powerpoint/2010/main" val="136914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441676-BFDD-4956-8975-FA7168C07377}"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157056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41676-BFDD-4956-8975-FA7168C07377}"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85166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41676-BFDD-4956-8975-FA7168C07377}"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330009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41676-BFDD-4956-8975-FA7168C07377}"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209635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41676-BFDD-4956-8975-FA7168C07377}"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3247932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441676-BFDD-4956-8975-FA7168C07377}"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86536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441676-BFDD-4956-8975-FA7168C07377}" type="datetimeFigureOut">
              <a:rPr lang="en-US" smtClean="0"/>
              <a:t>3/4/2022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212680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441676-BFDD-4956-8975-FA7168C07377}" type="datetimeFigureOut">
              <a:rPr lang="en-US" smtClean="0"/>
              <a:t>3/4/2022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325731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41676-BFDD-4956-8975-FA7168C07377}" type="datetimeFigureOut">
              <a:rPr lang="en-US" smtClean="0"/>
              <a:t>3/4/2022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7437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441676-BFDD-4956-8975-FA7168C07377}"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301160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441676-BFDD-4956-8975-FA7168C07377}"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4417E-6029-42DB-8D87-D456E853A766}" type="slidenum">
              <a:rPr lang="en-US" smtClean="0"/>
              <a:t>‹#›</a:t>
            </a:fld>
            <a:endParaRPr lang="en-US"/>
          </a:p>
        </p:txBody>
      </p:sp>
    </p:spTree>
    <p:extLst>
      <p:ext uri="{BB962C8B-B14F-4D97-AF65-F5344CB8AC3E}">
        <p14:creationId xmlns:p14="http://schemas.microsoft.com/office/powerpoint/2010/main" val="357632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41676-BFDD-4956-8975-FA7168C07377}" type="datetimeFigureOut">
              <a:rPr lang="en-US" smtClean="0"/>
              <a:t>3/4/2022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4417E-6029-42DB-8D87-D456E853A766}" type="slidenum">
              <a:rPr lang="en-US" smtClean="0"/>
              <a:t>‹#›</a:t>
            </a:fld>
            <a:endParaRPr lang="en-US"/>
          </a:p>
        </p:txBody>
      </p:sp>
    </p:spTree>
    <p:extLst>
      <p:ext uri="{BB962C8B-B14F-4D97-AF65-F5344CB8AC3E}">
        <p14:creationId xmlns:p14="http://schemas.microsoft.com/office/powerpoint/2010/main" val="3902581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49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223251"/>
            <a:ext cx="8801099" cy="427809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b="0" dirty="0">
                <a:solidFill>
                  <a:srgbClr val="000000"/>
                </a:solidFill>
                <a:effectLst/>
                <a:latin typeface="system-ui"/>
              </a:rPr>
              <a:t>Blessed be the God and Father of our Lord Jesus Christ, who according to His great mercy has caused us to be born again to a living hope through the resurrection of Jesus Christ from the dead, </a:t>
            </a:r>
            <a:r>
              <a:rPr lang="en-US" sz="3400" b="0" dirty="0">
                <a:solidFill>
                  <a:srgbClr val="000000"/>
                </a:solidFill>
                <a:effectLst/>
                <a:highlight>
                  <a:srgbClr val="FFFF00"/>
                </a:highlight>
                <a:latin typeface="system-ui"/>
              </a:rPr>
              <a:t>to obtain an inheritance which is imperishable and undefiled and will not fade away, reserved in heaven for you</a:t>
            </a:r>
          </a:p>
          <a:p>
            <a:pPr algn="ctr"/>
            <a:r>
              <a:rPr lang="en-US" sz="3400" dirty="0">
                <a:solidFill>
                  <a:srgbClr val="000000"/>
                </a:solidFill>
                <a:latin typeface="system-ui"/>
              </a:rPr>
              <a:t>1 Peter 1:3-4</a:t>
            </a:r>
            <a:endParaRPr lang="en-US" sz="3400" dirty="0"/>
          </a:p>
        </p:txBody>
      </p:sp>
    </p:spTree>
    <p:extLst>
      <p:ext uri="{BB962C8B-B14F-4D97-AF65-F5344CB8AC3E}">
        <p14:creationId xmlns:p14="http://schemas.microsoft.com/office/powerpoint/2010/main" val="235497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223251"/>
            <a:ext cx="8801099" cy="427809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b="0" dirty="0">
                <a:solidFill>
                  <a:srgbClr val="000000"/>
                </a:solidFill>
                <a:effectLst/>
                <a:latin typeface="system-ui"/>
              </a:rPr>
              <a:t>Blessed be the God and Father of our Lord Jesus Christ, who according to His great mercy has caused us to be born again to </a:t>
            </a:r>
            <a:r>
              <a:rPr lang="en-US" sz="3400" b="0" dirty="0">
                <a:solidFill>
                  <a:srgbClr val="000000"/>
                </a:solidFill>
                <a:effectLst/>
                <a:highlight>
                  <a:srgbClr val="FFFF00"/>
                </a:highlight>
                <a:latin typeface="system-ui"/>
              </a:rPr>
              <a:t>a living hope</a:t>
            </a:r>
            <a:r>
              <a:rPr lang="en-US" sz="3400" b="0" dirty="0">
                <a:solidFill>
                  <a:srgbClr val="000000"/>
                </a:solidFill>
                <a:effectLst/>
                <a:latin typeface="system-ui"/>
              </a:rPr>
              <a:t> through the resurrection of Jesus Christ from the dead, to obtain an inheritance which is imperishable and undefiled and will not fade away, reserved in heaven for you</a:t>
            </a:r>
          </a:p>
          <a:p>
            <a:pPr algn="ctr"/>
            <a:r>
              <a:rPr lang="en-US" sz="3400" dirty="0">
                <a:solidFill>
                  <a:srgbClr val="000000"/>
                </a:solidFill>
                <a:latin typeface="system-ui"/>
              </a:rPr>
              <a:t>1 Peter 1:3-4</a:t>
            </a:r>
            <a:endParaRPr lang="en-US" sz="3400" dirty="0"/>
          </a:p>
        </p:txBody>
      </p:sp>
    </p:spTree>
    <p:extLst>
      <p:ext uri="{BB962C8B-B14F-4D97-AF65-F5344CB8AC3E}">
        <p14:creationId xmlns:p14="http://schemas.microsoft.com/office/powerpoint/2010/main" val="104242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1515338"/>
            <a:ext cx="8801099" cy="218521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dirty="0"/>
              <a:t>Now may </a:t>
            </a:r>
            <a:r>
              <a:rPr lang="en-US" sz="3400" dirty="0">
                <a:highlight>
                  <a:srgbClr val="FFFF00"/>
                </a:highlight>
              </a:rPr>
              <a:t>the God of hope</a:t>
            </a:r>
            <a:r>
              <a:rPr lang="en-US" sz="3400" dirty="0"/>
              <a:t> fill you with all joy and peace in believing, so that you will </a:t>
            </a:r>
          </a:p>
          <a:p>
            <a:pPr algn="ctr"/>
            <a:r>
              <a:rPr lang="en-US" sz="3400" dirty="0"/>
              <a:t>abound in hope by the power of the Holy Spirit. </a:t>
            </a:r>
          </a:p>
          <a:p>
            <a:pPr algn="ctr"/>
            <a:r>
              <a:rPr lang="en-US" sz="3400" dirty="0">
                <a:solidFill>
                  <a:srgbClr val="000000"/>
                </a:solidFill>
                <a:latin typeface="system-ui"/>
              </a:rPr>
              <a:t>Romans 15:13</a:t>
            </a:r>
            <a:endParaRPr lang="en-US" sz="3400" dirty="0"/>
          </a:p>
        </p:txBody>
      </p:sp>
      <p:sp>
        <p:nvSpPr>
          <p:cNvPr id="2" name="TextBox 1">
            <a:extLst>
              <a:ext uri="{FF2B5EF4-FFF2-40B4-BE49-F238E27FC236}">
                <a16:creationId xmlns:a16="http://schemas.microsoft.com/office/drawing/2014/main" id="{F3E06EFC-E978-4FB0-857C-82720B06071F}"/>
              </a:ext>
            </a:extLst>
          </p:cNvPr>
          <p:cNvSpPr txBox="1"/>
          <p:nvPr/>
        </p:nvSpPr>
        <p:spPr>
          <a:xfrm>
            <a:off x="1212574" y="5824330"/>
            <a:ext cx="5367130" cy="707886"/>
          </a:xfrm>
          <a:prstGeom prst="rect">
            <a:avLst/>
          </a:prstGeom>
          <a:noFill/>
        </p:spPr>
        <p:txBody>
          <a:bodyPr wrap="square" rtlCol="0">
            <a:spAutoFit/>
          </a:bodyPr>
          <a:lstStyle/>
          <a:p>
            <a:r>
              <a:rPr lang="en-US" sz="4000" b="1" dirty="0">
                <a:solidFill>
                  <a:schemeClr val="accent6">
                    <a:lumMod val="50000"/>
                  </a:schemeClr>
                </a:solidFill>
                <a:effectLst>
                  <a:reflection blurRad="6350" stA="55000" endA="300" endPos="45500" dir="5400000" sy="-100000" algn="bl" rotWithShape="0"/>
                </a:effectLst>
              </a:rPr>
              <a:t>God is a God of hope.</a:t>
            </a:r>
          </a:p>
        </p:txBody>
      </p:sp>
    </p:spTree>
    <p:extLst>
      <p:ext uri="{BB962C8B-B14F-4D97-AF65-F5344CB8AC3E}">
        <p14:creationId xmlns:p14="http://schemas.microsoft.com/office/powerpoint/2010/main" val="65004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1515338"/>
            <a:ext cx="8801099" cy="218521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dirty="0"/>
              <a:t>Now may the God of hope fill you with all joy and peace in believing, so that you will </a:t>
            </a:r>
          </a:p>
          <a:p>
            <a:pPr algn="ctr"/>
            <a:r>
              <a:rPr lang="en-US" sz="3400" dirty="0">
                <a:highlight>
                  <a:srgbClr val="FFFF00"/>
                </a:highlight>
              </a:rPr>
              <a:t>abound in hope</a:t>
            </a:r>
            <a:r>
              <a:rPr lang="en-US" sz="3400" dirty="0"/>
              <a:t> by the power of the Holy Spirit. </a:t>
            </a:r>
          </a:p>
          <a:p>
            <a:pPr algn="ctr"/>
            <a:r>
              <a:rPr lang="en-US" sz="3400" dirty="0">
                <a:solidFill>
                  <a:srgbClr val="000000"/>
                </a:solidFill>
                <a:latin typeface="system-ui"/>
              </a:rPr>
              <a:t>Romans 15:13</a:t>
            </a:r>
            <a:endParaRPr lang="en-US" sz="3400" dirty="0"/>
          </a:p>
        </p:txBody>
      </p:sp>
      <p:sp>
        <p:nvSpPr>
          <p:cNvPr id="2" name="TextBox 1">
            <a:extLst>
              <a:ext uri="{FF2B5EF4-FFF2-40B4-BE49-F238E27FC236}">
                <a16:creationId xmlns:a16="http://schemas.microsoft.com/office/drawing/2014/main" id="{F3E06EFC-E978-4FB0-857C-82720B06071F}"/>
              </a:ext>
            </a:extLst>
          </p:cNvPr>
          <p:cNvSpPr txBox="1"/>
          <p:nvPr/>
        </p:nvSpPr>
        <p:spPr>
          <a:xfrm>
            <a:off x="0" y="5635693"/>
            <a:ext cx="7076661" cy="707886"/>
          </a:xfrm>
          <a:prstGeom prst="rect">
            <a:avLst/>
          </a:prstGeom>
          <a:noFill/>
        </p:spPr>
        <p:txBody>
          <a:bodyPr wrap="square" rtlCol="0">
            <a:spAutoFit/>
          </a:bodyPr>
          <a:lstStyle/>
          <a:p>
            <a:r>
              <a:rPr lang="en-US" sz="4000" b="1" dirty="0">
                <a:solidFill>
                  <a:schemeClr val="accent6">
                    <a:lumMod val="50000"/>
                  </a:schemeClr>
                </a:solidFill>
                <a:effectLst>
                  <a:reflection blurRad="6350" stA="55000" endA="300" endPos="45500" dir="5400000" sy="-100000" algn="bl" rotWithShape="0"/>
                </a:effectLst>
              </a:rPr>
              <a:t>We have an abundance of hope.</a:t>
            </a:r>
          </a:p>
        </p:txBody>
      </p:sp>
    </p:spTree>
    <p:extLst>
      <p:ext uri="{BB962C8B-B14F-4D97-AF65-F5344CB8AC3E}">
        <p14:creationId xmlns:p14="http://schemas.microsoft.com/office/powerpoint/2010/main" val="304953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1515338"/>
            <a:ext cx="8801099" cy="218521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dirty="0"/>
              <a:t>Now may the God of hope fill you with all </a:t>
            </a:r>
            <a:r>
              <a:rPr lang="en-US" sz="3400" b="1" u="sng" dirty="0"/>
              <a:t>joy</a:t>
            </a:r>
            <a:r>
              <a:rPr lang="en-US" sz="3400" dirty="0"/>
              <a:t> and </a:t>
            </a:r>
            <a:r>
              <a:rPr lang="en-US" sz="3400" b="1" u="sng" dirty="0"/>
              <a:t>peace</a:t>
            </a:r>
            <a:r>
              <a:rPr lang="en-US" sz="3400" dirty="0"/>
              <a:t> in believing, so that you will </a:t>
            </a:r>
          </a:p>
          <a:p>
            <a:pPr algn="ctr"/>
            <a:r>
              <a:rPr lang="en-US" sz="3400" dirty="0">
                <a:highlight>
                  <a:srgbClr val="FFFF00"/>
                </a:highlight>
              </a:rPr>
              <a:t>abound in hope</a:t>
            </a:r>
            <a:r>
              <a:rPr lang="en-US" sz="3400" dirty="0"/>
              <a:t> by the power of the Holy Spirit. </a:t>
            </a:r>
          </a:p>
          <a:p>
            <a:pPr algn="ctr"/>
            <a:r>
              <a:rPr lang="en-US" sz="3400" dirty="0">
                <a:solidFill>
                  <a:srgbClr val="000000"/>
                </a:solidFill>
                <a:latin typeface="system-ui"/>
              </a:rPr>
              <a:t>Romans 15:13</a:t>
            </a:r>
            <a:endParaRPr lang="en-US" sz="3400" dirty="0"/>
          </a:p>
        </p:txBody>
      </p:sp>
      <p:sp>
        <p:nvSpPr>
          <p:cNvPr id="2" name="TextBox 1">
            <a:extLst>
              <a:ext uri="{FF2B5EF4-FFF2-40B4-BE49-F238E27FC236}">
                <a16:creationId xmlns:a16="http://schemas.microsoft.com/office/drawing/2014/main" id="{F3E06EFC-E978-4FB0-857C-82720B06071F}"/>
              </a:ext>
            </a:extLst>
          </p:cNvPr>
          <p:cNvSpPr txBox="1"/>
          <p:nvPr/>
        </p:nvSpPr>
        <p:spPr>
          <a:xfrm>
            <a:off x="0" y="5635693"/>
            <a:ext cx="7076661" cy="707886"/>
          </a:xfrm>
          <a:prstGeom prst="rect">
            <a:avLst/>
          </a:prstGeom>
          <a:noFill/>
        </p:spPr>
        <p:txBody>
          <a:bodyPr wrap="square" rtlCol="0">
            <a:spAutoFit/>
          </a:bodyPr>
          <a:lstStyle/>
          <a:p>
            <a:r>
              <a:rPr lang="en-US" sz="4000" b="1" dirty="0">
                <a:solidFill>
                  <a:schemeClr val="accent6">
                    <a:lumMod val="50000"/>
                  </a:schemeClr>
                </a:solidFill>
                <a:effectLst>
                  <a:reflection blurRad="6350" stA="55000" endA="300" endPos="45500" dir="5400000" sy="-100000" algn="bl" rotWithShape="0"/>
                </a:effectLst>
              </a:rPr>
              <a:t>We have an abundance of hope.</a:t>
            </a:r>
          </a:p>
        </p:txBody>
      </p:sp>
    </p:spTree>
    <p:extLst>
      <p:ext uri="{BB962C8B-B14F-4D97-AF65-F5344CB8AC3E}">
        <p14:creationId xmlns:p14="http://schemas.microsoft.com/office/powerpoint/2010/main" val="348638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1515338"/>
            <a:ext cx="8801099" cy="218521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b="0" dirty="0">
                <a:solidFill>
                  <a:srgbClr val="000000"/>
                </a:solidFill>
                <a:effectLst/>
                <a:latin typeface="system-ui"/>
              </a:rPr>
              <a:t>Paul, an apostle of Christ Jesus according to the commandment of God our Savior, </a:t>
            </a:r>
          </a:p>
          <a:p>
            <a:pPr algn="ctr"/>
            <a:r>
              <a:rPr lang="en-US" sz="3400" b="0" dirty="0">
                <a:solidFill>
                  <a:srgbClr val="000000"/>
                </a:solidFill>
                <a:effectLst/>
                <a:latin typeface="system-ui"/>
              </a:rPr>
              <a:t>and of Christ Jesus, </a:t>
            </a:r>
            <a:r>
              <a:rPr lang="en-US" sz="3400" b="0" dirty="0">
                <a:solidFill>
                  <a:srgbClr val="000000"/>
                </a:solidFill>
                <a:effectLst/>
                <a:highlight>
                  <a:srgbClr val="FFFF00"/>
                </a:highlight>
                <a:latin typeface="system-ui"/>
              </a:rPr>
              <a:t>who is our hope</a:t>
            </a:r>
          </a:p>
          <a:p>
            <a:pPr algn="ctr"/>
            <a:r>
              <a:rPr lang="en-US" sz="3400" dirty="0">
                <a:solidFill>
                  <a:srgbClr val="000000"/>
                </a:solidFill>
                <a:latin typeface="system-ui"/>
              </a:rPr>
              <a:t>1 Timothy 1:1</a:t>
            </a:r>
            <a:endParaRPr lang="en-US" sz="3400" dirty="0"/>
          </a:p>
        </p:txBody>
      </p:sp>
      <p:sp>
        <p:nvSpPr>
          <p:cNvPr id="2" name="TextBox 1">
            <a:extLst>
              <a:ext uri="{FF2B5EF4-FFF2-40B4-BE49-F238E27FC236}">
                <a16:creationId xmlns:a16="http://schemas.microsoft.com/office/drawing/2014/main" id="{F3E06EFC-E978-4FB0-857C-82720B06071F}"/>
              </a:ext>
            </a:extLst>
          </p:cNvPr>
          <p:cNvSpPr txBox="1"/>
          <p:nvPr/>
        </p:nvSpPr>
        <p:spPr>
          <a:xfrm>
            <a:off x="1212574" y="5824330"/>
            <a:ext cx="5367130" cy="707886"/>
          </a:xfrm>
          <a:prstGeom prst="rect">
            <a:avLst/>
          </a:prstGeom>
          <a:noFill/>
        </p:spPr>
        <p:txBody>
          <a:bodyPr wrap="square" rtlCol="0">
            <a:spAutoFit/>
          </a:bodyPr>
          <a:lstStyle/>
          <a:p>
            <a:r>
              <a:rPr lang="en-US" sz="4000" b="1" dirty="0">
                <a:solidFill>
                  <a:schemeClr val="accent6">
                    <a:lumMod val="50000"/>
                  </a:schemeClr>
                </a:solidFill>
                <a:effectLst>
                  <a:reflection blurRad="6350" stA="55000" endA="300" endPos="45500" dir="5400000" sy="-100000" algn="bl" rotWithShape="0"/>
                </a:effectLst>
              </a:rPr>
              <a:t>Christ Jesus is our hope.</a:t>
            </a:r>
          </a:p>
        </p:txBody>
      </p:sp>
    </p:spTree>
    <p:extLst>
      <p:ext uri="{BB962C8B-B14F-4D97-AF65-F5344CB8AC3E}">
        <p14:creationId xmlns:p14="http://schemas.microsoft.com/office/powerpoint/2010/main" val="4135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327991" y="567176"/>
            <a:ext cx="8488017" cy="37548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dirty="0"/>
              <a:t>Therefore, having been justified by faith, we have peace with God through our Lord Jesus Christ, through whom we also have obtained our introduction by faith into this grace in which we stand; and we </a:t>
            </a:r>
            <a:r>
              <a:rPr lang="en-US" sz="3400" dirty="0">
                <a:highlight>
                  <a:srgbClr val="FFFF00"/>
                </a:highlight>
              </a:rPr>
              <a:t>celebrate in hope</a:t>
            </a:r>
            <a:r>
              <a:rPr lang="en-US" sz="3400" dirty="0"/>
              <a:t> of the glory of God. </a:t>
            </a:r>
          </a:p>
          <a:p>
            <a:pPr algn="ctr"/>
            <a:r>
              <a:rPr lang="en-US" sz="3400" dirty="0">
                <a:latin typeface="system-ui"/>
              </a:rPr>
              <a:t>Romans 5:1-2</a:t>
            </a:r>
          </a:p>
        </p:txBody>
      </p:sp>
      <p:sp>
        <p:nvSpPr>
          <p:cNvPr id="2" name="TextBox 1">
            <a:extLst>
              <a:ext uri="{FF2B5EF4-FFF2-40B4-BE49-F238E27FC236}">
                <a16:creationId xmlns:a16="http://schemas.microsoft.com/office/drawing/2014/main" id="{F3E06EFC-E978-4FB0-857C-82720B06071F}"/>
              </a:ext>
            </a:extLst>
          </p:cNvPr>
          <p:cNvSpPr txBox="1"/>
          <p:nvPr/>
        </p:nvSpPr>
        <p:spPr>
          <a:xfrm>
            <a:off x="1212574" y="5824330"/>
            <a:ext cx="5367130" cy="707886"/>
          </a:xfrm>
          <a:prstGeom prst="rect">
            <a:avLst/>
          </a:prstGeom>
          <a:noFill/>
        </p:spPr>
        <p:txBody>
          <a:bodyPr wrap="square" rtlCol="0">
            <a:spAutoFit/>
          </a:bodyPr>
          <a:lstStyle/>
          <a:p>
            <a:r>
              <a:rPr lang="en-US" sz="4000" b="1" dirty="0">
                <a:solidFill>
                  <a:schemeClr val="accent6">
                    <a:lumMod val="50000"/>
                  </a:schemeClr>
                </a:solidFill>
                <a:effectLst>
                  <a:reflection blurRad="6350" stA="55000" endA="300" endPos="45500" dir="5400000" sy="-100000" algn="bl" rotWithShape="0"/>
                </a:effectLst>
              </a:rPr>
              <a:t>We celebrate in hope.</a:t>
            </a:r>
          </a:p>
        </p:txBody>
      </p:sp>
    </p:spTree>
    <p:extLst>
      <p:ext uri="{BB962C8B-B14F-4D97-AF65-F5344CB8AC3E}">
        <p14:creationId xmlns:p14="http://schemas.microsoft.com/office/powerpoint/2010/main" val="3539716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327991" y="1243786"/>
            <a:ext cx="8488017" cy="218521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dirty="0"/>
              <a:t>But since we are of the day, let’s be sober, having put on the breastplate of faith and love, and as a helmet, </a:t>
            </a:r>
            <a:r>
              <a:rPr lang="en-US" sz="3400" dirty="0">
                <a:highlight>
                  <a:srgbClr val="FFFF00"/>
                </a:highlight>
              </a:rPr>
              <a:t>the hope of salvation</a:t>
            </a:r>
            <a:r>
              <a:rPr lang="en-US" sz="3400" dirty="0"/>
              <a:t>.</a:t>
            </a:r>
          </a:p>
          <a:p>
            <a:pPr algn="ctr"/>
            <a:r>
              <a:rPr lang="en-US" sz="3400" dirty="0">
                <a:latin typeface="system-ui"/>
              </a:rPr>
              <a:t>1 Thessalonians 5:8</a:t>
            </a:r>
          </a:p>
        </p:txBody>
      </p:sp>
      <p:sp>
        <p:nvSpPr>
          <p:cNvPr id="2" name="TextBox 1">
            <a:extLst>
              <a:ext uri="{FF2B5EF4-FFF2-40B4-BE49-F238E27FC236}">
                <a16:creationId xmlns:a16="http://schemas.microsoft.com/office/drawing/2014/main" id="{F3E06EFC-E978-4FB0-857C-82720B06071F}"/>
              </a:ext>
            </a:extLst>
          </p:cNvPr>
          <p:cNvSpPr txBox="1"/>
          <p:nvPr/>
        </p:nvSpPr>
        <p:spPr>
          <a:xfrm>
            <a:off x="1053548" y="5784573"/>
            <a:ext cx="5367130" cy="707886"/>
          </a:xfrm>
          <a:prstGeom prst="rect">
            <a:avLst/>
          </a:prstGeom>
          <a:noFill/>
        </p:spPr>
        <p:txBody>
          <a:bodyPr wrap="square" rtlCol="0">
            <a:spAutoFit/>
          </a:bodyPr>
          <a:lstStyle/>
          <a:p>
            <a:pPr algn="ctr"/>
            <a:r>
              <a:rPr lang="en-US" sz="4000" b="1" dirty="0">
                <a:solidFill>
                  <a:schemeClr val="accent6">
                    <a:lumMod val="50000"/>
                  </a:schemeClr>
                </a:solidFill>
                <a:effectLst>
                  <a:reflection blurRad="6350" stA="55000" endA="300" endPos="45500" dir="5400000" sy="-100000" algn="bl" rotWithShape="0"/>
                </a:effectLst>
              </a:rPr>
              <a:t>Hope protects us.</a:t>
            </a:r>
          </a:p>
        </p:txBody>
      </p:sp>
    </p:spTree>
    <p:extLst>
      <p:ext uri="{BB962C8B-B14F-4D97-AF65-F5344CB8AC3E}">
        <p14:creationId xmlns:p14="http://schemas.microsoft.com/office/powerpoint/2010/main" val="311816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327991" y="1243786"/>
            <a:ext cx="8488017" cy="270843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dirty="0"/>
              <a:t>For whatever was written in earlier times was written for our instruction, so that through perseverance and </a:t>
            </a:r>
            <a:r>
              <a:rPr lang="en-US" sz="3400" dirty="0">
                <a:highlight>
                  <a:srgbClr val="FFFF00"/>
                </a:highlight>
              </a:rPr>
              <a:t>the encouragement of the Scriptures we might have hope</a:t>
            </a:r>
            <a:r>
              <a:rPr lang="en-US" sz="3400" dirty="0"/>
              <a:t>.</a:t>
            </a:r>
          </a:p>
          <a:p>
            <a:pPr algn="ctr"/>
            <a:r>
              <a:rPr lang="en-US" sz="3400" dirty="0">
                <a:latin typeface="system-ui"/>
              </a:rPr>
              <a:t>Romans 15:4</a:t>
            </a:r>
          </a:p>
        </p:txBody>
      </p:sp>
      <p:sp>
        <p:nvSpPr>
          <p:cNvPr id="2" name="TextBox 1">
            <a:extLst>
              <a:ext uri="{FF2B5EF4-FFF2-40B4-BE49-F238E27FC236}">
                <a16:creationId xmlns:a16="http://schemas.microsoft.com/office/drawing/2014/main" id="{F3E06EFC-E978-4FB0-857C-82720B06071F}"/>
              </a:ext>
            </a:extLst>
          </p:cNvPr>
          <p:cNvSpPr txBox="1"/>
          <p:nvPr/>
        </p:nvSpPr>
        <p:spPr>
          <a:xfrm>
            <a:off x="278709" y="5784573"/>
            <a:ext cx="6141969" cy="707886"/>
          </a:xfrm>
          <a:prstGeom prst="rect">
            <a:avLst/>
          </a:prstGeom>
          <a:noFill/>
        </p:spPr>
        <p:txBody>
          <a:bodyPr wrap="square" rtlCol="0">
            <a:spAutoFit/>
          </a:bodyPr>
          <a:lstStyle/>
          <a:p>
            <a:pPr algn="ctr"/>
            <a:r>
              <a:rPr lang="en-US" sz="4000" b="1" dirty="0">
                <a:solidFill>
                  <a:schemeClr val="accent6">
                    <a:lumMod val="50000"/>
                  </a:schemeClr>
                </a:solidFill>
                <a:effectLst>
                  <a:reflection blurRad="6350" stA="55000" endA="300" endPos="45500" dir="5400000" sy="-100000" algn="bl" rotWithShape="0"/>
                </a:effectLst>
              </a:rPr>
              <a:t>The Scriptures give us hope.</a:t>
            </a:r>
          </a:p>
        </p:txBody>
      </p:sp>
    </p:spTree>
    <p:extLst>
      <p:ext uri="{BB962C8B-B14F-4D97-AF65-F5344CB8AC3E}">
        <p14:creationId xmlns:p14="http://schemas.microsoft.com/office/powerpoint/2010/main" val="1606551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223251"/>
            <a:ext cx="8801099" cy="427809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b="0" dirty="0">
                <a:solidFill>
                  <a:srgbClr val="000000"/>
                </a:solidFill>
                <a:effectLst/>
                <a:latin typeface="system-ui"/>
              </a:rPr>
              <a:t>Blessed be the God and Father of our Lord Jesus Christ, who according to His great mercy has caused us to be born again to a living hope through the resurrection of Jesus Christ from the dead, to obtain an inheritance which is imperishable and undefiled and will not fade away, reserved in heaven for you</a:t>
            </a:r>
          </a:p>
          <a:p>
            <a:pPr algn="ctr"/>
            <a:r>
              <a:rPr lang="en-US" sz="3400" dirty="0">
                <a:solidFill>
                  <a:srgbClr val="000000"/>
                </a:solidFill>
                <a:latin typeface="system-ui"/>
              </a:rPr>
              <a:t>1 Peter 1:3-4</a:t>
            </a:r>
            <a:endParaRPr lang="en-US" sz="3400" dirty="0"/>
          </a:p>
        </p:txBody>
      </p:sp>
    </p:spTree>
    <p:extLst>
      <p:ext uri="{BB962C8B-B14F-4D97-AF65-F5344CB8AC3E}">
        <p14:creationId xmlns:p14="http://schemas.microsoft.com/office/powerpoint/2010/main" val="81375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A6CA2-D7C8-462D-A1FB-52158F21DBB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E820212-1E33-4B55-8557-A039F9E54694}"/>
              </a:ext>
            </a:extLst>
          </p:cNvPr>
          <p:cNvSpPr>
            <a:spLocks noGrp="1"/>
          </p:cNvSpPr>
          <p:nvPr>
            <p:ph type="subTitle" idx="1"/>
          </p:nvPr>
        </p:nvSpPr>
        <p:spPr/>
        <p:txBody>
          <a:bodyPr/>
          <a:lstStyle/>
          <a:p>
            <a:endParaRPr lang="en-US"/>
          </a:p>
        </p:txBody>
      </p:sp>
      <p:pic>
        <p:nvPicPr>
          <p:cNvPr id="1028" name="Picture 4" descr="See the source image">
            <a:extLst>
              <a:ext uri="{FF2B5EF4-FFF2-40B4-BE49-F238E27FC236}">
                <a16:creationId xmlns:a16="http://schemas.microsoft.com/office/drawing/2014/main" id="{757C8238-2EEF-4F80-8797-67CB4A1C5F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602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7496" y="3116504"/>
            <a:ext cx="3498367" cy="3498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804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7496" y="3116504"/>
            <a:ext cx="3498367" cy="34983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2501F82-B92E-461D-828D-B7C20EB2D4C0}"/>
              </a:ext>
            </a:extLst>
          </p:cNvPr>
          <p:cNvSpPr txBox="1"/>
          <p:nvPr/>
        </p:nvSpPr>
        <p:spPr>
          <a:xfrm>
            <a:off x="934279" y="1622819"/>
            <a:ext cx="3061253"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7200" dirty="0">
                <a:solidFill>
                  <a:schemeClr val="accent6">
                    <a:lumMod val="75000"/>
                  </a:schemeClr>
                </a:solidFill>
                <a:latin typeface="Abadi Extra Light" panose="020B0204020104020204" pitchFamily="34" charset="0"/>
                <a:cs typeface="Times New Roman" panose="02020603050405020304" pitchFamily="18" charset="0"/>
              </a:rPr>
              <a:t>Despair</a:t>
            </a:r>
          </a:p>
        </p:txBody>
      </p:sp>
    </p:spTree>
    <p:extLst>
      <p:ext uri="{BB962C8B-B14F-4D97-AF65-F5344CB8AC3E}">
        <p14:creationId xmlns:p14="http://schemas.microsoft.com/office/powerpoint/2010/main" val="350824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7496" y="3116504"/>
            <a:ext cx="3498367" cy="34983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2501F82-B92E-461D-828D-B7C20EB2D4C0}"/>
              </a:ext>
            </a:extLst>
          </p:cNvPr>
          <p:cNvSpPr txBox="1"/>
          <p:nvPr/>
        </p:nvSpPr>
        <p:spPr>
          <a:xfrm>
            <a:off x="934279" y="1622819"/>
            <a:ext cx="3061253"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7200" dirty="0">
                <a:solidFill>
                  <a:schemeClr val="accent6">
                    <a:lumMod val="75000"/>
                  </a:schemeClr>
                </a:solidFill>
                <a:latin typeface="Abadi Extra Light" panose="020B0204020104020204" pitchFamily="34" charset="0"/>
                <a:cs typeface="Times New Roman" panose="02020603050405020304" pitchFamily="18" charset="0"/>
              </a:rPr>
              <a:t>Despair</a:t>
            </a:r>
          </a:p>
        </p:txBody>
      </p:sp>
    </p:spTree>
    <p:extLst>
      <p:ext uri="{BB962C8B-B14F-4D97-AF65-F5344CB8AC3E}">
        <p14:creationId xmlns:p14="http://schemas.microsoft.com/office/powerpoint/2010/main" val="4027819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7496" y="3116504"/>
            <a:ext cx="3498367" cy="34983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2501F82-B92E-461D-828D-B7C20EB2D4C0}"/>
              </a:ext>
            </a:extLst>
          </p:cNvPr>
          <p:cNvSpPr txBox="1"/>
          <p:nvPr/>
        </p:nvSpPr>
        <p:spPr>
          <a:xfrm>
            <a:off x="934279" y="1622819"/>
            <a:ext cx="3061253"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7200" dirty="0">
                <a:solidFill>
                  <a:schemeClr val="accent6">
                    <a:lumMod val="75000"/>
                  </a:schemeClr>
                </a:solidFill>
                <a:latin typeface="Abadi Extra Light" panose="020B0204020104020204" pitchFamily="34" charset="0"/>
                <a:cs typeface="Times New Roman" panose="02020603050405020304" pitchFamily="18" charset="0"/>
              </a:rPr>
              <a:t>Hope</a:t>
            </a:r>
          </a:p>
        </p:txBody>
      </p:sp>
    </p:spTree>
    <p:extLst>
      <p:ext uri="{BB962C8B-B14F-4D97-AF65-F5344CB8AC3E}">
        <p14:creationId xmlns:p14="http://schemas.microsoft.com/office/powerpoint/2010/main" val="294063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7496" y="3116504"/>
            <a:ext cx="3498367" cy="34983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2501F82-B92E-461D-828D-B7C20EB2D4C0}"/>
              </a:ext>
            </a:extLst>
          </p:cNvPr>
          <p:cNvSpPr txBox="1"/>
          <p:nvPr/>
        </p:nvSpPr>
        <p:spPr>
          <a:xfrm>
            <a:off x="934279" y="1622819"/>
            <a:ext cx="3061253" cy="230832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7200" dirty="0">
                <a:solidFill>
                  <a:schemeClr val="accent6">
                    <a:lumMod val="75000"/>
                  </a:schemeClr>
                </a:solidFill>
                <a:latin typeface="Abadi Extra Light" panose="020B0204020104020204" pitchFamily="34" charset="0"/>
                <a:cs typeface="Times New Roman" panose="02020603050405020304" pitchFamily="18" charset="0"/>
              </a:rPr>
              <a:t>Psalm 42</a:t>
            </a:r>
          </a:p>
        </p:txBody>
      </p:sp>
    </p:spTree>
    <p:extLst>
      <p:ext uri="{BB962C8B-B14F-4D97-AF65-F5344CB8AC3E}">
        <p14:creationId xmlns:p14="http://schemas.microsoft.com/office/powerpoint/2010/main" val="788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223251"/>
            <a:ext cx="8801099" cy="427809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b="0" dirty="0">
                <a:solidFill>
                  <a:srgbClr val="000000"/>
                </a:solidFill>
                <a:effectLst/>
                <a:latin typeface="system-ui"/>
              </a:rPr>
              <a:t>Blessed be the God and Father of our Lord Jesus Christ, who according to His great mercy has caused us to be born again to a living hope through the resurrection of Jesus Christ from the dead, to obtain an inheritance which is imperishable and undefiled and will not fade away, reserved in heaven for you</a:t>
            </a:r>
          </a:p>
          <a:p>
            <a:pPr algn="ctr"/>
            <a:r>
              <a:rPr lang="en-US" sz="3400" dirty="0">
                <a:solidFill>
                  <a:srgbClr val="000000"/>
                </a:solidFill>
                <a:latin typeface="system-ui"/>
              </a:rPr>
              <a:t>1 Peter 1:3-4</a:t>
            </a:r>
            <a:endParaRPr lang="en-US" sz="3400" dirty="0"/>
          </a:p>
        </p:txBody>
      </p:sp>
    </p:spTree>
    <p:extLst>
      <p:ext uri="{BB962C8B-B14F-4D97-AF65-F5344CB8AC3E}">
        <p14:creationId xmlns:p14="http://schemas.microsoft.com/office/powerpoint/2010/main" val="170486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related image detail">
            <a:extLst>
              <a:ext uri="{FF2B5EF4-FFF2-40B4-BE49-F238E27FC236}">
                <a16:creationId xmlns:a16="http://schemas.microsoft.com/office/drawing/2014/main" id="{1832149B-4912-4C4E-A6D5-5554290595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0678" y="4413387"/>
            <a:ext cx="2444613" cy="24446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60E5FD-F799-4645-84CC-3214EF8FB2FD}"/>
              </a:ext>
            </a:extLst>
          </p:cNvPr>
          <p:cNvSpPr txBox="1"/>
          <p:nvPr/>
        </p:nvSpPr>
        <p:spPr>
          <a:xfrm>
            <a:off x="171450" y="223251"/>
            <a:ext cx="8801099" cy="427809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400" b="0" dirty="0">
                <a:solidFill>
                  <a:srgbClr val="000000"/>
                </a:solidFill>
                <a:effectLst/>
                <a:latin typeface="system-ui"/>
              </a:rPr>
              <a:t>Blessed be the God and Father of our Lord Jesus Christ, who according to His great mercy has caused us to be born again to a living hope </a:t>
            </a:r>
            <a:r>
              <a:rPr lang="en-US" sz="3400" b="0" dirty="0">
                <a:solidFill>
                  <a:srgbClr val="000000"/>
                </a:solidFill>
                <a:effectLst/>
                <a:highlight>
                  <a:srgbClr val="FFFF00"/>
                </a:highlight>
                <a:latin typeface="system-ui"/>
              </a:rPr>
              <a:t>through the resurrection of Jesus Christ from the dead</a:t>
            </a:r>
            <a:r>
              <a:rPr lang="en-US" sz="3400" b="0" dirty="0">
                <a:solidFill>
                  <a:srgbClr val="000000"/>
                </a:solidFill>
                <a:effectLst/>
                <a:latin typeface="system-ui"/>
              </a:rPr>
              <a:t>, to obtain an inheritance which is imperishable and undefiled and will not fade away, reserved in heaven for you</a:t>
            </a:r>
          </a:p>
          <a:p>
            <a:pPr algn="ctr"/>
            <a:r>
              <a:rPr lang="en-US" sz="3400" dirty="0">
                <a:solidFill>
                  <a:srgbClr val="000000"/>
                </a:solidFill>
                <a:latin typeface="system-ui"/>
              </a:rPr>
              <a:t>1 Peter 1:3-4</a:t>
            </a:r>
            <a:endParaRPr lang="en-US" sz="3400" dirty="0"/>
          </a:p>
        </p:txBody>
      </p:sp>
    </p:spTree>
    <p:extLst>
      <p:ext uri="{BB962C8B-B14F-4D97-AF65-F5344CB8AC3E}">
        <p14:creationId xmlns:p14="http://schemas.microsoft.com/office/powerpoint/2010/main" val="25126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TotalTime>
  <Words>1556</Words>
  <Application>Microsoft Office PowerPoint</Application>
  <PresentationFormat>On-screen Show (4:3)</PresentationFormat>
  <Paragraphs>78</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Abadi Extra Light</vt:lpstr>
      <vt:lpstr>Arial</vt:lpstr>
      <vt:lpstr>Calibri</vt:lpstr>
      <vt:lpstr>Calibri Light</vt:lpstr>
      <vt:lpstr>Helvetica</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Bryan Nash</cp:lastModifiedBy>
  <cp:revision>4</cp:revision>
  <dcterms:created xsi:type="dcterms:W3CDTF">2021-12-13T14:42:32Z</dcterms:created>
  <dcterms:modified xsi:type="dcterms:W3CDTF">2022-03-04T16:35:03Z</dcterms:modified>
</cp:coreProperties>
</file>