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9" r:id="rId3"/>
    <p:sldId id="260" r:id="rId4"/>
    <p:sldId id="262" r:id="rId5"/>
    <p:sldId id="266" r:id="rId6"/>
    <p:sldId id="261"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075" autoAdjust="0"/>
  </p:normalViewPr>
  <p:slideViewPr>
    <p:cSldViewPr snapToGrid="0">
      <p:cViewPr varScale="1">
        <p:scale>
          <a:sx n="55" d="100"/>
          <a:sy n="55" d="100"/>
        </p:scale>
        <p:origin x="17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00CDC7-05C1-4C9D-AF6B-BD4B7B369395}" type="datetimeFigureOut">
              <a:rPr lang="en-US" smtClean="0"/>
              <a:t>12/1/2021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16DF6-C70F-4D13-9250-C73492BA4FE0}" type="slidenum">
              <a:rPr lang="en-US" smtClean="0"/>
              <a:t>‹#›</a:t>
            </a:fld>
            <a:endParaRPr lang="en-US"/>
          </a:p>
        </p:txBody>
      </p:sp>
    </p:spTree>
    <p:extLst>
      <p:ext uri="{BB962C8B-B14F-4D97-AF65-F5344CB8AC3E}">
        <p14:creationId xmlns:p14="http://schemas.microsoft.com/office/powerpoint/2010/main" val="1051003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Christ’s coming has been mentioned several times. But how do we prepare for it? If someone is coming over to your house, there are preparations. Imagine if the governor came over. Or, if you were in these times, what if Caesar came over or the King? We miss that aspect of this. Christ is coming, so how do we make preparations and get ready? </a:t>
            </a:r>
          </a:p>
        </p:txBody>
      </p:sp>
      <p:sp>
        <p:nvSpPr>
          <p:cNvPr id="4" name="Slide Number Placeholder 3"/>
          <p:cNvSpPr>
            <a:spLocks noGrp="1"/>
          </p:cNvSpPr>
          <p:nvPr>
            <p:ph type="sldNum" sz="quarter" idx="5"/>
          </p:nvPr>
        </p:nvSpPr>
        <p:spPr/>
        <p:txBody>
          <a:bodyPr/>
          <a:lstStyle/>
          <a:p>
            <a:fld id="{45D7A294-1D21-4B53-908D-536DB9340C39}" type="slidenum">
              <a:rPr lang="en-US" smtClean="0"/>
              <a:t>2</a:t>
            </a:fld>
            <a:endParaRPr lang="en-US"/>
          </a:p>
        </p:txBody>
      </p:sp>
    </p:spTree>
    <p:extLst>
      <p:ext uri="{BB962C8B-B14F-4D97-AF65-F5344CB8AC3E}">
        <p14:creationId xmlns:p14="http://schemas.microsoft.com/office/powerpoint/2010/main" val="3491590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be alert (NASB). Other translations might have be</a:t>
            </a:r>
            <a:r>
              <a:rPr lang="en-US" i="1" dirty="0"/>
              <a:t> awake</a:t>
            </a:r>
            <a:r>
              <a:rPr lang="en-US" dirty="0"/>
              <a:t>, or</a:t>
            </a:r>
            <a:r>
              <a:rPr lang="en-US" i="1" dirty="0"/>
              <a:t> watch</a:t>
            </a:r>
            <a:r>
              <a:rPr lang="en-US" dirty="0"/>
              <a:t>. When used literally, the word means to be awake. It can be used figurately. A sports commentator might say the team was asleep on a play. The defense isn’t staying awake. Same sort of thing. We need to stay awake. If someone is coming to visit you, stay watchful. </a:t>
            </a:r>
          </a:p>
        </p:txBody>
      </p:sp>
      <p:sp>
        <p:nvSpPr>
          <p:cNvPr id="4" name="Slide Number Placeholder 3"/>
          <p:cNvSpPr>
            <a:spLocks noGrp="1"/>
          </p:cNvSpPr>
          <p:nvPr>
            <p:ph type="sldNum" sz="quarter" idx="5"/>
          </p:nvPr>
        </p:nvSpPr>
        <p:spPr/>
        <p:txBody>
          <a:bodyPr/>
          <a:lstStyle/>
          <a:p>
            <a:fld id="{51016DF6-C70F-4D13-9250-C73492BA4FE0}" type="slidenum">
              <a:rPr lang="en-US" smtClean="0"/>
              <a:t>13</a:t>
            </a:fld>
            <a:endParaRPr lang="en-US"/>
          </a:p>
        </p:txBody>
      </p:sp>
    </p:spTree>
    <p:extLst>
      <p:ext uri="{BB962C8B-B14F-4D97-AF65-F5344CB8AC3E}">
        <p14:creationId xmlns:p14="http://schemas.microsoft.com/office/powerpoint/2010/main" val="328941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be sober. Sobriety refers to being able to have clear judgment and good thinking. If someone is coming to visit, be sober. </a:t>
            </a:r>
          </a:p>
        </p:txBody>
      </p:sp>
      <p:sp>
        <p:nvSpPr>
          <p:cNvPr id="4" name="Slide Number Placeholder 3"/>
          <p:cNvSpPr>
            <a:spLocks noGrp="1"/>
          </p:cNvSpPr>
          <p:nvPr>
            <p:ph type="sldNum" sz="quarter" idx="5"/>
          </p:nvPr>
        </p:nvSpPr>
        <p:spPr/>
        <p:txBody>
          <a:bodyPr/>
          <a:lstStyle/>
          <a:p>
            <a:fld id="{51016DF6-C70F-4D13-9250-C73492BA4FE0}" type="slidenum">
              <a:rPr lang="en-US" smtClean="0"/>
              <a:t>14</a:t>
            </a:fld>
            <a:endParaRPr lang="en-US"/>
          </a:p>
        </p:txBody>
      </p:sp>
    </p:spTree>
    <p:extLst>
      <p:ext uri="{BB962C8B-B14F-4D97-AF65-F5344CB8AC3E}">
        <p14:creationId xmlns:p14="http://schemas.microsoft.com/office/powerpoint/2010/main" val="147183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same wording is used in 1 Peter to talk about resisting the devil. </a:t>
            </a:r>
          </a:p>
        </p:txBody>
      </p:sp>
      <p:sp>
        <p:nvSpPr>
          <p:cNvPr id="4" name="Slide Number Placeholder 3"/>
          <p:cNvSpPr>
            <a:spLocks noGrp="1"/>
          </p:cNvSpPr>
          <p:nvPr>
            <p:ph type="sldNum" sz="quarter" idx="5"/>
          </p:nvPr>
        </p:nvSpPr>
        <p:spPr/>
        <p:txBody>
          <a:bodyPr/>
          <a:lstStyle/>
          <a:p>
            <a:fld id="{51016DF6-C70F-4D13-9250-C73492BA4FE0}" type="slidenum">
              <a:rPr lang="en-US" smtClean="0"/>
              <a:t>15</a:t>
            </a:fld>
            <a:endParaRPr lang="en-US"/>
          </a:p>
        </p:txBody>
      </p:sp>
    </p:spTree>
    <p:extLst>
      <p:ext uri="{BB962C8B-B14F-4D97-AF65-F5344CB8AC3E}">
        <p14:creationId xmlns:p14="http://schemas.microsoft.com/office/powerpoint/2010/main" val="1760094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Third, be ready for battle. These verses are probably not as remembered as the verses in Ephesians 6 with the armor of God. There, it mentions the breastplate of righteousness and helmet of salvation. There is a battle going on as we wait for the King to return. We are to fight. This is defensive--faith and love. </a:t>
            </a:r>
          </a:p>
        </p:txBody>
      </p:sp>
      <p:sp>
        <p:nvSpPr>
          <p:cNvPr id="4" name="Slide Number Placeholder 3"/>
          <p:cNvSpPr>
            <a:spLocks noGrp="1"/>
          </p:cNvSpPr>
          <p:nvPr>
            <p:ph type="sldNum" sz="quarter" idx="5"/>
          </p:nvPr>
        </p:nvSpPr>
        <p:spPr/>
        <p:txBody>
          <a:bodyPr/>
          <a:lstStyle/>
          <a:p>
            <a:fld id="{51016DF6-C70F-4D13-9250-C73492BA4FE0}" type="slidenum">
              <a:rPr lang="en-US" smtClean="0"/>
              <a:t>16</a:t>
            </a:fld>
            <a:endParaRPr lang="en-US"/>
          </a:p>
        </p:txBody>
      </p:sp>
    </p:spTree>
    <p:extLst>
      <p:ext uri="{BB962C8B-B14F-4D97-AF65-F5344CB8AC3E}">
        <p14:creationId xmlns:p14="http://schemas.microsoft.com/office/powerpoint/2010/main" val="4891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also on the defense with our helmet—the hope of salvation. </a:t>
            </a:r>
          </a:p>
        </p:txBody>
      </p:sp>
      <p:sp>
        <p:nvSpPr>
          <p:cNvPr id="4" name="Slide Number Placeholder 3"/>
          <p:cNvSpPr>
            <a:spLocks noGrp="1"/>
          </p:cNvSpPr>
          <p:nvPr>
            <p:ph type="sldNum" sz="quarter" idx="5"/>
          </p:nvPr>
        </p:nvSpPr>
        <p:spPr/>
        <p:txBody>
          <a:bodyPr/>
          <a:lstStyle/>
          <a:p>
            <a:fld id="{51016DF6-C70F-4D13-9250-C73492BA4FE0}" type="slidenum">
              <a:rPr lang="en-US" smtClean="0"/>
              <a:t>17</a:t>
            </a:fld>
            <a:endParaRPr lang="en-US"/>
          </a:p>
        </p:txBody>
      </p:sp>
    </p:spTree>
    <p:extLst>
      <p:ext uri="{BB962C8B-B14F-4D97-AF65-F5344CB8AC3E}">
        <p14:creationId xmlns:p14="http://schemas.microsoft.com/office/powerpoint/2010/main" val="2042035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conclusion of the implications of this (we still have one verse to go). Returns to the metaphor of those living and those who have passed on. Whether we are alive at Jesus’ coming, or have passed on—we will live with Him. That answers the question that seems to be looming in the background of this. What about the deceased? Do they have no hope? </a:t>
            </a:r>
          </a:p>
        </p:txBody>
      </p:sp>
      <p:sp>
        <p:nvSpPr>
          <p:cNvPr id="4" name="Slide Number Placeholder 3"/>
          <p:cNvSpPr>
            <a:spLocks noGrp="1"/>
          </p:cNvSpPr>
          <p:nvPr>
            <p:ph type="sldNum" sz="quarter" idx="5"/>
          </p:nvPr>
        </p:nvSpPr>
        <p:spPr/>
        <p:txBody>
          <a:bodyPr/>
          <a:lstStyle/>
          <a:p>
            <a:fld id="{51016DF6-C70F-4D13-9250-C73492BA4FE0}" type="slidenum">
              <a:rPr lang="en-US" smtClean="0"/>
              <a:t>18</a:t>
            </a:fld>
            <a:endParaRPr lang="en-US"/>
          </a:p>
        </p:txBody>
      </p:sp>
    </p:spTree>
    <p:extLst>
      <p:ext uri="{BB962C8B-B14F-4D97-AF65-F5344CB8AC3E}">
        <p14:creationId xmlns:p14="http://schemas.microsoft.com/office/powerpoint/2010/main" val="581615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how this section concludes. Encourage one another and build one another up. When we think about applying all of this to us, what do we do with it? Encourage one another. 1) In regards to the loss of loved ones who were in Christ. 2. In regards to us living faithfully day after. </a:t>
            </a:r>
          </a:p>
        </p:txBody>
      </p:sp>
      <p:sp>
        <p:nvSpPr>
          <p:cNvPr id="4" name="Slide Number Placeholder 3"/>
          <p:cNvSpPr>
            <a:spLocks noGrp="1"/>
          </p:cNvSpPr>
          <p:nvPr>
            <p:ph type="sldNum" sz="quarter" idx="5"/>
          </p:nvPr>
        </p:nvSpPr>
        <p:spPr/>
        <p:txBody>
          <a:bodyPr/>
          <a:lstStyle/>
          <a:p>
            <a:fld id="{51016DF6-C70F-4D13-9250-C73492BA4FE0}" type="slidenum">
              <a:rPr lang="en-US" smtClean="0"/>
              <a:t>19</a:t>
            </a:fld>
            <a:endParaRPr lang="en-US"/>
          </a:p>
        </p:txBody>
      </p:sp>
    </p:spTree>
    <p:extLst>
      <p:ext uri="{BB962C8B-B14F-4D97-AF65-F5344CB8AC3E}">
        <p14:creationId xmlns:p14="http://schemas.microsoft.com/office/powerpoint/2010/main" val="251602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notice that it is called the day of the Lord.</a:t>
            </a:r>
          </a:p>
        </p:txBody>
      </p:sp>
      <p:sp>
        <p:nvSpPr>
          <p:cNvPr id="4" name="Slide Number Placeholder 3"/>
          <p:cNvSpPr>
            <a:spLocks noGrp="1"/>
          </p:cNvSpPr>
          <p:nvPr>
            <p:ph type="sldNum" sz="quarter" idx="5"/>
          </p:nvPr>
        </p:nvSpPr>
        <p:spPr/>
        <p:txBody>
          <a:bodyPr/>
          <a:lstStyle/>
          <a:p>
            <a:fld id="{51016DF6-C70F-4D13-9250-C73492BA4FE0}" type="slidenum">
              <a:rPr lang="en-US" smtClean="0"/>
              <a:t>3</a:t>
            </a:fld>
            <a:endParaRPr lang="en-US"/>
          </a:p>
        </p:txBody>
      </p:sp>
    </p:spTree>
    <p:extLst>
      <p:ext uri="{BB962C8B-B14F-4D97-AF65-F5344CB8AC3E}">
        <p14:creationId xmlns:p14="http://schemas.microsoft.com/office/powerpoint/2010/main" val="33366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wording we see in the OT to talk about the “Lord will have his day.” Or, the Lord’s Day. God is not being honored, but the day will come when all will recognize who the Lord is. Same concept in the NT with the coming of the Christ. </a:t>
            </a:r>
          </a:p>
        </p:txBody>
      </p:sp>
      <p:sp>
        <p:nvSpPr>
          <p:cNvPr id="4" name="Slide Number Placeholder 3"/>
          <p:cNvSpPr>
            <a:spLocks noGrp="1"/>
          </p:cNvSpPr>
          <p:nvPr>
            <p:ph type="sldNum" sz="quarter" idx="5"/>
          </p:nvPr>
        </p:nvSpPr>
        <p:spPr/>
        <p:txBody>
          <a:bodyPr/>
          <a:lstStyle/>
          <a:p>
            <a:fld id="{51016DF6-C70F-4D13-9250-C73492BA4FE0}" type="slidenum">
              <a:rPr lang="en-US" smtClean="0"/>
              <a:t>4</a:t>
            </a:fld>
            <a:endParaRPr lang="en-US"/>
          </a:p>
        </p:txBody>
      </p:sp>
    </p:spTree>
    <p:extLst>
      <p:ext uri="{BB962C8B-B14F-4D97-AF65-F5344CB8AC3E}">
        <p14:creationId xmlns:p14="http://schemas.microsoft.com/office/powerpoint/2010/main" val="178635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need to flesh out, use p. 109. Day of Christ, Jesus Christ, etc. </a:t>
            </a:r>
          </a:p>
        </p:txBody>
      </p:sp>
      <p:sp>
        <p:nvSpPr>
          <p:cNvPr id="4" name="Slide Number Placeholder 3"/>
          <p:cNvSpPr>
            <a:spLocks noGrp="1"/>
          </p:cNvSpPr>
          <p:nvPr>
            <p:ph type="sldNum" sz="quarter" idx="5"/>
          </p:nvPr>
        </p:nvSpPr>
        <p:spPr/>
        <p:txBody>
          <a:bodyPr/>
          <a:lstStyle/>
          <a:p>
            <a:fld id="{51016DF6-C70F-4D13-9250-C73492BA4FE0}" type="slidenum">
              <a:rPr lang="en-US" smtClean="0"/>
              <a:t>5</a:t>
            </a:fld>
            <a:endParaRPr lang="en-US"/>
          </a:p>
        </p:txBody>
      </p:sp>
    </p:spTree>
    <p:extLst>
      <p:ext uri="{BB962C8B-B14F-4D97-AF65-F5344CB8AC3E}">
        <p14:creationId xmlns:p14="http://schemas.microsoft.com/office/powerpoint/2010/main" val="616563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will be an element of surprise to the day. Throughout history, people have tried to predict the end of the world. Especially, in recent times. Someone once said, anytime a person gives a date as to the end of the world, it won’t be that day. </a:t>
            </a:r>
          </a:p>
        </p:txBody>
      </p:sp>
      <p:sp>
        <p:nvSpPr>
          <p:cNvPr id="4" name="Slide Number Placeholder 3"/>
          <p:cNvSpPr>
            <a:spLocks noGrp="1"/>
          </p:cNvSpPr>
          <p:nvPr>
            <p:ph type="sldNum" sz="quarter" idx="5"/>
          </p:nvPr>
        </p:nvSpPr>
        <p:spPr/>
        <p:txBody>
          <a:bodyPr/>
          <a:lstStyle/>
          <a:p>
            <a:fld id="{51016DF6-C70F-4D13-9250-C73492BA4FE0}" type="slidenum">
              <a:rPr lang="en-US" smtClean="0"/>
              <a:t>6</a:t>
            </a:fld>
            <a:endParaRPr lang="en-US"/>
          </a:p>
        </p:txBody>
      </p:sp>
    </p:spTree>
    <p:extLst>
      <p:ext uri="{BB962C8B-B14F-4D97-AF65-F5344CB8AC3E}">
        <p14:creationId xmlns:p14="http://schemas.microsoft.com/office/powerpoint/2010/main" val="252707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image: like labor pains. This is something I don’t know that much about personally. It’s my understanding that it is a sudden kind of thing. An unexpected sort of thing. While they are saying Peace—like those in the time of the prophets. “Everything is ok. It’s fine.” Peace, peace. No. </a:t>
            </a:r>
          </a:p>
        </p:txBody>
      </p:sp>
      <p:sp>
        <p:nvSpPr>
          <p:cNvPr id="4" name="Slide Number Placeholder 3"/>
          <p:cNvSpPr>
            <a:spLocks noGrp="1"/>
          </p:cNvSpPr>
          <p:nvPr>
            <p:ph type="sldNum" sz="quarter" idx="5"/>
          </p:nvPr>
        </p:nvSpPr>
        <p:spPr/>
        <p:txBody>
          <a:bodyPr/>
          <a:lstStyle/>
          <a:p>
            <a:fld id="{51016DF6-C70F-4D13-9250-C73492BA4FE0}" type="slidenum">
              <a:rPr lang="en-US" smtClean="0"/>
              <a:t>8</a:t>
            </a:fld>
            <a:endParaRPr lang="en-US"/>
          </a:p>
        </p:txBody>
      </p:sp>
    </p:spTree>
    <p:extLst>
      <p:ext uri="{BB962C8B-B14F-4D97-AF65-F5344CB8AC3E}">
        <p14:creationId xmlns:p14="http://schemas.microsoft.com/office/powerpoint/2010/main" val="2546534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don’t know when, but we shouldn’t be surprised. Silly example I know. Like Thanksgiving dinner. You don’t know when it will be ready, but it will be sometime. </a:t>
            </a:r>
          </a:p>
        </p:txBody>
      </p:sp>
      <p:sp>
        <p:nvSpPr>
          <p:cNvPr id="4" name="Slide Number Placeholder 3"/>
          <p:cNvSpPr>
            <a:spLocks noGrp="1"/>
          </p:cNvSpPr>
          <p:nvPr>
            <p:ph type="sldNum" sz="quarter" idx="5"/>
          </p:nvPr>
        </p:nvSpPr>
        <p:spPr/>
        <p:txBody>
          <a:bodyPr/>
          <a:lstStyle/>
          <a:p>
            <a:fld id="{51016DF6-C70F-4D13-9250-C73492BA4FE0}" type="slidenum">
              <a:rPr lang="en-US" smtClean="0"/>
              <a:t>9</a:t>
            </a:fld>
            <a:endParaRPr lang="en-US"/>
          </a:p>
        </p:txBody>
      </p:sp>
    </p:spTree>
    <p:extLst>
      <p:ext uri="{BB962C8B-B14F-4D97-AF65-F5344CB8AC3E}">
        <p14:creationId xmlns:p14="http://schemas.microsoft.com/office/powerpoint/2010/main" val="409346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live as people who have knowledge about this. Also, darkness is a motif of evil. We knowledge but also we live in the light as John uses it. We live righteously. </a:t>
            </a:r>
          </a:p>
        </p:txBody>
      </p:sp>
      <p:sp>
        <p:nvSpPr>
          <p:cNvPr id="4" name="Slide Number Placeholder 3"/>
          <p:cNvSpPr>
            <a:spLocks noGrp="1"/>
          </p:cNvSpPr>
          <p:nvPr>
            <p:ph type="sldNum" sz="quarter" idx="5"/>
          </p:nvPr>
        </p:nvSpPr>
        <p:spPr/>
        <p:txBody>
          <a:bodyPr/>
          <a:lstStyle/>
          <a:p>
            <a:fld id="{51016DF6-C70F-4D13-9250-C73492BA4FE0}" type="slidenum">
              <a:rPr lang="en-US" smtClean="0"/>
              <a:t>10</a:t>
            </a:fld>
            <a:endParaRPr lang="en-US"/>
          </a:p>
        </p:txBody>
      </p:sp>
    </p:spTree>
    <p:extLst>
      <p:ext uri="{BB962C8B-B14F-4D97-AF65-F5344CB8AC3E}">
        <p14:creationId xmlns:p14="http://schemas.microsoft.com/office/powerpoint/2010/main" val="3934457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implications of us not being in the darkness—both in terms of knowledge but </a:t>
            </a:r>
            <a:r>
              <a:rPr lang="en-US"/>
              <a:t>also morally? </a:t>
            </a:r>
            <a:endParaRPr lang="en-US" dirty="0"/>
          </a:p>
        </p:txBody>
      </p:sp>
      <p:sp>
        <p:nvSpPr>
          <p:cNvPr id="4" name="Slide Number Placeholder 3"/>
          <p:cNvSpPr>
            <a:spLocks noGrp="1"/>
          </p:cNvSpPr>
          <p:nvPr>
            <p:ph type="sldNum" sz="quarter" idx="5"/>
          </p:nvPr>
        </p:nvSpPr>
        <p:spPr/>
        <p:txBody>
          <a:bodyPr/>
          <a:lstStyle/>
          <a:p>
            <a:fld id="{51016DF6-C70F-4D13-9250-C73492BA4FE0}" type="slidenum">
              <a:rPr lang="en-US" smtClean="0"/>
              <a:t>12</a:t>
            </a:fld>
            <a:endParaRPr lang="en-US"/>
          </a:p>
        </p:txBody>
      </p:sp>
    </p:spTree>
    <p:extLst>
      <p:ext uri="{BB962C8B-B14F-4D97-AF65-F5344CB8AC3E}">
        <p14:creationId xmlns:p14="http://schemas.microsoft.com/office/powerpoint/2010/main" val="333064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C89661-440A-436E-ACE8-CD54387C469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18995172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89661-440A-436E-ACE8-CD54387C469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32719803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89661-440A-436E-ACE8-CD54387C469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15729988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89661-440A-436E-ACE8-CD54387C469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60237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C89661-440A-436E-ACE8-CD54387C469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41589416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C89661-440A-436E-ACE8-CD54387C469E}"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32433713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C89661-440A-436E-ACE8-CD54387C469E}"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4237271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C89661-440A-436E-ACE8-CD54387C469E}"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31242588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89661-440A-436E-ACE8-CD54387C469E}"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19104487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C89661-440A-436E-ACE8-CD54387C469E}"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13768275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C89661-440A-436E-ACE8-CD54387C469E}"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8867F-69E6-4D6A-AEE1-E90C162EE734}" type="slidenum">
              <a:rPr lang="en-US" smtClean="0"/>
              <a:t>‹#›</a:t>
            </a:fld>
            <a:endParaRPr lang="en-US"/>
          </a:p>
        </p:txBody>
      </p:sp>
    </p:spTree>
    <p:extLst>
      <p:ext uri="{BB962C8B-B14F-4D97-AF65-F5344CB8AC3E}">
        <p14:creationId xmlns:p14="http://schemas.microsoft.com/office/powerpoint/2010/main" val="1312894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89661-440A-436E-ACE8-CD54387C469E}" type="datetimeFigureOut">
              <a:rPr lang="en-US" smtClean="0"/>
              <a:t>12/1/2021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8867F-69E6-4D6A-AEE1-E90C162EE734}" type="slidenum">
              <a:rPr lang="en-US" smtClean="0"/>
              <a:t>‹#›</a:t>
            </a:fld>
            <a:endParaRPr lang="en-US"/>
          </a:p>
        </p:txBody>
      </p:sp>
    </p:spTree>
    <p:extLst>
      <p:ext uri="{BB962C8B-B14F-4D97-AF65-F5344CB8AC3E}">
        <p14:creationId xmlns:p14="http://schemas.microsoft.com/office/powerpoint/2010/main" val="4134256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5124-65F5-4AFE-BE9F-0805053938A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6FFCA04-5AF1-4269-8655-7AEF166A9C5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1872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612844"/>
            <a:ext cx="9144001" cy="5632311"/>
          </a:xfrm>
          <a:prstGeom prst="rect">
            <a:avLst/>
          </a:prstGeom>
          <a:noFill/>
        </p:spPr>
        <p:txBody>
          <a:bodyPr wrap="square">
            <a:spAutoFit/>
          </a:bodyPr>
          <a:lstStyle/>
          <a:p>
            <a:r>
              <a:rPr lang="en-US" sz="3600" b="1" baseline="30000" dirty="0">
                <a:solidFill>
                  <a:srgbClr val="000000"/>
                </a:solidFill>
                <a:latin typeface="system-ui"/>
              </a:rPr>
              <a:t>1</a:t>
            </a:r>
            <a:r>
              <a:rPr lang="en-US" sz="3600" b="1" i="0" baseline="30000" dirty="0">
                <a:solidFill>
                  <a:srgbClr val="000000"/>
                </a:solidFill>
                <a:effectLst/>
                <a:latin typeface="system-ui"/>
              </a:rPr>
              <a:t> </a:t>
            </a:r>
            <a:r>
              <a:rPr lang="en-US" sz="3600" b="0" i="0" dirty="0">
                <a:solidFill>
                  <a:srgbClr val="000000"/>
                </a:solidFill>
                <a:effectLst/>
                <a:latin typeface="system-ui"/>
              </a:rPr>
              <a:t>Now as to the times and the epochs, brethren, you have no need of anything to be written to you. </a:t>
            </a:r>
            <a:r>
              <a:rPr lang="en-US" sz="3600" b="1" i="0" baseline="30000" dirty="0">
                <a:solidFill>
                  <a:srgbClr val="000000"/>
                </a:solidFill>
                <a:effectLst/>
                <a:latin typeface="system-ui"/>
              </a:rPr>
              <a:t>2 </a:t>
            </a:r>
            <a:r>
              <a:rPr lang="en-US" sz="3600" i="0" dirty="0">
                <a:solidFill>
                  <a:srgbClr val="000000"/>
                </a:solidFill>
                <a:effectLst/>
                <a:latin typeface="system-ui"/>
              </a:rPr>
              <a:t>For you yourselves know full well that the day of the Lord will come just like a thief in the night. </a:t>
            </a:r>
            <a:r>
              <a:rPr lang="en-US" sz="3600" i="0" baseline="30000" dirty="0">
                <a:solidFill>
                  <a:srgbClr val="000000"/>
                </a:solidFill>
                <a:effectLst/>
                <a:latin typeface="system-ui"/>
              </a:rPr>
              <a:t>3 </a:t>
            </a:r>
            <a:r>
              <a:rPr lang="en-US" sz="3600" i="0" dirty="0">
                <a:solidFill>
                  <a:srgbClr val="000000"/>
                </a:solidFill>
                <a:effectLst/>
                <a:latin typeface="system-ui"/>
              </a:rPr>
              <a:t>While </a:t>
            </a:r>
            <a:r>
              <a:rPr lang="en-US" sz="3600" b="0" i="0" dirty="0">
                <a:solidFill>
                  <a:srgbClr val="000000"/>
                </a:solidFill>
                <a:effectLst/>
                <a:latin typeface="system-ui"/>
              </a:rPr>
              <a:t>they are saying, “Peace and safety!” </a:t>
            </a:r>
            <a:r>
              <a:rPr lang="en-US" sz="3600" i="0" dirty="0">
                <a:solidFill>
                  <a:srgbClr val="000000"/>
                </a:solidFill>
                <a:effectLst/>
                <a:latin typeface="system-ui"/>
              </a:rPr>
              <a:t>then destruction will come upon them suddenly like labor pains upon a woman with child, </a:t>
            </a:r>
            <a:r>
              <a:rPr lang="en-US" sz="3600" b="0" i="0" dirty="0">
                <a:solidFill>
                  <a:srgbClr val="000000"/>
                </a:solidFill>
                <a:effectLst/>
                <a:latin typeface="system-ui"/>
              </a:rPr>
              <a:t>and they will not escape. </a:t>
            </a:r>
            <a:r>
              <a:rPr lang="en-US" sz="3600" b="1" i="0" baseline="30000" dirty="0">
                <a:solidFill>
                  <a:srgbClr val="000000"/>
                </a:solidFill>
                <a:effectLst/>
                <a:latin typeface="system-ui"/>
              </a:rPr>
              <a:t>4 </a:t>
            </a:r>
            <a:r>
              <a:rPr lang="en-US" sz="3600" b="1" i="0" dirty="0">
                <a:solidFill>
                  <a:srgbClr val="000000"/>
                </a:solidFill>
                <a:effectLst/>
                <a:highlight>
                  <a:srgbClr val="FFFF00"/>
                </a:highlight>
                <a:latin typeface="system-ui"/>
              </a:rPr>
              <a:t>But you, brethren, are </a:t>
            </a:r>
            <a:r>
              <a:rPr lang="en-US" sz="3600" b="1" i="0" u="sng" dirty="0">
                <a:solidFill>
                  <a:srgbClr val="000000"/>
                </a:solidFill>
                <a:effectLst/>
                <a:highlight>
                  <a:srgbClr val="FFFF00"/>
                </a:highlight>
                <a:latin typeface="system-ui"/>
              </a:rPr>
              <a:t>not in darkness</a:t>
            </a:r>
            <a:r>
              <a:rPr lang="en-US" sz="3600" b="1" i="0" dirty="0">
                <a:solidFill>
                  <a:srgbClr val="000000"/>
                </a:solidFill>
                <a:effectLst/>
                <a:highlight>
                  <a:srgbClr val="FFFF00"/>
                </a:highlight>
                <a:latin typeface="system-ui"/>
              </a:rPr>
              <a:t>, that the day would overtake you like a thief</a:t>
            </a:r>
            <a:r>
              <a:rPr lang="en-US" sz="3600" b="0" i="0" dirty="0">
                <a:solidFill>
                  <a:srgbClr val="000000"/>
                </a:solidFill>
                <a:effectLst/>
                <a:latin typeface="system-ui"/>
              </a:rPr>
              <a:t>;</a:t>
            </a:r>
            <a:endParaRPr lang="en-US" sz="3600" dirty="0"/>
          </a:p>
        </p:txBody>
      </p:sp>
    </p:spTree>
    <p:extLst>
      <p:ext uri="{BB962C8B-B14F-4D97-AF65-F5344CB8AC3E}">
        <p14:creationId xmlns:p14="http://schemas.microsoft.com/office/powerpoint/2010/main" val="3479307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8E6916-121D-4983-99F6-6A4A00C0A30B}"/>
              </a:ext>
            </a:extLst>
          </p:cNvPr>
          <p:cNvSpPr txBox="1"/>
          <p:nvPr/>
        </p:nvSpPr>
        <p:spPr>
          <a:xfrm>
            <a:off x="1" y="881299"/>
            <a:ext cx="9144000" cy="175432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for you were formerly darkness, but now you are Light in the Lord; walk as</a:t>
            </a:r>
            <a:r>
              <a:rPr lang="en-US" sz="3600" i="0" dirty="0">
                <a:solidFill>
                  <a:schemeClr val="bg1"/>
                </a:solidFill>
                <a:effectLst/>
                <a:latin typeface="system-ui"/>
              </a:rPr>
              <a:t> children of Light </a:t>
            </a:r>
          </a:p>
          <a:p>
            <a:pPr algn="ctr"/>
            <a:r>
              <a:rPr lang="en-US" sz="3600" dirty="0">
                <a:solidFill>
                  <a:schemeClr val="bg1"/>
                </a:solidFill>
                <a:latin typeface="Helvetica" panose="020B0604020202020204" pitchFamily="34" charset="0"/>
              </a:rPr>
              <a:t>Ephesians 5:8</a:t>
            </a:r>
            <a:endParaRPr lang="en-US" sz="3600" dirty="0">
              <a:solidFill>
                <a:schemeClr val="bg1"/>
              </a:solidFill>
            </a:endParaRPr>
          </a:p>
        </p:txBody>
      </p:sp>
      <p:sp>
        <p:nvSpPr>
          <p:cNvPr id="4" name="TextBox 3">
            <a:extLst>
              <a:ext uri="{FF2B5EF4-FFF2-40B4-BE49-F238E27FC236}">
                <a16:creationId xmlns:a16="http://schemas.microsoft.com/office/drawing/2014/main" id="{CB3B5172-45F2-4EA7-BEDE-1E941EF8B894}"/>
              </a:ext>
            </a:extLst>
          </p:cNvPr>
          <p:cNvSpPr txBox="1"/>
          <p:nvPr/>
        </p:nvSpPr>
        <p:spPr>
          <a:xfrm>
            <a:off x="0" y="3668377"/>
            <a:ext cx="9144000" cy="23083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If </a:t>
            </a:r>
            <a:r>
              <a:rPr lang="en-US" sz="3600" b="0" dirty="0">
                <a:solidFill>
                  <a:schemeClr val="bg1"/>
                </a:solidFill>
                <a:effectLst/>
                <a:latin typeface="system-ui"/>
              </a:rPr>
              <a:t>we say that we have fellowship with Him and yet walk in the darkness, we lie and do not practice the truth</a:t>
            </a:r>
          </a:p>
          <a:p>
            <a:pPr algn="ctr"/>
            <a:r>
              <a:rPr lang="en-US" sz="3600" dirty="0">
                <a:solidFill>
                  <a:schemeClr val="bg1"/>
                </a:solidFill>
                <a:latin typeface="Helvetica" panose="020B0604020202020204" pitchFamily="34" charset="0"/>
              </a:rPr>
              <a:t>1 John 1:6</a:t>
            </a:r>
            <a:endParaRPr lang="en-US" sz="3600" dirty="0">
              <a:solidFill>
                <a:schemeClr val="bg1"/>
              </a:solidFill>
            </a:endParaRPr>
          </a:p>
        </p:txBody>
      </p:sp>
    </p:spTree>
    <p:extLst>
      <p:ext uri="{BB962C8B-B14F-4D97-AF65-F5344CB8AC3E}">
        <p14:creationId xmlns:p14="http://schemas.microsoft.com/office/powerpoint/2010/main" val="1298103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335845"/>
            <a:ext cx="9144001" cy="6186309"/>
          </a:xfrm>
          <a:prstGeom prst="rect">
            <a:avLst/>
          </a:prstGeom>
          <a:noFill/>
        </p:spPr>
        <p:txBody>
          <a:bodyPr wrap="square">
            <a:spAutoFit/>
          </a:bodyPr>
          <a:lstStyle/>
          <a:p>
            <a:r>
              <a:rPr lang="en-US" sz="3600" b="1" baseline="30000" dirty="0">
                <a:solidFill>
                  <a:srgbClr val="000000"/>
                </a:solidFill>
                <a:latin typeface="system-ui"/>
              </a:rPr>
              <a:t>6</a:t>
            </a:r>
            <a:r>
              <a:rPr lang="en-US" sz="3600" b="1" baseline="30000" dirty="0">
                <a:solidFill>
                  <a:srgbClr val="000000"/>
                </a:solidFill>
                <a:effectLst/>
                <a:latin typeface="system-ui"/>
              </a:rPr>
              <a:t> </a:t>
            </a:r>
            <a:r>
              <a:rPr lang="en-US" sz="3600" b="1" dirty="0">
                <a:solidFill>
                  <a:srgbClr val="000000"/>
                </a:solidFill>
                <a:effectLst/>
                <a:highlight>
                  <a:srgbClr val="FFFF00"/>
                </a:highlight>
                <a:latin typeface="system-ui"/>
              </a:rPr>
              <a:t>so then</a:t>
            </a:r>
            <a:r>
              <a:rPr lang="en-US" sz="3600" b="1" dirty="0">
                <a:solidFill>
                  <a:srgbClr val="000000"/>
                </a:solidFill>
                <a:effectLst/>
                <a:latin typeface="system-ui"/>
              </a:rPr>
              <a:t> </a:t>
            </a:r>
            <a:r>
              <a:rPr lang="en-US" sz="3600" b="0" dirty="0">
                <a:solidFill>
                  <a:srgbClr val="000000"/>
                </a:solidFill>
                <a:effectLst/>
                <a:latin typeface="system-ui"/>
              </a:rPr>
              <a:t>let us not sleep as others do, but let us be alert and sober. </a:t>
            </a:r>
            <a:r>
              <a:rPr lang="en-US" sz="3600" b="1" baseline="30000" dirty="0">
                <a:solidFill>
                  <a:srgbClr val="000000"/>
                </a:solidFill>
                <a:effectLst/>
                <a:latin typeface="system-ui"/>
              </a:rPr>
              <a:t>7 </a:t>
            </a:r>
            <a:r>
              <a:rPr lang="en-US" sz="3600" b="0" dirty="0">
                <a:solidFill>
                  <a:srgbClr val="000000"/>
                </a:solidFill>
                <a:effectLst/>
                <a:latin typeface="system-ui"/>
              </a:rPr>
              <a:t>For those who sleep do their sleeping at night, and those who get drunk get drunk at night. </a:t>
            </a:r>
            <a:r>
              <a:rPr lang="en-US" sz="3600" b="1" baseline="30000" dirty="0">
                <a:solidFill>
                  <a:srgbClr val="000000"/>
                </a:solidFill>
                <a:effectLst/>
                <a:latin typeface="system-ui"/>
              </a:rPr>
              <a:t>8 </a:t>
            </a:r>
            <a:r>
              <a:rPr lang="en-US" sz="3600" b="0" dirty="0">
                <a:solidFill>
                  <a:srgbClr val="000000"/>
                </a:solidFill>
                <a:effectLst/>
                <a:latin typeface="system-ui"/>
              </a:rPr>
              <a:t>But since we are of the day, let us be sober, having put on the breastplate of faith and love, and as a helmet, the hope of salvation. </a:t>
            </a:r>
            <a:r>
              <a:rPr lang="en-US" sz="3600" b="1" baseline="30000" dirty="0">
                <a:solidFill>
                  <a:srgbClr val="000000"/>
                </a:solidFill>
                <a:effectLst/>
                <a:latin typeface="system-ui"/>
              </a:rPr>
              <a:t>9 </a:t>
            </a:r>
            <a:r>
              <a:rPr lang="en-US" sz="3600" b="0" dirty="0">
                <a:solidFill>
                  <a:srgbClr val="000000"/>
                </a:solidFill>
                <a:effectLst/>
                <a:latin typeface="system-ui"/>
              </a:rPr>
              <a:t>For God has not destined us for wrath, but for obtaining salvation through our Lord Jesus Christ, </a:t>
            </a:r>
            <a:r>
              <a:rPr lang="en-US" sz="3600" b="1" baseline="30000" dirty="0">
                <a:solidFill>
                  <a:srgbClr val="000000"/>
                </a:solidFill>
                <a:effectLst/>
                <a:latin typeface="system-ui"/>
              </a:rPr>
              <a:t>10 </a:t>
            </a:r>
            <a:r>
              <a:rPr lang="en-US" sz="3600" b="0" dirty="0">
                <a:solidFill>
                  <a:srgbClr val="000000"/>
                </a:solidFill>
                <a:effectLst/>
                <a:latin typeface="system-ui"/>
              </a:rPr>
              <a:t>who died for us, so that whether we are awake or asleep, we will live together with Him.</a:t>
            </a:r>
            <a:endParaRPr lang="en-US" sz="3600" dirty="0"/>
          </a:p>
        </p:txBody>
      </p:sp>
    </p:spTree>
    <p:extLst>
      <p:ext uri="{BB962C8B-B14F-4D97-AF65-F5344CB8AC3E}">
        <p14:creationId xmlns:p14="http://schemas.microsoft.com/office/powerpoint/2010/main" val="663236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335845"/>
            <a:ext cx="9144001" cy="6186309"/>
          </a:xfrm>
          <a:prstGeom prst="rect">
            <a:avLst/>
          </a:prstGeom>
          <a:noFill/>
        </p:spPr>
        <p:txBody>
          <a:bodyPr wrap="square">
            <a:spAutoFit/>
          </a:bodyPr>
          <a:lstStyle/>
          <a:p>
            <a:r>
              <a:rPr lang="en-US" sz="3600" b="1" baseline="30000" dirty="0">
                <a:solidFill>
                  <a:srgbClr val="000000"/>
                </a:solidFill>
                <a:latin typeface="system-ui"/>
              </a:rPr>
              <a:t>6</a:t>
            </a:r>
            <a:r>
              <a:rPr lang="en-US" sz="3600" baseline="30000" dirty="0">
                <a:solidFill>
                  <a:srgbClr val="000000"/>
                </a:solidFill>
                <a:effectLst/>
                <a:latin typeface="system-ui"/>
              </a:rPr>
              <a:t> </a:t>
            </a:r>
            <a:r>
              <a:rPr lang="en-US" sz="3600" dirty="0">
                <a:solidFill>
                  <a:srgbClr val="000000"/>
                </a:solidFill>
                <a:effectLst/>
                <a:latin typeface="system-ui"/>
              </a:rPr>
              <a:t>so then let </a:t>
            </a:r>
            <a:r>
              <a:rPr lang="en-US" sz="3600" b="0" dirty="0">
                <a:solidFill>
                  <a:srgbClr val="000000"/>
                </a:solidFill>
                <a:effectLst/>
                <a:latin typeface="system-ui"/>
              </a:rPr>
              <a:t>us not sleep as others do, but let us </a:t>
            </a:r>
            <a:r>
              <a:rPr lang="en-US" sz="3600" b="1" dirty="0">
                <a:solidFill>
                  <a:srgbClr val="000000"/>
                </a:solidFill>
                <a:effectLst/>
                <a:highlight>
                  <a:srgbClr val="FFFF00"/>
                </a:highlight>
                <a:latin typeface="system-ui"/>
              </a:rPr>
              <a:t>be alert</a:t>
            </a:r>
            <a:r>
              <a:rPr lang="en-US" sz="3600" b="1" dirty="0">
                <a:solidFill>
                  <a:srgbClr val="000000"/>
                </a:solidFill>
                <a:effectLst/>
                <a:latin typeface="system-ui"/>
              </a:rPr>
              <a:t> </a:t>
            </a:r>
            <a:r>
              <a:rPr lang="en-US" sz="3600" dirty="0">
                <a:solidFill>
                  <a:srgbClr val="000000"/>
                </a:solidFill>
                <a:effectLst/>
                <a:latin typeface="system-ui"/>
              </a:rPr>
              <a:t>and sober</a:t>
            </a:r>
            <a:r>
              <a:rPr lang="en-US" sz="3600" b="0" dirty="0">
                <a:solidFill>
                  <a:srgbClr val="000000"/>
                </a:solidFill>
                <a:effectLst/>
                <a:latin typeface="system-ui"/>
              </a:rPr>
              <a:t>. </a:t>
            </a:r>
            <a:r>
              <a:rPr lang="en-US" sz="3600" b="1" baseline="30000" dirty="0">
                <a:solidFill>
                  <a:srgbClr val="000000"/>
                </a:solidFill>
                <a:effectLst/>
                <a:latin typeface="system-ui"/>
              </a:rPr>
              <a:t>7 </a:t>
            </a:r>
            <a:r>
              <a:rPr lang="en-US" sz="3600" b="0" dirty="0">
                <a:solidFill>
                  <a:srgbClr val="000000"/>
                </a:solidFill>
                <a:effectLst/>
                <a:latin typeface="system-ui"/>
              </a:rPr>
              <a:t>For those who sleep do their sleeping at night, and those who get drunk get drunk at night. </a:t>
            </a:r>
            <a:r>
              <a:rPr lang="en-US" sz="3600" b="1" baseline="30000" dirty="0">
                <a:solidFill>
                  <a:srgbClr val="000000"/>
                </a:solidFill>
                <a:effectLst/>
                <a:latin typeface="system-ui"/>
              </a:rPr>
              <a:t>8 </a:t>
            </a:r>
            <a:r>
              <a:rPr lang="en-US" sz="3600" b="0" dirty="0">
                <a:solidFill>
                  <a:srgbClr val="000000"/>
                </a:solidFill>
                <a:effectLst/>
                <a:latin typeface="system-ui"/>
              </a:rPr>
              <a:t>But since we are of the day, let us</a:t>
            </a:r>
            <a:r>
              <a:rPr lang="en-US" sz="3600" dirty="0">
                <a:solidFill>
                  <a:srgbClr val="000000"/>
                </a:solidFill>
                <a:effectLst/>
                <a:latin typeface="system-ui"/>
              </a:rPr>
              <a:t> be sober</a:t>
            </a:r>
            <a:r>
              <a:rPr lang="en-US" sz="3600" b="0" dirty="0">
                <a:solidFill>
                  <a:srgbClr val="000000"/>
                </a:solidFill>
                <a:effectLst/>
                <a:latin typeface="system-ui"/>
              </a:rPr>
              <a:t>, having put on the breastplate of faith and love, and as a helmet, the hope of salvation. </a:t>
            </a:r>
            <a:r>
              <a:rPr lang="en-US" sz="3600" b="1" baseline="30000" dirty="0">
                <a:solidFill>
                  <a:srgbClr val="000000"/>
                </a:solidFill>
                <a:effectLst/>
                <a:latin typeface="system-ui"/>
              </a:rPr>
              <a:t>9 </a:t>
            </a:r>
            <a:r>
              <a:rPr lang="en-US" sz="3600" b="0" dirty="0">
                <a:solidFill>
                  <a:srgbClr val="000000"/>
                </a:solidFill>
                <a:effectLst/>
                <a:latin typeface="system-ui"/>
              </a:rPr>
              <a:t>For God has not destined us for wrath, but for obtaining salvation through our Lord Jesus Christ, </a:t>
            </a:r>
            <a:r>
              <a:rPr lang="en-US" sz="3600" b="1" baseline="30000" dirty="0">
                <a:solidFill>
                  <a:srgbClr val="000000"/>
                </a:solidFill>
                <a:effectLst/>
                <a:latin typeface="system-ui"/>
              </a:rPr>
              <a:t>10 </a:t>
            </a:r>
            <a:r>
              <a:rPr lang="en-US" sz="3600" b="0" dirty="0">
                <a:solidFill>
                  <a:srgbClr val="000000"/>
                </a:solidFill>
                <a:effectLst/>
                <a:latin typeface="system-ui"/>
              </a:rPr>
              <a:t>who died for us, so that whether we are awake or asleep, we will live together with Him.</a:t>
            </a:r>
            <a:endParaRPr lang="en-US" sz="3600" dirty="0"/>
          </a:p>
        </p:txBody>
      </p:sp>
    </p:spTree>
    <p:extLst>
      <p:ext uri="{BB962C8B-B14F-4D97-AF65-F5344CB8AC3E}">
        <p14:creationId xmlns:p14="http://schemas.microsoft.com/office/powerpoint/2010/main" val="20043199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335845"/>
            <a:ext cx="9144001" cy="6186309"/>
          </a:xfrm>
          <a:prstGeom prst="rect">
            <a:avLst/>
          </a:prstGeom>
          <a:noFill/>
        </p:spPr>
        <p:txBody>
          <a:bodyPr wrap="square">
            <a:spAutoFit/>
          </a:bodyPr>
          <a:lstStyle/>
          <a:p>
            <a:r>
              <a:rPr lang="en-US" sz="3600" b="1" baseline="30000" dirty="0">
                <a:solidFill>
                  <a:srgbClr val="000000"/>
                </a:solidFill>
                <a:latin typeface="system-ui"/>
              </a:rPr>
              <a:t>6</a:t>
            </a:r>
            <a:r>
              <a:rPr lang="en-US" sz="3600" baseline="30000" dirty="0">
                <a:solidFill>
                  <a:srgbClr val="000000"/>
                </a:solidFill>
                <a:effectLst/>
                <a:latin typeface="system-ui"/>
              </a:rPr>
              <a:t> </a:t>
            </a:r>
            <a:r>
              <a:rPr lang="en-US" sz="3600" dirty="0">
                <a:solidFill>
                  <a:srgbClr val="000000"/>
                </a:solidFill>
                <a:effectLst/>
                <a:latin typeface="system-ui"/>
              </a:rPr>
              <a:t>so then let </a:t>
            </a:r>
            <a:r>
              <a:rPr lang="en-US" sz="3600" b="0" dirty="0">
                <a:solidFill>
                  <a:srgbClr val="000000"/>
                </a:solidFill>
                <a:effectLst/>
                <a:latin typeface="system-ui"/>
              </a:rPr>
              <a:t>us not sleep as others do, but let us </a:t>
            </a:r>
            <a:r>
              <a:rPr lang="en-US" sz="3600" dirty="0">
                <a:solidFill>
                  <a:srgbClr val="000000"/>
                </a:solidFill>
                <a:effectLst/>
                <a:latin typeface="system-ui"/>
              </a:rPr>
              <a:t>be alert and </a:t>
            </a:r>
            <a:r>
              <a:rPr lang="en-US" sz="3600" b="1" dirty="0">
                <a:solidFill>
                  <a:srgbClr val="000000"/>
                </a:solidFill>
                <a:effectLst/>
                <a:highlight>
                  <a:srgbClr val="FFFF00"/>
                </a:highlight>
                <a:latin typeface="system-ui"/>
              </a:rPr>
              <a:t>sober</a:t>
            </a:r>
            <a:r>
              <a:rPr lang="en-US" sz="3600" b="0" dirty="0">
                <a:solidFill>
                  <a:srgbClr val="000000"/>
                </a:solidFill>
                <a:effectLst/>
                <a:latin typeface="system-ui"/>
              </a:rPr>
              <a:t>. </a:t>
            </a:r>
            <a:r>
              <a:rPr lang="en-US" sz="3600" b="1" baseline="30000" dirty="0">
                <a:solidFill>
                  <a:srgbClr val="000000"/>
                </a:solidFill>
                <a:effectLst/>
                <a:latin typeface="system-ui"/>
              </a:rPr>
              <a:t>7 </a:t>
            </a:r>
            <a:r>
              <a:rPr lang="en-US" sz="3600" b="0" dirty="0">
                <a:solidFill>
                  <a:srgbClr val="000000"/>
                </a:solidFill>
                <a:effectLst/>
                <a:latin typeface="system-ui"/>
              </a:rPr>
              <a:t>For those who sleep do their sleeping at night, and those who get drunk get drunk at night. </a:t>
            </a:r>
            <a:r>
              <a:rPr lang="en-US" sz="3600" b="1" baseline="30000" dirty="0">
                <a:solidFill>
                  <a:srgbClr val="000000"/>
                </a:solidFill>
                <a:effectLst/>
                <a:latin typeface="system-ui"/>
              </a:rPr>
              <a:t>8 </a:t>
            </a:r>
            <a:r>
              <a:rPr lang="en-US" sz="3600" b="0" dirty="0">
                <a:solidFill>
                  <a:srgbClr val="000000"/>
                </a:solidFill>
                <a:effectLst/>
                <a:latin typeface="system-ui"/>
              </a:rPr>
              <a:t>But since we are of the day, let us</a:t>
            </a:r>
            <a:r>
              <a:rPr lang="en-US" sz="3600" dirty="0">
                <a:solidFill>
                  <a:srgbClr val="000000"/>
                </a:solidFill>
                <a:effectLst/>
                <a:latin typeface="system-ui"/>
              </a:rPr>
              <a:t> </a:t>
            </a:r>
            <a:r>
              <a:rPr lang="en-US" sz="3600" b="1" dirty="0">
                <a:solidFill>
                  <a:srgbClr val="000000"/>
                </a:solidFill>
                <a:effectLst/>
                <a:highlight>
                  <a:srgbClr val="FFFF00"/>
                </a:highlight>
                <a:latin typeface="system-ui"/>
              </a:rPr>
              <a:t>be sober</a:t>
            </a:r>
            <a:r>
              <a:rPr lang="en-US" sz="3600" b="0" dirty="0">
                <a:solidFill>
                  <a:srgbClr val="000000"/>
                </a:solidFill>
                <a:effectLst/>
                <a:latin typeface="system-ui"/>
              </a:rPr>
              <a:t>, having put on the breastplate of faith and love, and as a helmet, the hope of salvation. </a:t>
            </a:r>
            <a:r>
              <a:rPr lang="en-US" sz="3600" b="1" baseline="30000" dirty="0">
                <a:solidFill>
                  <a:srgbClr val="000000"/>
                </a:solidFill>
                <a:effectLst/>
                <a:latin typeface="system-ui"/>
              </a:rPr>
              <a:t>9 </a:t>
            </a:r>
            <a:r>
              <a:rPr lang="en-US" sz="3600" b="0" dirty="0">
                <a:solidFill>
                  <a:srgbClr val="000000"/>
                </a:solidFill>
                <a:effectLst/>
                <a:latin typeface="system-ui"/>
              </a:rPr>
              <a:t>For God has not destined us for wrath, but for obtaining salvation through our Lord Jesus Christ, </a:t>
            </a:r>
            <a:r>
              <a:rPr lang="en-US" sz="3600" b="1" baseline="30000" dirty="0">
                <a:solidFill>
                  <a:srgbClr val="000000"/>
                </a:solidFill>
                <a:effectLst/>
                <a:latin typeface="system-ui"/>
              </a:rPr>
              <a:t>10 </a:t>
            </a:r>
            <a:r>
              <a:rPr lang="en-US" sz="3600" b="0" dirty="0">
                <a:solidFill>
                  <a:srgbClr val="000000"/>
                </a:solidFill>
                <a:effectLst/>
                <a:latin typeface="system-ui"/>
              </a:rPr>
              <a:t>who died for us, so that whether we are awake or asleep, we will live together with Him.</a:t>
            </a:r>
            <a:endParaRPr lang="en-US" sz="3600" dirty="0"/>
          </a:p>
        </p:txBody>
      </p:sp>
    </p:spTree>
    <p:extLst>
      <p:ext uri="{BB962C8B-B14F-4D97-AF65-F5344CB8AC3E}">
        <p14:creationId xmlns:p14="http://schemas.microsoft.com/office/powerpoint/2010/main" val="70692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8E6916-121D-4983-99F6-6A4A00C0A30B}"/>
              </a:ext>
            </a:extLst>
          </p:cNvPr>
          <p:cNvSpPr txBox="1"/>
          <p:nvPr/>
        </p:nvSpPr>
        <p:spPr>
          <a:xfrm>
            <a:off x="0" y="2274838"/>
            <a:ext cx="9144000" cy="23083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Be sober-minded; be watchful. Your adversary the devil prowls around like a roaring lion, seeking someone to devour.</a:t>
            </a:r>
          </a:p>
          <a:p>
            <a:pPr algn="ctr"/>
            <a:r>
              <a:rPr lang="en-US" sz="3600" dirty="0">
                <a:solidFill>
                  <a:schemeClr val="bg1"/>
                </a:solidFill>
                <a:latin typeface="system-ui"/>
              </a:rPr>
              <a:t>1 Peter 5:8</a:t>
            </a:r>
            <a:endParaRPr lang="en-US" sz="3600" dirty="0">
              <a:solidFill>
                <a:schemeClr val="bg1"/>
              </a:solidFill>
            </a:endParaRPr>
          </a:p>
        </p:txBody>
      </p:sp>
    </p:spTree>
    <p:extLst>
      <p:ext uri="{BB962C8B-B14F-4D97-AF65-F5344CB8AC3E}">
        <p14:creationId xmlns:p14="http://schemas.microsoft.com/office/powerpoint/2010/main" val="3227910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335845"/>
            <a:ext cx="9144001" cy="6186309"/>
          </a:xfrm>
          <a:prstGeom prst="rect">
            <a:avLst/>
          </a:prstGeom>
          <a:noFill/>
        </p:spPr>
        <p:txBody>
          <a:bodyPr wrap="square">
            <a:spAutoFit/>
          </a:bodyPr>
          <a:lstStyle/>
          <a:p>
            <a:r>
              <a:rPr lang="en-US" sz="3600" b="1" baseline="30000" dirty="0">
                <a:solidFill>
                  <a:srgbClr val="000000"/>
                </a:solidFill>
                <a:latin typeface="system-ui"/>
              </a:rPr>
              <a:t>6</a:t>
            </a:r>
            <a:r>
              <a:rPr lang="en-US" sz="3600" baseline="30000" dirty="0">
                <a:solidFill>
                  <a:srgbClr val="000000"/>
                </a:solidFill>
                <a:effectLst/>
                <a:latin typeface="system-ui"/>
              </a:rPr>
              <a:t> </a:t>
            </a:r>
            <a:r>
              <a:rPr lang="en-US" sz="3600" dirty="0">
                <a:solidFill>
                  <a:srgbClr val="000000"/>
                </a:solidFill>
                <a:effectLst/>
                <a:latin typeface="system-ui"/>
              </a:rPr>
              <a:t>so then let </a:t>
            </a:r>
            <a:r>
              <a:rPr lang="en-US" sz="3600" b="0" dirty="0">
                <a:solidFill>
                  <a:srgbClr val="000000"/>
                </a:solidFill>
                <a:effectLst/>
                <a:latin typeface="system-ui"/>
              </a:rPr>
              <a:t>us not sleep as others do, but let us </a:t>
            </a:r>
            <a:r>
              <a:rPr lang="en-US" sz="3600" dirty="0">
                <a:solidFill>
                  <a:srgbClr val="000000"/>
                </a:solidFill>
                <a:effectLst/>
                <a:latin typeface="system-ui"/>
              </a:rPr>
              <a:t>be alert and sober. </a:t>
            </a:r>
            <a:r>
              <a:rPr lang="en-US" sz="3600" b="1" baseline="30000" dirty="0">
                <a:solidFill>
                  <a:srgbClr val="000000"/>
                </a:solidFill>
                <a:effectLst/>
                <a:latin typeface="system-ui"/>
              </a:rPr>
              <a:t>7</a:t>
            </a:r>
            <a:r>
              <a:rPr lang="en-US" sz="3600" baseline="30000" dirty="0">
                <a:solidFill>
                  <a:srgbClr val="000000"/>
                </a:solidFill>
                <a:effectLst/>
                <a:latin typeface="system-ui"/>
              </a:rPr>
              <a:t> </a:t>
            </a:r>
            <a:r>
              <a:rPr lang="en-US" sz="3600" dirty="0">
                <a:solidFill>
                  <a:srgbClr val="000000"/>
                </a:solidFill>
                <a:effectLst/>
                <a:latin typeface="system-ui"/>
              </a:rPr>
              <a:t>For those who sleep do their sleeping at night, and those who get drunk get drunk at night. </a:t>
            </a:r>
            <a:r>
              <a:rPr lang="en-US" sz="3600" b="1" baseline="30000" dirty="0">
                <a:solidFill>
                  <a:srgbClr val="000000"/>
                </a:solidFill>
                <a:effectLst/>
                <a:latin typeface="system-ui"/>
              </a:rPr>
              <a:t>8</a:t>
            </a:r>
            <a:r>
              <a:rPr lang="en-US" sz="3600" baseline="30000" dirty="0">
                <a:solidFill>
                  <a:srgbClr val="000000"/>
                </a:solidFill>
                <a:effectLst/>
                <a:latin typeface="system-ui"/>
              </a:rPr>
              <a:t> </a:t>
            </a:r>
            <a:r>
              <a:rPr lang="en-US" sz="3600" dirty="0">
                <a:solidFill>
                  <a:srgbClr val="000000"/>
                </a:solidFill>
                <a:effectLst/>
                <a:latin typeface="system-ui"/>
              </a:rPr>
              <a:t>But since we are of the day, let us be sober, </a:t>
            </a:r>
            <a:r>
              <a:rPr lang="en-US" sz="3600" b="1" dirty="0">
                <a:solidFill>
                  <a:srgbClr val="000000"/>
                </a:solidFill>
                <a:effectLst/>
                <a:highlight>
                  <a:srgbClr val="FFFF00"/>
                </a:highlight>
                <a:latin typeface="system-ui"/>
              </a:rPr>
              <a:t>having put on the breastplate</a:t>
            </a:r>
            <a:r>
              <a:rPr lang="en-US" sz="3600" b="1" dirty="0">
                <a:solidFill>
                  <a:srgbClr val="000000"/>
                </a:solidFill>
                <a:effectLst/>
                <a:latin typeface="system-ui"/>
              </a:rPr>
              <a:t> </a:t>
            </a:r>
            <a:r>
              <a:rPr lang="en-US" sz="3600" b="1" dirty="0">
                <a:solidFill>
                  <a:srgbClr val="000000"/>
                </a:solidFill>
                <a:effectLst/>
                <a:highlight>
                  <a:srgbClr val="FFFF00"/>
                </a:highlight>
                <a:latin typeface="system-ui"/>
              </a:rPr>
              <a:t>of faith and love</a:t>
            </a:r>
            <a:r>
              <a:rPr lang="en-US" sz="3600" b="0" dirty="0">
                <a:solidFill>
                  <a:srgbClr val="000000"/>
                </a:solidFill>
                <a:effectLst/>
                <a:latin typeface="system-ui"/>
              </a:rPr>
              <a:t>, and as a helmet, the hope of salvation. </a:t>
            </a:r>
            <a:r>
              <a:rPr lang="en-US" sz="3600" b="1" baseline="30000" dirty="0">
                <a:solidFill>
                  <a:srgbClr val="000000"/>
                </a:solidFill>
                <a:effectLst/>
                <a:latin typeface="system-ui"/>
              </a:rPr>
              <a:t>9 </a:t>
            </a:r>
            <a:r>
              <a:rPr lang="en-US" sz="3600" b="0" dirty="0">
                <a:solidFill>
                  <a:srgbClr val="000000"/>
                </a:solidFill>
                <a:effectLst/>
                <a:latin typeface="system-ui"/>
              </a:rPr>
              <a:t>For God has not destined us for wrath, but for obtaining salvation through our Lord Jesus Christ, </a:t>
            </a:r>
            <a:r>
              <a:rPr lang="en-US" sz="3600" b="1" baseline="30000" dirty="0">
                <a:solidFill>
                  <a:srgbClr val="000000"/>
                </a:solidFill>
                <a:effectLst/>
                <a:latin typeface="system-ui"/>
              </a:rPr>
              <a:t>10 </a:t>
            </a:r>
            <a:r>
              <a:rPr lang="en-US" sz="3600" b="0" dirty="0">
                <a:solidFill>
                  <a:srgbClr val="000000"/>
                </a:solidFill>
                <a:effectLst/>
                <a:latin typeface="system-ui"/>
              </a:rPr>
              <a:t>who died for us, so that whether we are awake or asleep, we will live together with Him.</a:t>
            </a:r>
            <a:endParaRPr lang="en-US" sz="3600" dirty="0"/>
          </a:p>
        </p:txBody>
      </p:sp>
    </p:spTree>
    <p:extLst>
      <p:ext uri="{BB962C8B-B14F-4D97-AF65-F5344CB8AC3E}">
        <p14:creationId xmlns:p14="http://schemas.microsoft.com/office/powerpoint/2010/main" val="2554103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335845"/>
            <a:ext cx="9144001" cy="6186309"/>
          </a:xfrm>
          <a:prstGeom prst="rect">
            <a:avLst/>
          </a:prstGeom>
          <a:noFill/>
        </p:spPr>
        <p:txBody>
          <a:bodyPr wrap="square">
            <a:spAutoFit/>
          </a:bodyPr>
          <a:lstStyle/>
          <a:p>
            <a:r>
              <a:rPr lang="en-US" sz="3600" b="1" baseline="30000" dirty="0">
                <a:solidFill>
                  <a:srgbClr val="000000"/>
                </a:solidFill>
                <a:latin typeface="system-ui"/>
              </a:rPr>
              <a:t>6</a:t>
            </a:r>
            <a:r>
              <a:rPr lang="en-US" sz="3600" baseline="30000" dirty="0">
                <a:solidFill>
                  <a:srgbClr val="000000"/>
                </a:solidFill>
                <a:effectLst/>
                <a:latin typeface="system-ui"/>
              </a:rPr>
              <a:t> </a:t>
            </a:r>
            <a:r>
              <a:rPr lang="en-US" sz="3600" dirty="0">
                <a:solidFill>
                  <a:srgbClr val="000000"/>
                </a:solidFill>
                <a:effectLst/>
                <a:latin typeface="system-ui"/>
              </a:rPr>
              <a:t>so then let </a:t>
            </a:r>
            <a:r>
              <a:rPr lang="en-US" sz="3600" b="0" dirty="0">
                <a:solidFill>
                  <a:srgbClr val="000000"/>
                </a:solidFill>
                <a:effectLst/>
                <a:latin typeface="system-ui"/>
              </a:rPr>
              <a:t>us not sleep as others do, but let us </a:t>
            </a:r>
            <a:r>
              <a:rPr lang="en-US" sz="3600" dirty="0">
                <a:solidFill>
                  <a:srgbClr val="000000"/>
                </a:solidFill>
                <a:effectLst/>
                <a:latin typeface="system-ui"/>
              </a:rPr>
              <a:t>be alert and sober. </a:t>
            </a:r>
            <a:r>
              <a:rPr lang="en-US" sz="3600" b="1" baseline="30000" dirty="0">
                <a:solidFill>
                  <a:srgbClr val="000000"/>
                </a:solidFill>
                <a:effectLst/>
                <a:latin typeface="system-ui"/>
              </a:rPr>
              <a:t>7</a:t>
            </a:r>
            <a:r>
              <a:rPr lang="en-US" sz="3600" baseline="30000" dirty="0">
                <a:solidFill>
                  <a:srgbClr val="000000"/>
                </a:solidFill>
                <a:effectLst/>
                <a:latin typeface="system-ui"/>
              </a:rPr>
              <a:t> </a:t>
            </a:r>
            <a:r>
              <a:rPr lang="en-US" sz="3600" dirty="0">
                <a:solidFill>
                  <a:srgbClr val="000000"/>
                </a:solidFill>
                <a:effectLst/>
                <a:latin typeface="system-ui"/>
              </a:rPr>
              <a:t>For those who sleep do their sleeping at night, and those who get drunk get drunk at night. </a:t>
            </a:r>
            <a:r>
              <a:rPr lang="en-US" sz="3600" b="1" baseline="30000" dirty="0">
                <a:solidFill>
                  <a:srgbClr val="000000"/>
                </a:solidFill>
                <a:effectLst/>
                <a:latin typeface="system-ui"/>
              </a:rPr>
              <a:t>8</a:t>
            </a:r>
            <a:r>
              <a:rPr lang="en-US" sz="3600" baseline="30000" dirty="0">
                <a:solidFill>
                  <a:srgbClr val="000000"/>
                </a:solidFill>
                <a:effectLst/>
                <a:latin typeface="system-ui"/>
              </a:rPr>
              <a:t> </a:t>
            </a:r>
            <a:r>
              <a:rPr lang="en-US" sz="3600" dirty="0">
                <a:solidFill>
                  <a:srgbClr val="000000"/>
                </a:solidFill>
                <a:effectLst/>
                <a:latin typeface="system-ui"/>
              </a:rPr>
              <a:t>But since we are of the day, let us be sober, having put on the breastplate of faith and love</a:t>
            </a:r>
            <a:r>
              <a:rPr lang="en-US" sz="3600" b="0" dirty="0">
                <a:solidFill>
                  <a:srgbClr val="000000"/>
                </a:solidFill>
                <a:effectLst/>
                <a:latin typeface="system-ui"/>
              </a:rPr>
              <a:t>, and </a:t>
            </a:r>
            <a:r>
              <a:rPr lang="en-US" sz="3600" b="1" dirty="0">
                <a:solidFill>
                  <a:srgbClr val="000000"/>
                </a:solidFill>
                <a:effectLst/>
                <a:highlight>
                  <a:srgbClr val="FFFF00"/>
                </a:highlight>
                <a:latin typeface="system-ui"/>
              </a:rPr>
              <a:t>as a helmet, the hope of salvation</a:t>
            </a:r>
            <a:r>
              <a:rPr lang="en-US" sz="3600" b="0" dirty="0">
                <a:solidFill>
                  <a:srgbClr val="000000"/>
                </a:solidFill>
                <a:effectLst/>
                <a:latin typeface="system-ui"/>
              </a:rPr>
              <a:t>. </a:t>
            </a:r>
            <a:r>
              <a:rPr lang="en-US" sz="3600" b="1" baseline="30000" dirty="0">
                <a:solidFill>
                  <a:srgbClr val="000000"/>
                </a:solidFill>
                <a:effectLst/>
                <a:latin typeface="system-ui"/>
              </a:rPr>
              <a:t>9 </a:t>
            </a:r>
            <a:r>
              <a:rPr lang="en-US" sz="3600" b="0" dirty="0">
                <a:solidFill>
                  <a:srgbClr val="000000"/>
                </a:solidFill>
                <a:effectLst/>
                <a:latin typeface="system-ui"/>
              </a:rPr>
              <a:t>For God has not destined us for wrath, but for obtaining salvation through our Lord Jesus Christ, </a:t>
            </a:r>
            <a:r>
              <a:rPr lang="en-US" sz="3600" b="1" baseline="30000" dirty="0">
                <a:solidFill>
                  <a:srgbClr val="000000"/>
                </a:solidFill>
                <a:effectLst/>
                <a:latin typeface="system-ui"/>
              </a:rPr>
              <a:t>10 </a:t>
            </a:r>
            <a:r>
              <a:rPr lang="en-US" sz="3600" b="0" dirty="0">
                <a:solidFill>
                  <a:srgbClr val="000000"/>
                </a:solidFill>
                <a:effectLst/>
                <a:latin typeface="system-ui"/>
              </a:rPr>
              <a:t>who died for us, so that whether we are awake or asleep, we will live together with Him.</a:t>
            </a:r>
            <a:endParaRPr lang="en-US" sz="3600" dirty="0"/>
          </a:p>
        </p:txBody>
      </p:sp>
    </p:spTree>
    <p:extLst>
      <p:ext uri="{BB962C8B-B14F-4D97-AF65-F5344CB8AC3E}">
        <p14:creationId xmlns:p14="http://schemas.microsoft.com/office/powerpoint/2010/main" val="4093418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335845"/>
            <a:ext cx="9144001" cy="6186309"/>
          </a:xfrm>
          <a:prstGeom prst="rect">
            <a:avLst/>
          </a:prstGeom>
          <a:noFill/>
        </p:spPr>
        <p:txBody>
          <a:bodyPr wrap="square">
            <a:spAutoFit/>
          </a:bodyPr>
          <a:lstStyle/>
          <a:p>
            <a:r>
              <a:rPr lang="en-US" sz="3600" b="1" baseline="30000" dirty="0">
                <a:solidFill>
                  <a:srgbClr val="000000"/>
                </a:solidFill>
                <a:latin typeface="system-ui"/>
              </a:rPr>
              <a:t>6</a:t>
            </a:r>
            <a:r>
              <a:rPr lang="en-US" sz="3600" baseline="30000" dirty="0">
                <a:solidFill>
                  <a:srgbClr val="000000"/>
                </a:solidFill>
                <a:effectLst/>
                <a:latin typeface="system-ui"/>
              </a:rPr>
              <a:t> </a:t>
            </a:r>
            <a:r>
              <a:rPr lang="en-US" sz="3600" dirty="0">
                <a:solidFill>
                  <a:srgbClr val="000000"/>
                </a:solidFill>
                <a:effectLst/>
                <a:latin typeface="system-ui"/>
              </a:rPr>
              <a:t>so then let </a:t>
            </a:r>
            <a:r>
              <a:rPr lang="en-US" sz="3600" b="0" dirty="0">
                <a:solidFill>
                  <a:srgbClr val="000000"/>
                </a:solidFill>
                <a:effectLst/>
                <a:latin typeface="system-ui"/>
              </a:rPr>
              <a:t>us not sleep as others do, but let us </a:t>
            </a:r>
            <a:r>
              <a:rPr lang="en-US" sz="3600" dirty="0">
                <a:solidFill>
                  <a:srgbClr val="000000"/>
                </a:solidFill>
                <a:effectLst/>
                <a:latin typeface="system-ui"/>
              </a:rPr>
              <a:t>be alert and sober. </a:t>
            </a:r>
            <a:r>
              <a:rPr lang="en-US" sz="3600" b="1" baseline="30000" dirty="0">
                <a:solidFill>
                  <a:srgbClr val="000000"/>
                </a:solidFill>
                <a:effectLst/>
                <a:latin typeface="system-ui"/>
              </a:rPr>
              <a:t>7</a:t>
            </a:r>
            <a:r>
              <a:rPr lang="en-US" sz="3600" baseline="30000" dirty="0">
                <a:solidFill>
                  <a:srgbClr val="000000"/>
                </a:solidFill>
                <a:effectLst/>
                <a:latin typeface="system-ui"/>
              </a:rPr>
              <a:t> </a:t>
            </a:r>
            <a:r>
              <a:rPr lang="en-US" sz="3600" dirty="0">
                <a:solidFill>
                  <a:srgbClr val="000000"/>
                </a:solidFill>
                <a:effectLst/>
                <a:latin typeface="system-ui"/>
              </a:rPr>
              <a:t>For those who sleep do their sleeping at night, and those who get drunk get drunk at night. </a:t>
            </a:r>
            <a:r>
              <a:rPr lang="en-US" sz="3600" b="1" baseline="30000" dirty="0">
                <a:solidFill>
                  <a:srgbClr val="000000"/>
                </a:solidFill>
                <a:effectLst/>
                <a:latin typeface="system-ui"/>
              </a:rPr>
              <a:t>8</a:t>
            </a:r>
            <a:r>
              <a:rPr lang="en-US" sz="3600" baseline="30000" dirty="0">
                <a:solidFill>
                  <a:srgbClr val="000000"/>
                </a:solidFill>
                <a:effectLst/>
                <a:latin typeface="system-ui"/>
              </a:rPr>
              <a:t> </a:t>
            </a:r>
            <a:r>
              <a:rPr lang="en-US" sz="3600" dirty="0">
                <a:solidFill>
                  <a:srgbClr val="000000"/>
                </a:solidFill>
                <a:effectLst/>
                <a:latin typeface="system-ui"/>
              </a:rPr>
              <a:t>But since we are of the day, let us be sober, having put on the breastplate of faith and love, and as a helmet, the hope of salvation</a:t>
            </a:r>
            <a:r>
              <a:rPr lang="en-US" sz="3600" b="0" dirty="0">
                <a:solidFill>
                  <a:srgbClr val="000000"/>
                </a:solidFill>
                <a:effectLst/>
                <a:latin typeface="system-ui"/>
              </a:rPr>
              <a:t>. </a:t>
            </a:r>
            <a:r>
              <a:rPr lang="en-US" sz="3600" b="1" baseline="30000" dirty="0">
                <a:solidFill>
                  <a:srgbClr val="000000"/>
                </a:solidFill>
                <a:effectLst/>
                <a:latin typeface="system-ui"/>
              </a:rPr>
              <a:t>9 </a:t>
            </a:r>
            <a:r>
              <a:rPr lang="en-US" sz="3600" b="0" dirty="0">
                <a:solidFill>
                  <a:srgbClr val="000000"/>
                </a:solidFill>
                <a:effectLst/>
                <a:latin typeface="system-ui"/>
              </a:rPr>
              <a:t>For God has not destined us for wrath, but for obtaining salvation through our Lord Jesus Christ, </a:t>
            </a:r>
            <a:r>
              <a:rPr lang="en-US" sz="3600" b="1" baseline="30000" dirty="0">
                <a:solidFill>
                  <a:srgbClr val="000000"/>
                </a:solidFill>
                <a:effectLst/>
                <a:latin typeface="system-ui"/>
              </a:rPr>
              <a:t>10 </a:t>
            </a:r>
            <a:r>
              <a:rPr lang="en-US" sz="3600" b="0" dirty="0">
                <a:solidFill>
                  <a:srgbClr val="000000"/>
                </a:solidFill>
                <a:effectLst/>
                <a:latin typeface="system-ui"/>
              </a:rPr>
              <a:t>who died for us, so that </a:t>
            </a:r>
            <a:r>
              <a:rPr lang="en-US" sz="3600" b="1" dirty="0">
                <a:solidFill>
                  <a:srgbClr val="000000"/>
                </a:solidFill>
                <a:effectLst/>
                <a:highlight>
                  <a:srgbClr val="FFFF00"/>
                </a:highlight>
                <a:latin typeface="system-ui"/>
              </a:rPr>
              <a:t>whether we are awake or asleep, we will live together with Him</a:t>
            </a:r>
            <a:r>
              <a:rPr lang="en-US" sz="3600" b="0" dirty="0">
                <a:solidFill>
                  <a:srgbClr val="000000"/>
                </a:solidFill>
                <a:effectLst/>
                <a:latin typeface="system-ui"/>
              </a:rPr>
              <a:t>.</a:t>
            </a:r>
            <a:endParaRPr lang="en-US" sz="3600" dirty="0"/>
          </a:p>
        </p:txBody>
      </p:sp>
    </p:spTree>
    <p:extLst>
      <p:ext uri="{BB962C8B-B14F-4D97-AF65-F5344CB8AC3E}">
        <p14:creationId xmlns:p14="http://schemas.microsoft.com/office/powerpoint/2010/main" val="11976550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2228671"/>
            <a:ext cx="9144001" cy="1200329"/>
          </a:xfrm>
          <a:prstGeom prst="rect">
            <a:avLst/>
          </a:prstGeom>
          <a:noFill/>
        </p:spPr>
        <p:txBody>
          <a:bodyPr wrap="square">
            <a:spAutoFit/>
          </a:bodyPr>
          <a:lstStyle/>
          <a:p>
            <a:r>
              <a:rPr lang="en-US" sz="3600" b="1" baseline="30000" dirty="0">
                <a:solidFill>
                  <a:srgbClr val="000000"/>
                </a:solidFill>
                <a:latin typeface="system-ui"/>
              </a:rPr>
              <a:t>11 </a:t>
            </a:r>
            <a:r>
              <a:rPr lang="en-US" sz="3600" b="0" i="0" dirty="0">
                <a:solidFill>
                  <a:srgbClr val="000000"/>
                </a:solidFill>
                <a:effectLst/>
                <a:latin typeface="system-ui"/>
              </a:rPr>
              <a:t>Therefore encourage one another and build one another up, just as you are doing.</a:t>
            </a:r>
            <a:endParaRPr lang="en-US" sz="3600" dirty="0"/>
          </a:p>
        </p:txBody>
      </p:sp>
    </p:spTree>
    <p:extLst>
      <p:ext uri="{BB962C8B-B14F-4D97-AF65-F5344CB8AC3E}">
        <p14:creationId xmlns:p14="http://schemas.microsoft.com/office/powerpoint/2010/main" val="2330924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0"/>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Preparing for Christ’s Coming</a:t>
            </a:r>
          </a:p>
          <a:p>
            <a:pPr algn="ctr"/>
            <a:r>
              <a:rPr lang="en-US" sz="4000" b="1" i="1" dirty="0"/>
              <a:t>1 Thessalonians 5:1-11</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612844"/>
            <a:ext cx="9144001" cy="5632311"/>
          </a:xfrm>
          <a:prstGeom prst="rect">
            <a:avLst/>
          </a:prstGeom>
          <a:noFill/>
        </p:spPr>
        <p:txBody>
          <a:bodyPr wrap="square">
            <a:spAutoFit/>
          </a:bodyPr>
          <a:lstStyle/>
          <a:p>
            <a:r>
              <a:rPr lang="en-US" sz="3600" b="1" baseline="30000" dirty="0">
                <a:solidFill>
                  <a:srgbClr val="000000"/>
                </a:solidFill>
                <a:latin typeface="system-ui"/>
              </a:rPr>
              <a:t>1</a:t>
            </a:r>
            <a:r>
              <a:rPr lang="en-US" sz="3600" b="1" i="0" baseline="30000" dirty="0">
                <a:solidFill>
                  <a:srgbClr val="000000"/>
                </a:solidFill>
                <a:effectLst/>
                <a:latin typeface="system-ui"/>
              </a:rPr>
              <a:t> </a:t>
            </a:r>
            <a:r>
              <a:rPr lang="en-US" sz="3600" b="0" i="0" dirty="0">
                <a:solidFill>
                  <a:srgbClr val="000000"/>
                </a:solidFill>
                <a:effectLst/>
                <a:latin typeface="system-ui"/>
              </a:rPr>
              <a:t>Now as to the times and the epochs, brethren, you have no need of anything to be written to you. </a:t>
            </a:r>
            <a:r>
              <a:rPr lang="en-US" sz="3600" b="1" i="0" baseline="30000" dirty="0">
                <a:solidFill>
                  <a:srgbClr val="000000"/>
                </a:solidFill>
                <a:effectLst/>
                <a:latin typeface="system-ui"/>
              </a:rPr>
              <a:t>2 </a:t>
            </a:r>
            <a:r>
              <a:rPr lang="en-US" sz="3600" b="0" i="0" dirty="0">
                <a:solidFill>
                  <a:srgbClr val="000000"/>
                </a:solidFill>
                <a:effectLst/>
                <a:latin typeface="system-ui"/>
              </a:rPr>
              <a:t>For you yourselves know full well that the day of the Lord will come just like a thief in the night. </a:t>
            </a:r>
            <a:r>
              <a:rPr lang="en-US" sz="3600" b="1" i="0" baseline="30000" dirty="0">
                <a:solidFill>
                  <a:srgbClr val="000000"/>
                </a:solidFill>
                <a:effectLst/>
                <a:latin typeface="system-ui"/>
              </a:rPr>
              <a:t>3 </a:t>
            </a:r>
            <a:r>
              <a:rPr lang="en-US" sz="3600" b="0" i="0" dirty="0">
                <a:solidFill>
                  <a:srgbClr val="000000"/>
                </a:solidFill>
                <a:effectLst/>
                <a:latin typeface="system-ui"/>
              </a:rPr>
              <a:t>While they are saying, “Peace and safety!” then destruction will come upon them suddenly like labor pains upon a woman with child, and they will not escape. </a:t>
            </a:r>
            <a:r>
              <a:rPr lang="en-US" sz="3600" b="1" i="0" baseline="30000" dirty="0">
                <a:solidFill>
                  <a:srgbClr val="000000"/>
                </a:solidFill>
                <a:effectLst/>
                <a:latin typeface="system-ui"/>
              </a:rPr>
              <a:t>4 </a:t>
            </a:r>
            <a:r>
              <a:rPr lang="en-US" sz="3600" b="0" i="0" dirty="0">
                <a:solidFill>
                  <a:srgbClr val="000000"/>
                </a:solidFill>
                <a:effectLst/>
                <a:latin typeface="system-ui"/>
              </a:rPr>
              <a:t>But you, brethren, are not in darkness, that the day would overtake you like a thief;</a:t>
            </a:r>
            <a:endParaRPr lang="en-US" sz="3600" dirty="0"/>
          </a:p>
        </p:txBody>
      </p:sp>
    </p:spTree>
    <p:extLst>
      <p:ext uri="{BB962C8B-B14F-4D97-AF65-F5344CB8AC3E}">
        <p14:creationId xmlns:p14="http://schemas.microsoft.com/office/powerpoint/2010/main" val="2928343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612844"/>
            <a:ext cx="9144001" cy="5632311"/>
          </a:xfrm>
          <a:prstGeom prst="rect">
            <a:avLst/>
          </a:prstGeom>
          <a:noFill/>
        </p:spPr>
        <p:txBody>
          <a:bodyPr wrap="square">
            <a:spAutoFit/>
          </a:bodyPr>
          <a:lstStyle/>
          <a:p>
            <a:r>
              <a:rPr lang="en-US" sz="3600" b="1" baseline="30000" dirty="0">
                <a:solidFill>
                  <a:srgbClr val="000000"/>
                </a:solidFill>
                <a:latin typeface="system-ui"/>
              </a:rPr>
              <a:t>1</a:t>
            </a:r>
            <a:r>
              <a:rPr lang="en-US" sz="3600" b="1" i="0" baseline="30000" dirty="0">
                <a:solidFill>
                  <a:srgbClr val="000000"/>
                </a:solidFill>
                <a:effectLst/>
                <a:latin typeface="system-ui"/>
              </a:rPr>
              <a:t> </a:t>
            </a:r>
            <a:r>
              <a:rPr lang="en-US" sz="3600" b="0" i="0" dirty="0">
                <a:solidFill>
                  <a:srgbClr val="000000"/>
                </a:solidFill>
                <a:effectLst/>
                <a:latin typeface="system-ui"/>
              </a:rPr>
              <a:t>Now as to the times and the epochs, brethren, you have no need of anything to be written to you. </a:t>
            </a:r>
            <a:r>
              <a:rPr lang="en-US" sz="3600" b="1" i="0" baseline="30000" dirty="0">
                <a:solidFill>
                  <a:srgbClr val="000000"/>
                </a:solidFill>
                <a:effectLst/>
                <a:latin typeface="system-ui"/>
              </a:rPr>
              <a:t>2 </a:t>
            </a:r>
            <a:r>
              <a:rPr lang="en-US" sz="3600" b="0" i="0" dirty="0">
                <a:solidFill>
                  <a:srgbClr val="000000"/>
                </a:solidFill>
                <a:effectLst/>
                <a:latin typeface="system-ui"/>
              </a:rPr>
              <a:t>For you yourselves know full well that the </a:t>
            </a:r>
            <a:r>
              <a:rPr lang="en-US" sz="3600" b="1" i="0" dirty="0">
                <a:solidFill>
                  <a:srgbClr val="000000"/>
                </a:solidFill>
                <a:effectLst/>
                <a:highlight>
                  <a:srgbClr val="FFFF00"/>
                </a:highlight>
                <a:latin typeface="system-ui"/>
              </a:rPr>
              <a:t>day of the Lord</a:t>
            </a:r>
            <a:r>
              <a:rPr lang="en-US" sz="3600" b="1" i="0" dirty="0">
                <a:solidFill>
                  <a:srgbClr val="000000"/>
                </a:solidFill>
                <a:effectLst/>
                <a:latin typeface="system-ui"/>
              </a:rPr>
              <a:t> </a:t>
            </a:r>
            <a:r>
              <a:rPr lang="en-US" sz="3600" b="0" i="0" dirty="0">
                <a:solidFill>
                  <a:srgbClr val="000000"/>
                </a:solidFill>
                <a:effectLst/>
                <a:latin typeface="system-ui"/>
              </a:rPr>
              <a:t>will come just like a thief in the night. </a:t>
            </a:r>
            <a:r>
              <a:rPr lang="en-US" sz="3600" b="1" i="0" baseline="30000" dirty="0">
                <a:solidFill>
                  <a:srgbClr val="000000"/>
                </a:solidFill>
                <a:effectLst/>
                <a:latin typeface="system-ui"/>
              </a:rPr>
              <a:t>3 </a:t>
            </a:r>
            <a:r>
              <a:rPr lang="en-US" sz="3600" b="0" i="0" dirty="0">
                <a:solidFill>
                  <a:srgbClr val="000000"/>
                </a:solidFill>
                <a:effectLst/>
                <a:latin typeface="system-ui"/>
              </a:rPr>
              <a:t>While they are saying, “Peace and safety!” then destruction will come upon them suddenly like labor pains upon a woman with child, and they will not escape. </a:t>
            </a:r>
            <a:r>
              <a:rPr lang="en-US" sz="3600" b="1" i="0" baseline="30000" dirty="0">
                <a:solidFill>
                  <a:srgbClr val="000000"/>
                </a:solidFill>
                <a:effectLst/>
                <a:latin typeface="system-ui"/>
              </a:rPr>
              <a:t>4 </a:t>
            </a:r>
            <a:r>
              <a:rPr lang="en-US" sz="3600" b="0" i="0" dirty="0">
                <a:solidFill>
                  <a:srgbClr val="000000"/>
                </a:solidFill>
                <a:effectLst/>
                <a:latin typeface="system-ui"/>
              </a:rPr>
              <a:t>But you, brethren, are not in darkness, that the day would overtake you like a thief;</a:t>
            </a:r>
            <a:endParaRPr lang="en-US" sz="3600" dirty="0"/>
          </a:p>
        </p:txBody>
      </p:sp>
    </p:spTree>
    <p:extLst>
      <p:ext uri="{BB962C8B-B14F-4D97-AF65-F5344CB8AC3E}">
        <p14:creationId xmlns:p14="http://schemas.microsoft.com/office/powerpoint/2010/main" val="568754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612844"/>
            <a:ext cx="9144001" cy="5632311"/>
          </a:xfrm>
          <a:prstGeom prst="rect">
            <a:avLst/>
          </a:prstGeom>
          <a:noFill/>
        </p:spPr>
        <p:txBody>
          <a:bodyPr wrap="square">
            <a:spAutoFit/>
          </a:bodyPr>
          <a:lstStyle/>
          <a:p>
            <a:r>
              <a:rPr lang="en-US" sz="3600" b="1" baseline="30000" dirty="0">
                <a:solidFill>
                  <a:srgbClr val="000000"/>
                </a:solidFill>
                <a:latin typeface="system-ui"/>
              </a:rPr>
              <a:t>1</a:t>
            </a:r>
            <a:r>
              <a:rPr lang="en-US" sz="3600" b="1" i="0" baseline="30000" dirty="0">
                <a:solidFill>
                  <a:srgbClr val="000000"/>
                </a:solidFill>
                <a:effectLst/>
                <a:latin typeface="system-ui"/>
              </a:rPr>
              <a:t> </a:t>
            </a:r>
            <a:r>
              <a:rPr lang="en-US" sz="3600" b="0" i="0" dirty="0">
                <a:solidFill>
                  <a:srgbClr val="000000"/>
                </a:solidFill>
                <a:effectLst/>
                <a:latin typeface="system-ui"/>
              </a:rPr>
              <a:t>Now as to the times and the epochs, brethren, you have no need of anything to be written to you. </a:t>
            </a:r>
            <a:r>
              <a:rPr lang="en-US" sz="3600" b="1" i="0" baseline="30000" dirty="0">
                <a:solidFill>
                  <a:srgbClr val="000000"/>
                </a:solidFill>
                <a:effectLst/>
                <a:latin typeface="system-ui"/>
              </a:rPr>
              <a:t>2 </a:t>
            </a:r>
            <a:r>
              <a:rPr lang="en-US" sz="3600" b="0" i="0" dirty="0">
                <a:solidFill>
                  <a:srgbClr val="000000"/>
                </a:solidFill>
                <a:effectLst/>
                <a:latin typeface="system-ui"/>
              </a:rPr>
              <a:t>For you yourselves know full well that the </a:t>
            </a:r>
            <a:r>
              <a:rPr lang="en-US" sz="3600" b="1" i="0" dirty="0">
                <a:solidFill>
                  <a:srgbClr val="000000"/>
                </a:solidFill>
                <a:effectLst/>
                <a:highlight>
                  <a:srgbClr val="FFFF00"/>
                </a:highlight>
                <a:latin typeface="system-ui"/>
              </a:rPr>
              <a:t>day of the Lord</a:t>
            </a:r>
            <a:r>
              <a:rPr lang="en-US" sz="3600" b="1" i="0" dirty="0">
                <a:solidFill>
                  <a:srgbClr val="000000"/>
                </a:solidFill>
                <a:effectLst/>
                <a:latin typeface="system-ui"/>
              </a:rPr>
              <a:t> </a:t>
            </a:r>
            <a:r>
              <a:rPr lang="en-US" sz="3600" b="0" i="0" dirty="0">
                <a:solidFill>
                  <a:srgbClr val="000000"/>
                </a:solidFill>
                <a:effectLst/>
                <a:latin typeface="system-ui"/>
              </a:rPr>
              <a:t>will come just like a thief in the night. </a:t>
            </a:r>
            <a:r>
              <a:rPr lang="en-US" sz="3600" b="1" i="0" baseline="30000" dirty="0">
                <a:solidFill>
                  <a:srgbClr val="000000"/>
                </a:solidFill>
                <a:effectLst/>
                <a:latin typeface="system-ui"/>
              </a:rPr>
              <a:t>3 </a:t>
            </a:r>
            <a:r>
              <a:rPr lang="en-US" sz="3600" b="0" i="0" dirty="0">
                <a:solidFill>
                  <a:srgbClr val="000000"/>
                </a:solidFill>
                <a:effectLst/>
                <a:latin typeface="system-ui"/>
              </a:rPr>
              <a:t>While they are saying, “Peace and safety!” then destruction will come upon them suddenly like labor pains upon a woman with child, and they will not escape. </a:t>
            </a:r>
            <a:r>
              <a:rPr lang="en-US" sz="3600" b="1" i="0" baseline="30000" dirty="0">
                <a:solidFill>
                  <a:srgbClr val="000000"/>
                </a:solidFill>
                <a:effectLst/>
                <a:latin typeface="system-ui"/>
              </a:rPr>
              <a:t>4 </a:t>
            </a:r>
            <a:r>
              <a:rPr lang="en-US" sz="3600" b="0" i="0" dirty="0">
                <a:solidFill>
                  <a:srgbClr val="000000"/>
                </a:solidFill>
                <a:effectLst/>
                <a:latin typeface="system-ui"/>
              </a:rPr>
              <a:t>But you, brethren, are not in darkness, that the day would overtake you like a thief;</a:t>
            </a:r>
            <a:endParaRPr lang="en-US" sz="3600" dirty="0"/>
          </a:p>
        </p:txBody>
      </p:sp>
    </p:spTree>
    <p:extLst>
      <p:ext uri="{BB962C8B-B14F-4D97-AF65-F5344CB8AC3E}">
        <p14:creationId xmlns:p14="http://schemas.microsoft.com/office/powerpoint/2010/main" val="2658381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612844"/>
            <a:ext cx="9144001" cy="5632311"/>
          </a:xfrm>
          <a:prstGeom prst="rect">
            <a:avLst/>
          </a:prstGeom>
          <a:noFill/>
        </p:spPr>
        <p:txBody>
          <a:bodyPr wrap="square">
            <a:spAutoFit/>
          </a:bodyPr>
          <a:lstStyle/>
          <a:p>
            <a:r>
              <a:rPr lang="en-US" sz="3600" b="1" baseline="30000" dirty="0">
                <a:solidFill>
                  <a:srgbClr val="000000"/>
                </a:solidFill>
                <a:latin typeface="system-ui"/>
              </a:rPr>
              <a:t>1</a:t>
            </a:r>
            <a:r>
              <a:rPr lang="en-US" sz="3600" b="1" i="0" baseline="30000" dirty="0">
                <a:solidFill>
                  <a:srgbClr val="000000"/>
                </a:solidFill>
                <a:effectLst/>
                <a:latin typeface="system-ui"/>
              </a:rPr>
              <a:t> </a:t>
            </a:r>
            <a:r>
              <a:rPr lang="en-US" sz="3600" b="0" i="0" dirty="0">
                <a:solidFill>
                  <a:srgbClr val="000000"/>
                </a:solidFill>
                <a:effectLst/>
                <a:latin typeface="system-ui"/>
              </a:rPr>
              <a:t>Now as to the times and the epochs, brethren, you have no need of anything to be written to you. </a:t>
            </a:r>
            <a:r>
              <a:rPr lang="en-US" sz="3600" b="1" i="0" baseline="30000" dirty="0">
                <a:solidFill>
                  <a:srgbClr val="000000"/>
                </a:solidFill>
                <a:effectLst/>
                <a:latin typeface="system-ui"/>
              </a:rPr>
              <a:t>2 </a:t>
            </a:r>
            <a:r>
              <a:rPr lang="en-US" sz="3600" b="0" i="0" dirty="0">
                <a:solidFill>
                  <a:srgbClr val="000000"/>
                </a:solidFill>
                <a:effectLst/>
                <a:latin typeface="system-ui"/>
              </a:rPr>
              <a:t>For you yourselves know full well that the day of the Lord </a:t>
            </a:r>
            <a:r>
              <a:rPr lang="en-US" sz="3600" b="1" i="0" dirty="0">
                <a:solidFill>
                  <a:srgbClr val="000000"/>
                </a:solidFill>
                <a:effectLst/>
                <a:highlight>
                  <a:srgbClr val="FFFF00"/>
                </a:highlight>
                <a:latin typeface="system-ui"/>
              </a:rPr>
              <a:t>will come just like a thief in the night</a:t>
            </a:r>
            <a:r>
              <a:rPr lang="en-US" sz="3600" b="0" i="0" dirty="0">
                <a:solidFill>
                  <a:srgbClr val="000000"/>
                </a:solidFill>
                <a:effectLst/>
                <a:latin typeface="system-ui"/>
              </a:rPr>
              <a:t>. </a:t>
            </a:r>
            <a:r>
              <a:rPr lang="en-US" sz="3600" b="1" i="0" baseline="30000" dirty="0">
                <a:solidFill>
                  <a:srgbClr val="000000"/>
                </a:solidFill>
                <a:effectLst/>
                <a:latin typeface="system-ui"/>
              </a:rPr>
              <a:t>3 </a:t>
            </a:r>
            <a:r>
              <a:rPr lang="en-US" sz="3600" b="0" i="0" dirty="0">
                <a:solidFill>
                  <a:srgbClr val="000000"/>
                </a:solidFill>
                <a:effectLst/>
                <a:latin typeface="system-ui"/>
              </a:rPr>
              <a:t>While they are saying, “Peace and safety!” then destruction will come upon them suddenly like labor pains upon a woman with child, and they will not escape. </a:t>
            </a:r>
            <a:r>
              <a:rPr lang="en-US" sz="3600" b="1" i="0" baseline="30000" dirty="0">
                <a:solidFill>
                  <a:srgbClr val="000000"/>
                </a:solidFill>
                <a:effectLst/>
                <a:latin typeface="system-ui"/>
              </a:rPr>
              <a:t>4 </a:t>
            </a:r>
            <a:r>
              <a:rPr lang="en-US" sz="3600" b="0" i="0" dirty="0">
                <a:solidFill>
                  <a:srgbClr val="000000"/>
                </a:solidFill>
                <a:effectLst/>
                <a:latin typeface="system-ui"/>
              </a:rPr>
              <a:t>But you, brethren, are not in darkness, that the day would overtake you like a thief;</a:t>
            </a:r>
            <a:endParaRPr lang="en-US" sz="3600" dirty="0"/>
          </a:p>
        </p:txBody>
      </p:sp>
    </p:spTree>
    <p:extLst>
      <p:ext uri="{BB962C8B-B14F-4D97-AF65-F5344CB8AC3E}">
        <p14:creationId xmlns:p14="http://schemas.microsoft.com/office/powerpoint/2010/main" val="69200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8E6916-121D-4983-99F6-6A4A00C0A30B}"/>
              </a:ext>
            </a:extLst>
          </p:cNvPr>
          <p:cNvSpPr txBox="1"/>
          <p:nvPr/>
        </p:nvSpPr>
        <p:spPr>
          <a:xfrm>
            <a:off x="79130" y="1268160"/>
            <a:ext cx="9064869" cy="39703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1" i="0" u="sng" dirty="0">
                <a:solidFill>
                  <a:schemeClr val="bg1"/>
                </a:solidFill>
                <a:effectLst/>
                <a:latin typeface="Helvetica" panose="020B0604020202020204" pitchFamily="34" charset="0"/>
              </a:rPr>
              <a:t>But the day of the Lord will come as a thief in the night</a:t>
            </a:r>
            <a:r>
              <a:rPr lang="en-US" sz="3600" b="1" i="0" dirty="0">
                <a:solidFill>
                  <a:schemeClr val="bg1"/>
                </a:solidFill>
                <a:effectLst/>
                <a:latin typeface="Helvetica" panose="020B0604020202020204" pitchFamily="34" charset="0"/>
              </a:rPr>
              <a:t>, in which the heavens will pass away with a great noise, and the elements will melt with fervent heat; both the earth and the works that are in it will be burned up.</a:t>
            </a:r>
          </a:p>
          <a:p>
            <a:pPr algn="ctr"/>
            <a:r>
              <a:rPr lang="en-US" sz="3600" b="1" dirty="0">
                <a:solidFill>
                  <a:schemeClr val="bg1"/>
                </a:solidFill>
                <a:latin typeface="Helvetica" panose="020B0604020202020204" pitchFamily="34" charset="0"/>
              </a:rPr>
              <a:t>2 Peter 3:10</a:t>
            </a:r>
            <a:endParaRPr lang="en-US" sz="3600" dirty="0">
              <a:solidFill>
                <a:schemeClr val="bg1"/>
              </a:solidFill>
            </a:endParaRPr>
          </a:p>
        </p:txBody>
      </p:sp>
    </p:spTree>
    <p:extLst>
      <p:ext uri="{BB962C8B-B14F-4D97-AF65-F5344CB8AC3E}">
        <p14:creationId xmlns:p14="http://schemas.microsoft.com/office/powerpoint/2010/main" val="7558739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612844"/>
            <a:ext cx="9144001" cy="5632311"/>
          </a:xfrm>
          <a:prstGeom prst="rect">
            <a:avLst/>
          </a:prstGeom>
          <a:noFill/>
        </p:spPr>
        <p:txBody>
          <a:bodyPr wrap="square">
            <a:spAutoFit/>
          </a:bodyPr>
          <a:lstStyle/>
          <a:p>
            <a:r>
              <a:rPr lang="en-US" sz="3600" b="1" baseline="30000" dirty="0">
                <a:solidFill>
                  <a:srgbClr val="000000"/>
                </a:solidFill>
                <a:latin typeface="system-ui"/>
              </a:rPr>
              <a:t>1</a:t>
            </a:r>
            <a:r>
              <a:rPr lang="en-US" sz="3600" b="1" i="0" baseline="30000" dirty="0">
                <a:solidFill>
                  <a:srgbClr val="000000"/>
                </a:solidFill>
                <a:effectLst/>
                <a:latin typeface="system-ui"/>
              </a:rPr>
              <a:t> </a:t>
            </a:r>
            <a:r>
              <a:rPr lang="en-US" sz="3600" b="0" i="0" dirty="0">
                <a:solidFill>
                  <a:srgbClr val="000000"/>
                </a:solidFill>
                <a:effectLst/>
                <a:latin typeface="system-ui"/>
              </a:rPr>
              <a:t>Now as to the times and the epochs, brethren, you have no need of anything to be written to you. </a:t>
            </a:r>
            <a:r>
              <a:rPr lang="en-US" sz="3600" b="1" i="0" baseline="30000" dirty="0">
                <a:solidFill>
                  <a:srgbClr val="000000"/>
                </a:solidFill>
                <a:effectLst/>
                <a:latin typeface="system-ui"/>
              </a:rPr>
              <a:t>2 </a:t>
            </a:r>
            <a:r>
              <a:rPr lang="en-US" sz="3600" i="0" dirty="0">
                <a:solidFill>
                  <a:srgbClr val="000000"/>
                </a:solidFill>
                <a:effectLst/>
                <a:latin typeface="system-ui"/>
              </a:rPr>
              <a:t>For you yourselves know full well that the day of the Lord will come just like a thief in the night. </a:t>
            </a:r>
            <a:r>
              <a:rPr lang="en-US" sz="3600" i="0" baseline="30000" dirty="0">
                <a:solidFill>
                  <a:srgbClr val="000000"/>
                </a:solidFill>
                <a:effectLst/>
                <a:latin typeface="system-ui"/>
              </a:rPr>
              <a:t>3 </a:t>
            </a:r>
            <a:r>
              <a:rPr lang="en-US" sz="3600" i="0" dirty="0">
                <a:solidFill>
                  <a:srgbClr val="000000"/>
                </a:solidFill>
                <a:effectLst/>
                <a:latin typeface="system-ui"/>
              </a:rPr>
              <a:t>While </a:t>
            </a:r>
            <a:r>
              <a:rPr lang="en-US" sz="3600" b="0" i="0" dirty="0">
                <a:solidFill>
                  <a:srgbClr val="000000"/>
                </a:solidFill>
                <a:effectLst/>
                <a:latin typeface="system-ui"/>
              </a:rPr>
              <a:t>they are saying, “Peace and safety!” then </a:t>
            </a:r>
            <a:r>
              <a:rPr lang="en-US" sz="3600" b="1" i="0" dirty="0">
                <a:solidFill>
                  <a:srgbClr val="000000"/>
                </a:solidFill>
                <a:effectLst/>
                <a:highlight>
                  <a:srgbClr val="FFFF00"/>
                </a:highlight>
                <a:latin typeface="system-ui"/>
              </a:rPr>
              <a:t>destruction will come upon them suddenly like labor pains upon a woman with child</a:t>
            </a:r>
            <a:r>
              <a:rPr lang="en-US" sz="3600" b="0" i="0" dirty="0">
                <a:solidFill>
                  <a:srgbClr val="000000"/>
                </a:solidFill>
                <a:effectLst/>
                <a:latin typeface="system-ui"/>
              </a:rPr>
              <a:t>, and they will not escape. </a:t>
            </a:r>
            <a:r>
              <a:rPr lang="en-US" sz="3600" b="1" i="0" baseline="30000" dirty="0">
                <a:solidFill>
                  <a:srgbClr val="000000"/>
                </a:solidFill>
                <a:effectLst/>
                <a:latin typeface="system-ui"/>
              </a:rPr>
              <a:t>4 </a:t>
            </a:r>
            <a:r>
              <a:rPr lang="en-US" sz="3600" b="0" i="0" dirty="0">
                <a:solidFill>
                  <a:srgbClr val="000000"/>
                </a:solidFill>
                <a:effectLst/>
                <a:latin typeface="system-ui"/>
              </a:rPr>
              <a:t>But you, brethren, are not in darkness, that the day would overtake you like a thief;</a:t>
            </a:r>
            <a:endParaRPr lang="en-US" sz="3600" dirty="0"/>
          </a:p>
        </p:txBody>
      </p:sp>
    </p:spTree>
    <p:extLst>
      <p:ext uri="{BB962C8B-B14F-4D97-AF65-F5344CB8AC3E}">
        <p14:creationId xmlns:p14="http://schemas.microsoft.com/office/powerpoint/2010/main" val="23168496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D4738-A7E6-4033-BB57-C9DBDEC0D421}"/>
              </a:ext>
            </a:extLst>
          </p:cNvPr>
          <p:cNvSpPr txBox="1"/>
          <p:nvPr/>
        </p:nvSpPr>
        <p:spPr>
          <a:xfrm>
            <a:off x="0" y="612844"/>
            <a:ext cx="9144001" cy="5632311"/>
          </a:xfrm>
          <a:prstGeom prst="rect">
            <a:avLst/>
          </a:prstGeom>
          <a:noFill/>
        </p:spPr>
        <p:txBody>
          <a:bodyPr wrap="square">
            <a:spAutoFit/>
          </a:bodyPr>
          <a:lstStyle/>
          <a:p>
            <a:r>
              <a:rPr lang="en-US" sz="3600" b="1" baseline="30000" dirty="0">
                <a:solidFill>
                  <a:srgbClr val="000000"/>
                </a:solidFill>
                <a:latin typeface="system-ui"/>
              </a:rPr>
              <a:t>1</a:t>
            </a:r>
            <a:r>
              <a:rPr lang="en-US" sz="3600" b="1" i="0" baseline="30000" dirty="0">
                <a:solidFill>
                  <a:srgbClr val="000000"/>
                </a:solidFill>
                <a:effectLst/>
                <a:latin typeface="system-ui"/>
              </a:rPr>
              <a:t> </a:t>
            </a:r>
            <a:r>
              <a:rPr lang="en-US" sz="3600" b="0" i="0" dirty="0">
                <a:solidFill>
                  <a:srgbClr val="000000"/>
                </a:solidFill>
                <a:effectLst/>
                <a:latin typeface="system-ui"/>
              </a:rPr>
              <a:t>Now as to the times and the epochs, brethren, you have no need of anything to be written to you. </a:t>
            </a:r>
            <a:r>
              <a:rPr lang="en-US" sz="3600" b="1" i="0" baseline="30000" dirty="0">
                <a:solidFill>
                  <a:srgbClr val="000000"/>
                </a:solidFill>
                <a:effectLst/>
                <a:latin typeface="system-ui"/>
              </a:rPr>
              <a:t>2 </a:t>
            </a:r>
            <a:r>
              <a:rPr lang="en-US" sz="3600" i="0" dirty="0">
                <a:solidFill>
                  <a:srgbClr val="000000"/>
                </a:solidFill>
                <a:effectLst/>
                <a:latin typeface="system-ui"/>
              </a:rPr>
              <a:t>For you yourselves know full well that the day of the Lord will come just like a thief in the night. </a:t>
            </a:r>
            <a:r>
              <a:rPr lang="en-US" sz="3600" i="0" baseline="30000" dirty="0">
                <a:solidFill>
                  <a:srgbClr val="000000"/>
                </a:solidFill>
                <a:effectLst/>
                <a:latin typeface="system-ui"/>
              </a:rPr>
              <a:t>3 </a:t>
            </a:r>
            <a:r>
              <a:rPr lang="en-US" sz="3600" i="0" dirty="0">
                <a:solidFill>
                  <a:srgbClr val="000000"/>
                </a:solidFill>
                <a:effectLst/>
                <a:latin typeface="system-ui"/>
              </a:rPr>
              <a:t>While </a:t>
            </a:r>
            <a:r>
              <a:rPr lang="en-US" sz="3600" b="0" i="0" dirty="0">
                <a:solidFill>
                  <a:srgbClr val="000000"/>
                </a:solidFill>
                <a:effectLst/>
                <a:latin typeface="system-ui"/>
              </a:rPr>
              <a:t>they are saying, “Peace and safety!” </a:t>
            </a:r>
            <a:r>
              <a:rPr lang="en-US" sz="3600" i="0" dirty="0">
                <a:solidFill>
                  <a:srgbClr val="000000"/>
                </a:solidFill>
                <a:effectLst/>
                <a:latin typeface="system-ui"/>
              </a:rPr>
              <a:t>then destruction will come upon them suddenly like labor pains upon a woman with child, </a:t>
            </a:r>
            <a:r>
              <a:rPr lang="en-US" sz="3600" b="0" i="0" dirty="0">
                <a:solidFill>
                  <a:srgbClr val="000000"/>
                </a:solidFill>
                <a:effectLst/>
                <a:latin typeface="system-ui"/>
              </a:rPr>
              <a:t>and they will not escape. </a:t>
            </a:r>
            <a:r>
              <a:rPr lang="en-US" sz="3600" b="1" i="0" baseline="30000" dirty="0">
                <a:solidFill>
                  <a:srgbClr val="000000"/>
                </a:solidFill>
                <a:effectLst/>
                <a:latin typeface="system-ui"/>
              </a:rPr>
              <a:t>4 </a:t>
            </a:r>
            <a:r>
              <a:rPr lang="en-US" sz="3600" b="1" i="0" dirty="0">
                <a:solidFill>
                  <a:srgbClr val="000000"/>
                </a:solidFill>
                <a:effectLst/>
                <a:highlight>
                  <a:srgbClr val="FFFF00"/>
                </a:highlight>
                <a:latin typeface="system-ui"/>
              </a:rPr>
              <a:t>But you, brethren, are not in darkness, that the day would overtake you like a thief</a:t>
            </a:r>
            <a:r>
              <a:rPr lang="en-US" sz="3600" b="0" i="0" dirty="0">
                <a:solidFill>
                  <a:srgbClr val="000000"/>
                </a:solidFill>
                <a:effectLst/>
                <a:latin typeface="system-ui"/>
              </a:rPr>
              <a:t>;</a:t>
            </a:r>
            <a:endParaRPr lang="en-US" sz="3600" dirty="0"/>
          </a:p>
        </p:txBody>
      </p:sp>
    </p:spTree>
    <p:extLst>
      <p:ext uri="{BB962C8B-B14F-4D97-AF65-F5344CB8AC3E}">
        <p14:creationId xmlns:p14="http://schemas.microsoft.com/office/powerpoint/2010/main" val="38432122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2292</Words>
  <Application>Microsoft Office PowerPoint</Application>
  <PresentationFormat>On-screen Show (4:3)</PresentationFormat>
  <Paragraphs>56</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2021-11-30T19:27:09Z</dcterms:created>
  <dcterms:modified xsi:type="dcterms:W3CDTF">2021-12-01T15:26:52Z</dcterms:modified>
</cp:coreProperties>
</file>