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9" r:id="rId3"/>
    <p:sldId id="263" r:id="rId4"/>
    <p:sldId id="262" r:id="rId5"/>
    <p:sldId id="264" r:id="rId6"/>
    <p:sldId id="265" r:id="rId7"/>
    <p:sldId id="269" r:id="rId8"/>
    <p:sldId id="270" r:id="rId9"/>
    <p:sldId id="266" r:id="rId10"/>
    <p:sldId id="271" r:id="rId11"/>
    <p:sldId id="272" r:id="rId12"/>
    <p:sldId id="267" r:id="rId13"/>
    <p:sldId id="268" r:id="rId14"/>
    <p:sldId id="273" r:id="rId15"/>
    <p:sldId id="277" r:id="rId16"/>
    <p:sldId id="278" r:id="rId17"/>
    <p:sldId id="279" r:id="rId18"/>
    <p:sldId id="280" r:id="rId19"/>
    <p:sldId id="281" r:id="rId20"/>
    <p:sldId id="282" r:id="rId21"/>
    <p:sldId id="283" r:id="rId22"/>
    <p:sldId id="284" r:id="rId23"/>
    <p:sldId id="285" r:id="rId24"/>
    <p:sldId id="286" r:id="rId25"/>
    <p:sldId id="287" r:id="rId26"/>
    <p:sldId id="276" r:id="rId27"/>
    <p:sldId id="289"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9697" autoAdjust="0"/>
  </p:normalViewPr>
  <p:slideViewPr>
    <p:cSldViewPr snapToGrid="0">
      <p:cViewPr varScale="1">
        <p:scale>
          <a:sx n="48" d="100"/>
          <a:sy n="48" d="100"/>
        </p:scale>
        <p:origin x="123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64C809-ABF7-483D-BF10-2D50CC25CCEB}" type="datetimeFigureOut">
              <a:rPr lang="en-US" smtClean="0"/>
              <a:t>12/1/2021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2DCDA5-9FCC-4004-A069-6F8CDC5094A1}" type="slidenum">
              <a:rPr lang="en-US" smtClean="0"/>
              <a:t>‹#›</a:t>
            </a:fld>
            <a:endParaRPr lang="en-US"/>
          </a:p>
        </p:txBody>
      </p:sp>
    </p:spTree>
    <p:extLst>
      <p:ext uri="{BB962C8B-B14F-4D97-AF65-F5344CB8AC3E}">
        <p14:creationId xmlns:p14="http://schemas.microsoft.com/office/powerpoint/2010/main" val="2053070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heading in to the final portions of this letter. These verses deal with how the church is to respond to its leaders. </a:t>
            </a:r>
          </a:p>
        </p:txBody>
      </p:sp>
      <p:sp>
        <p:nvSpPr>
          <p:cNvPr id="4" name="Slide Number Placeholder 3"/>
          <p:cNvSpPr>
            <a:spLocks noGrp="1"/>
          </p:cNvSpPr>
          <p:nvPr>
            <p:ph type="sldNum" sz="quarter" idx="5"/>
          </p:nvPr>
        </p:nvSpPr>
        <p:spPr/>
        <p:txBody>
          <a:bodyPr/>
          <a:lstStyle/>
          <a:p>
            <a:fld id="{45D7A294-1D21-4B53-908D-536DB9340C39}" type="slidenum">
              <a:rPr lang="en-US" smtClean="0"/>
              <a:t>2</a:t>
            </a:fld>
            <a:endParaRPr lang="en-US"/>
          </a:p>
        </p:txBody>
      </p:sp>
    </p:spTree>
    <p:extLst>
      <p:ext uri="{BB962C8B-B14F-4D97-AF65-F5344CB8AC3E}">
        <p14:creationId xmlns:p14="http://schemas.microsoft.com/office/powerpoint/2010/main" val="3491590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2DCDA5-9FCC-4004-A069-6F8CDC5094A1}" type="slidenum">
              <a:rPr lang="en-US" smtClean="0"/>
              <a:t>11</a:t>
            </a:fld>
            <a:endParaRPr lang="en-US"/>
          </a:p>
        </p:txBody>
      </p:sp>
    </p:spTree>
    <p:extLst>
      <p:ext uri="{BB962C8B-B14F-4D97-AF65-F5344CB8AC3E}">
        <p14:creationId xmlns:p14="http://schemas.microsoft.com/office/powerpoint/2010/main" val="904349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should be our response to our elders? They do three things for us. We are to do three things for them. Let’s think about these three things. </a:t>
            </a:r>
          </a:p>
        </p:txBody>
      </p:sp>
      <p:sp>
        <p:nvSpPr>
          <p:cNvPr id="4" name="Slide Number Placeholder 3"/>
          <p:cNvSpPr>
            <a:spLocks noGrp="1"/>
          </p:cNvSpPr>
          <p:nvPr>
            <p:ph type="sldNum" sz="quarter" idx="5"/>
          </p:nvPr>
        </p:nvSpPr>
        <p:spPr/>
        <p:txBody>
          <a:bodyPr/>
          <a:lstStyle/>
          <a:p>
            <a:fld id="{302DCDA5-9FCC-4004-A069-6F8CDC5094A1}" type="slidenum">
              <a:rPr lang="en-US" smtClean="0"/>
              <a:t>12</a:t>
            </a:fld>
            <a:endParaRPr lang="en-US"/>
          </a:p>
        </p:txBody>
      </p:sp>
    </p:spTree>
    <p:extLst>
      <p:ext uri="{BB962C8B-B14F-4D97-AF65-F5344CB8AC3E}">
        <p14:creationId xmlns:p14="http://schemas.microsoft.com/office/powerpoint/2010/main" val="1694002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We respect them (ESV). Translation might have acknowledge, recognize, know (KJV). GK. It means to see what they’re doing among you. Awkward to translate as </a:t>
            </a:r>
            <a:r>
              <a:rPr lang="en-US" i="1" dirty="0"/>
              <a:t>see</a:t>
            </a:r>
            <a:r>
              <a:rPr lang="en-US" dirty="0"/>
              <a:t>. But that’s the idea. They are laboring, leading, instructing. There is a lot that doesn’t get seen! They watch out for our souls (Hebrews 3). </a:t>
            </a:r>
          </a:p>
        </p:txBody>
      </p:sp>
      <p:sp>
        <p:nvSpPr>
          <p:cNvPr id="4" name="Slide Number Placeholder 3"/>
          <p:cNvSpPr>
            <a:spLocks noGrp="1"/>
          </p:cNvSpPr>
          <p:nvPr>
            <p:ph type="sldNum" sz="quarter" idx="5"/>
          </p:nvPr>
        </p:nvSpPr>
        <p:spPr/>
        <p:txBody>
          <a:bodyPr/>
          <a:lstStyle/>
          <a:p>
            <a:fld id="{302DCDA5-9FCC-4004-A069-6F8CDC5094A1}" type="slidenum">
              <a:rPr lang="en-US" smtClean="0"/>
              <a:t>13</a:t>
            </a:fld>
            <a:endParaRPr lang="en-US"/>
          </a:p>
        </p:txBody>
      </p:sp>
    </p:spTree>
    <p:extLst>
      <p:ext uri="{BB962C8B-B14F-4D97-AF65-F5344CB8AC3E}">
        <p14:creationId xmlns:p14="http://schemas.microsoft.com/office/powerpoint/2010/main" val="2723048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respect, we need to esteem them very highly in love. It’s not because of their position but because of their work. We need to esteem everyone highly in love. We should appreciate our elders rather than complaining. </a:t>
            </a:r>
          </a:p>
        </p:txBody>
      </p:sp>
      <p:sp>
        <p:nvSpPr>
          <p:cNvPr id="4" name="Slide Number Placeholder 3"/>
          <p:cNvSpPr>
            <a:spLocks noGrp="1"/>
          </p:cNvSpPr>
          <p:nvPr>
            <p:ph type="sldNum" sz="quarter" idx="5"/>
          </p:nvPr>
        </p:nvSpPr>
        <p:spPr/>
        <p:txBody>
          <a:bodyPr/>
          <a:lstStyle/>
          <a:p>
            <a:fld id="{302DCDA5-9FCC-4004-A069-6F8CDC5094A1}" type="slidenum">
              <a:rPr lang="en-US" smtClean="0"/>
              <a:t>14</a:t>
            </a:fld>
            <a:endParaRPr lang="en-US"/>
          </a:p>
        </p:txBody>
      </p:sp>
    </p:spTree>
    <p:extLst>
      <p:ext uri="{BB962C8B-B14F-4D97-AF65-F5344CB8AC3E}">
        <p14:creationId xmlns:p14="http://schemas.microsoft.com/office/powerpoint/2010/main" val="1959386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Respect them, esteem them. What is a way that we show them our appreciation? By being at peace. The Bible has quite a bit to say about peace. In some ways, the whole book is about peace. Unity with God and unity with one another. This is part of the Christian life. </a:t>
            </a:r>
          </a:p>
        </p:txBody>
      </p:sp>
      <p:sp>
        <p:nvSpPr>
          <p:cNvPr id="4" name="Slide Number Placeholder 3"/>
          <p:cNvSpPr>
            <a:spLocks noGrp="1"/>
          </p:cNvSpPr>
          <p:nvPr>
            <p:ph type="sldNum" sz="quarter" idx="5"/>
          </p:nvPr>
        </p:nvSpPr>
        <p:spPr/>
        <p:txBody>
          <a:bodyPr/>
          <a:lstStyle/>
          <a:p>
            <a:fld id="{302DCDA5-9FCC-4004-A069-6F8CDC5094A1}" type="slidenum">
              <a:rPr lang="en-US" smtClean="0"/>
              <a:t>15</a:t>
            </a:fld>
            <a:endParaRPr lang="en-US"/>
          </a:p>
        </p:txBody>
      </p:sp>
    </p:spTree>
    <p:extLst>
      <p:ext uri="{BB962C8B-B14F-4D97-AF65-F5344CB8AC3E}">
        <p14:creationId xmlns:p14="http://schemas.microsoft.com/office/powerpoint/2010/main" val="2386892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2DCDA5-9FCC-4004-A069-6F8CDC5094A1}" type="slidenum">
              <a:rPr lang="en-US" smtClean="0"/>
              <a:t>16</a:t>
            </a:fld>
            <a:endParaRPr lang="en-US"/>
          </a:p>
        </p:txBody>
      </p:sp>
    </p:spTree>
    <p:extLst>
      <p:ext uri="{BB962C8B-B14F-4D97-AF65-F5344CB8AC3E}">
        <p14:creationId xmlns:p14="http://schemas.microsoft.com/office/powerpoint/2010/main" val="3414985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2DCDA5-9FCC-4004-A069-6F8CDC5094A1}" type="slidenum">
              <a:rPr lang="en-US" smtClean="0"/>
              <a:t>17</a:t>
            </a:fld>
            <a:endParaRPr lang="en-US"/>
          </a:p>
        </p:txBody>
      </p:sp>
    </p:spTree>
    <p:extLst>
      <p:ext uri="{BB962C8B-B14F-4D97-AF65-F5344CB8AC3E}">
        <p14:creationId xmlns:p14="http://schemas.microsoft.com/office/powerpoint/2010/main" val="18448751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2DCDA5-9FCC-4004-A069-6F8CDC5094A1}" type="slidenum">
              <a:rPr lang="en-US" smtClean="0"/>
              <a:t>18</a:t>
            </a:fld>
            <a:endParaRPr lang="en-US"/>
          </a:p>
        </p:txBody>
      </p:sp>
    </p:spTree>
    <p:extLst>
      <p:ext uri="{BB962C8B-B14F-4D97-AF65-F5344CB8AC3E}">
        <p14:creationId xmlns:p14="http://schemas.microsoft.com/office/powerpoint/2010/main" val="6721155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2DCDA5-9FCC-4004-A069-6F8CDC5094A1}" type="slidenum">
              <a:rPr lang="en-US" smtClean="0"/>
              <a:t>19</a:t>
            </a:fld>
            <a:endParaRPr lang="en-US"/>
          </a:p>
        </p:txBody>
      </p:sp>
    </p:spTree>
    <p:extLst>
      <p:ext uri="{BB962C8B-B14F-4D97-AF65-F5344CB8AC3E}">
        <p14:creationId xmlns:p14="http://schemas.microsoft.com/office/powerpoint/2010/main" val="8788627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2DCDA5-9FCC-4004-A069-6F8CDC5094A1}" type="slidenum">
              <a:rPr lang="en-US" smtClean="0"/>
              <a:t>20</a:t>
            </a:fld>
            <a:endParaRPr lang="en-US"/>
          </a:p>
        </p:txBody>
      </p:sp>
    </p:spTree>
    <p:extLst>
      <p:ext uri="{BB962C8B-B14F-4D97-AF65-F5344CB8AC3E}">
        <p14:creationId xmlns:p14="http://schemas.microsoft.com/office/powerpoint/2010/main" val="2981320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ESV. First, we should ask, “Who are these verses about?” </a:t>
            </a:r>
          </a:p>
        </p:txBody>
      </p:sp>
      <p:sp>
        <p:nvSpPr>
          <p:cNvPr id="4" name="Slide Number Placeholder 3"/>
          <p:cNvSpPr>
            <a:spLocks noGrp="1"/>
          </p:cNvSpPr>
          <p:nvPr>
            <p:ph type="sldNum" sz="quarter" idx="5"/>
          </p:nvPr>
        </p:nvSpPr>
        <p:spPr/>
        <p:txBody>
          <a:bodyPr/>
          <a:lstStyle/>
          <a:p>
            <a:fld id="{302DCDA5-9FCC-4004-A069-6F8CDC5094A1}" type="slidenum">
              <a:rPr lang="en-US" smtClean="0"/>
              <a:t>3</a:t>
            </a:fld>
            <a:endParaRPr lang="en-US"/>
          </a:p>
        </p:txBody>
      </p:sp>
    </p:spTree>
    <p:extLst>
      <p:ext uri="{BB962C8B-B14F-4D97-AF65-F5344CB8AC3E}">
        <p14:creationId xmlns:p14="http://schemas.microsoft.com/office/powerpoint/2010/main" val="1105544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2DCDA5-9FCC-4004-A069-6F8CDC5094A1}" type="slidenum">
              <a:rPr lang="en-US" smtClean="0"/>
              <a:t>21</a:t>
            </a:fld>
            <a:endParaRPr lang="en-US"/>
          </a:p>
        </p:txBody>
      </p:sp>
    </p:spTree>
    <p:extLst>
      <p:ext uri="{BB962C8B-B14F-4D97-AF65-F5344CB8AC3E}">
        <p14:creationId xmlns:p14="http://schemas.microsoft.com/office/powerpoint/2010/main" val="17540525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2DCDA5-9FCC-4004-A069-6F8CDC5094A1}" type="slidenum">
              <a:rPr lang="en-US" smtClean="0"/>
              <a:t>22</a:t>
            </a:fld>
            <a:endParaRPr lang="en-US"/>
          </a:p>
        </p:txBody>
      </p:sp>
    </p:spTree>
    <p:extLst>
      <p:ext uri="{BB962C8B-B14F-4D97-AF65-F5344CB8AC3E}">
        <p14:creationId xmlns:p14="http://schemas.microsoft.com/office/powerpoint/2010/main" val="528697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2DCDA5-9FCC-4004-A069-6F8CDC5094A1}" type="slidenum">
              <a:rPr lang="en-US" smtClean="0"/>
              <a:t>23</a:t>
            </a:fld>
            <a:endParaRPr lang="en-US"/>
          </a:p>
        </p:txBody>
      </p:sp>
    </p:spTree>
    <p:extLst>
      <p:ext uri="{BB962C8B-B14F-4D97-AF65-F5344CB8AC3E}">
        <p14:creationId xmlns:p14="http://schemas.microsoft.com/office/powerpoint/2010/main" val="14986818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should we live in peace? As it pertains to our elders, so their jobs are joyful. Have you ever wanted to quit a job? Most probably have. I know of elders in churches who have. It’s not enjoyable. </a:t>
            </a:r>
          </a:p>
        </p:txBody>
      </p:sp>
      <p:sp>
        <p:nvSpPr>
          <p:cNvPr id="4" name="Slide Number Placeholder 3"/>
          <p:cNvSpPr>
            <a:spLocks noGrp="1"/>
          </p:cNvSpPr>
          <p:nvPr>
            <p:ph type="sldNum" sz="quarter" idx="5"/>
          </p:nvPr>
        </p:nvSpPr>
        <p:spPr/>
        <p:txBody>
          <a:bodyPr/>
          <a:lstStyle/>
          <a:p>
            <a:fld id="{302DCDA5-9FCC-4004-A069-6F8CDC5094A1}" type="slidenum">
              <a:rPr lang="en-US" smtClean="0"/>
              <a:t>24</a:t>
            </a:fld>
            <a:endParaRPr lang="en-US"/>
          </a:p>
        </p:txBody>
      </p:sp>
    </p:spTree>
    <p:extLst>
      <p:ext uri="{BB962C8B-B14F-4D97-AF65-F5344CB8AC3E}">
        <p14:creationId xmlns:p14="http://schemas.microsoft.com/office/powerpoint/2010/main" val="28871245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it doesn’t say it would be unprofitable for them. Rather, it’s unprofitable for us. </a:t>
            </a:r>
          </a:p>
        </p:txBody>
      </p:sp>
      <p:sp>
        <p:nvSpPr>
          <p:cNvPr id="4" name="Slide Number Placeholder 3"/>
          <p:cNvSpPr>
            <a:spLocks noGrp="1"/>
          </p:cNvSpPr>
          <p:nvPr>
            <p:ph type="sldNum" sz="quarter" idx="5"/>
          </p:nvPr>
        </p:nvSpPr>
        <p:spPr/>
        <p:txBody>
          <a:bodyPr/>
          <a:lstStyle/>
          <a:p>
            <a:fld id="{302DCDA5-9FCC-4004-A069-6F8CDC5094A1}" type="slidenum">
              <a:rPr lang="en-US" smtClean="0"/>
              <a:t>25</a:t>
            </a:fld>
            <a:endParaRPr lang="en-US"/>
          </a:p>
        </p:txBody>
      </p:sp>
    </p:spTree>
    <p:extLst>
      <p:ext uri="{BB962C8B-B14F-4D97-AF65-F5344CB8AC3E}">
        <p14:creationId xmlns:p14="http://schemas.microsoft.com/office/powerpoint/2010/main" val="24354014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do three things and we do three things.</a:t>
            </a:r>
          </a:p>
        </p:txBody>
      </p:sp>
      <p:sp>
        <p:nvSpPr>
          <p:cNvPr id="4" name="Slide Number Placeholder 3"/>
          <p:cNvSpPr>
            <a:spLocks noGrp="1"/>
          </p:cNvSpPr>
          <p:nvPr>
            <p:ph type="sldNum" sz="quarter" idx="5"/>
          </p:nvPr>
        </p:nvSpPr>
        <p:spPr/>
        <p:txBody>
          <a:bodyPr/>
          <a:lstStyle/>
          <a:p>
            <a:fld id="{302DCDA5-9FCC-4004-A069-6F8CDC5094A1}" type="slidenum">
              <a:rPr lang="en-US" smtClean="0"/>
              <a:t>26</a:t>
            </a:fld>
            <a:endParaRPr lang="en-US"/>
          </a:p>
        </p:txBody>
      </p:sp>
    </p:spTree>
    <p:extLst>
      <p:ext uri="{BB962C8B-B14F-4D97-AF65-F5344CB8AC3E}">
        <p14:creationId xmlns:p14="http://schemas.microsoft.com/office/powerpoint/2010/main" val="9587416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2DCDA5-9FCC-4004-A069-6F8CDC5094A1}" type="slidenum">
              <a:rPr lang="en-US" smtClean="0"/>
              <a:t>27</a:t>
            </a:fld>
            <a:endParaRPr lang="en-US"/>
          </a:p>
        </p:txBody>
      </p:sp>
    </p:spTree>
    <p:extLst>
      <p:ext uri="{BB962C8B-B14F-4D97-AF65-F5344CB8AC3E}">
        <p14:creationId xmlns:p14="http://schemas.microsoft.com/office/powerpoint/2010/main" val="4110600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This signifies that it is </a:t>
            </a:r>
            <a:r>
              <a:rPr lang="en-US" u="sng" dirty="0"/>
              <a:t>one group </a:t>
            </a:r>
            <a:r>
              <a:rPr lang="en-US" dirty="0"/>
              <a:t>of people. And these people have 3 tasks. </a:t>
            </a:r>
          </a:p>
        </p:txBody>
      </p:sp>
      <p:sp>
        <p:nvSpPr>
          <p:cNvPr id="4" name="Slide Number Placeholder 3"/>
          <p:cNvSpPr>
            <a:spLocks noGrp="1"/>
          </p:cNvSpPr>
          <p:nvPr>
            <p:ph type="sldNum" sz="quarter" idx="5"/>
          </p:nvPr>
        </p:nvSpPr>
        <p:spPr/>
        <p:txBody>
          <a:bodyPr/>
          <a:lstStyle/>
          <a:p>
            <a:fld id="{302DCDA5-9FCC-4004-A069-6F8CDC5094A1}" type="slidenum">
              <a:rPr lang="en-US" smtClean="0"/>
              <a:t>4</a:t>
            </a:fld>
            <a:endParaRPr lang="en-US"/>
          </a:p>
        </p:txBody>
      </p:sp>
    </p:spTree>
    <p:extLst>
      <p:ext uri="{BB962C8B-B14F-4D97-AF65-F5344CB8AC3E}">
        <p14:creationId xmlns:p14="http://schemas.microsoft.com/office/powerpoint/2010/main" val="258895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1. labor among you. They work hard.</a:t>
            </a:r>
          </a:p>
        </p:txBody>
      </p:sp>
      <p:sp>
        <p:nvSpPr>
          <p:cNvPr id="4" name="Slide Number Placeholder 3"/>
          <p:cNvSpPr>
            <a:spLocks noGrp="1"/>
          </p:cNvSpPr>
          <p:nvPr>
            <p:ph type="sldNum" sz="quarter" idx="5"/>
          </p:nvPr>
        </p:nvSpPr>
        <p:spPr/>
        <p:txBody>
          <a:bodyPr/>
          <a:lstStyle/>
          <a:p>
            <a:fld id="{302DCDA5-9FCC-4004-A069-6F8CDC5094A1}" type="slidenum">
              <a:rPr lang="en-US" smtClean="0"/>
              <a:t>5</a:t>
            </a:fld>
            <a:endParaRPr lang="en-US"/>
          </a:p>
        </p:txBody>
      </p:sp>
    </p:spTree>
    <p:extLst>
      <p:ext uri="{BB962C8B-B14F-4D97-AF65-F5344CB8AC3E}">
        <p14:creationId xmlns:p14="http://schemas.microsoft.com/office/powerpoint/2010/main" val="2708450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group who 1. labors among you. And 2. are over you. Most translations have over you.</a:t>
            </a:r>
          </a:p>
        </p:txBody>
      </p:sp>
      <p:sp>
        <p:nvSpPr>
          <p:cNvPr id="4" name="Slide Number Placeholder 3"/>
          <p:cNvSpPr>
            <a:spLocks noGrp="1"/>
          </p:cNvSpPr>
          <p:nvPr>
            <p:ph type="sldNum" sz="quarter" idx="5"/>
          </p:nvPr>
        </p:nvSpPr>
        <p:spPr/>
        <p:txBody>
          <a:bodyPr/>
          <a:lstStyle/>
          <a:p>
            <a:fld id="{302DCDA5-9FCC-4004-A069-6F8CDC5094A1}" type="slidenum">
              <a:rPr lang="en-US" smtClean="0"/>
              <a:t>6</a:t>
            </a:fld>
            <a:endParaRPr lang="en-US"/>
          </a:p>
        </p:txBody>
      </p:sp>
    </p:spTree>
    <p:extLst>
      <p:ext uri="{BB962C8B-B14F-4D97-AF65-F5344CB8AC3E}">
        <p14:creationId xmlns:p14="http://schemas.microsoft.com/office/powerpoint/2010/main" val="3754971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group who 1. labors among you. And 2. are over you. 3. admonish you (some translations </a:t>
            </a:r>
            <a:r>
              <a:rPr lang="en-US" i="1" dirty="0"/>
              <a:t>instruct you</a:t>
            </a:r>
            <a:r>
              <a:rPr lang="en-US" dirty="0"/>
              <a:t>) It means to reason with somebody. </a:t>
            </a:r>
          </a:p>
        </p:txBody>
      </p:sp>
      <p:sp>
        <p:nvSpPr>
          <p:cNvPr id="4" name="Slide Number Placeholder 3"/>
          <p:cNvSpPr>
            <a:spLocks noGrp="1"/>
          </p:cNvSpPr>
          <p:nvPr>
            <p:ph type="sldNum" sz="quarter" idx="5"/>
          </p:nvPr>
        </p:nvSpPr>
        <p:spPr/>
        <p:txBody>
          <a:bodyPr/>
          <a:lstStyle/>
          <a:p>
            <a:fld id="{302DCDA5-9FCC-4004-A069-6F8CDC5094A1}" type="slidenum">
              <a:rPr lang="en-US" smtClean="0"/>
              <a:t>7</a:t>
            </a:fld>
            <a:endParaRPr lang="en-US"/>
          </a:p>
        </p:txBody>
      </p:sp>
    </p:spTree>
    <p:extLst>
      <p:ext uri="{BB962C8B-B14F-4D97-AF65-F5344CB8AC3E}">
        <p14:creationId xmlns:p14="http://schemas.microsoft.com/office/powerpoint/2010/main" val="3940333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consider a group within the church who labors, leads, and admonishes. Personally, I think we have to conclude this is talking about elders. Three other verses in the NT to consider here. </a:t>
            </a:r>
          </a:p>
        </p:txBody>
      </p:sp>
      <p:sp>
        <p:nvSpPr>
          <p:cNvPr id="4" name="Slide Number Placeholder 3"/>
          <p:cNvSpPr>
            <a:spLocks noGrp="1"/>
          </p:cNvSpPr>
          <p:nvPr>
            <p:ph type="sldNum" sz="quarter" idx="5"/>
          </p:nvPr>
        </p:nvSpPr>
        <p:spPr/>
        <p:txBody>
          <a:bodyPr/>
          <a:lstStyle/>
          <a:p>
            <a:fld id="{302DCDA5-9FCC-4004-A069-6F8CDC5094A1}" type="slidenum">
              <a:rPr lang="en-US" smtClean="0"/>
              <a:t>8</a:t>
            </a:fld>
            <a:endParaRPr lang="en-US"/>
          </a:p>
        </p:txBody>
      </p:sp>
    </p:spTree>
    <p:extLst>
      <p:ext uri="{BB962C8B-B14F-4D97-AF65-F5344CB8AC3E}">
        <p14:creationId xmlns:p14="http://schemas.microsoft.com/office/powerpoint/2010/main" val="4292469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2DCDA5-9FCC-4004-A069-6F8CDC5094A1}" type="slidenum">
              <a:rPr lang="en-US" smtClean="0"/>
              <a:t>9</a:t>
            </a:fld>
            <a:endParaRPr lang="en-US"/>
          </a:p>
        </p:txBody>
      </p:sp>
    </p:spTree>
    <p:extLst>
      <p:ext uri="{BB962C8B-B14F-4D97-AF65-F5344CB8AC3E}">
        <p14:creationId xmlns:p14="http://schemas.microsoft.com/office/powerpoint/2010/main" val="1698055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2DCDA5-9FCC-4004-A069-6F8CDC5094A1}" type="slidenum">
              <a:rPr lang="en-US" smtClean="0"/>
              <a:t>10</a:t>
            </a:fld>
            <a:endParaRPr lang="en-US"/>
          </a:p>
        </p:txBody>
      </p:sp>
    </p:spTree>
    <p:extLst>
      <p:ext uri="{BB962C8B-B14F-4D97-AF65-F5344CB8AC3E}">
        <p14:creationId xmlns:p14="http://schemas.microsoft.com/office/powerpoint/2010/main" val="2371141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A155C8-BF6A-4081-BABE-AA7563979E98}"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C75AF-0BEE-44BB-B9B1-0F39B7C7E2FF}" type="slidenum">
              <a:rPr lang="en-US" smtClean="0"/>
              <a:t>‹#›</a:t>
            </a:fld>
            <a:endParaRPr lang="en-US"/>
          </a:p>
        </p:txBody>
      </p:sp>
    </p:spTree>
    <p:extLst>
      <p:ext uri="{BB962C8B-B14F-4D97-AF65-F5344CB8AC3E}">
        <p14:creationId xmlns:p14="http://schemas.microsoft.com/office/powerpoint/2010/main" val="33014903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A155C8-BF6A-4081-BABE-AA7563979E98}"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C75AF-0BEE-44BB-B9B1-0F39B7C7E2FF}" type="slidenum">
              <a:rPr lang="en-US" smtClean="0"/>
              <a:t>‹#›</a:t>
            </a:fld>
            <a:endParaRPr lang="en-US"/>
          </a:p>
        </p:txBody>
      </p:sp>
    </p:spTree>
    <p:extLst>
      <p:ext uri="{BB962C8B-B14F-4D97-AF65-F5344CB8AC3E}">
        <p14:creationId xmlns:p14="http://schemas.microsoft.com/office/powerpoint/2010/main" val="10558520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A155C8-BF6A-4081-BABE-AA7563979E98}"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C75AF-0BEE-44BB-B9B1-0F39B7C7E2FF}" type="slidenum">
              <a:rPr lang="en-US" smtClean="0"/>
              <a:t>‹#›</a:t>
            </a:fld>
            <a:endParaRPr lang="en-US"/>
          </a:p>
        </p:txBody>
      </p:sp>
    </p:spTree>
    <p:extLst>
      <p:ext uri="{BB962C8B-B14F-4D97-AF65-F5344CB8AC3E}">
        <p14:creationId xmlns:p14="http://schemas.microsoft.com/office/powerpoint/2010/main" val="31210164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A155C8-BF6A-4081-BABE-AA7563979E98}"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C75AF-0BEE-44BB-B9B1-0F39B7C7E2FF}" type="slidenum">
              <a:rPr lang="en-US" smtClean="0"/>
              <a:t>‹#›</a:t>
            </a:fld>
            <a:endParaRPr lang="en-US"/>
          </a:p>
        </p:txBody>
      </p:sp>
    </p:spTree>
    <p:extLst>
      <p:ext uri="{BB962C8B-B14F-4D97-AF65-F5344CB8AC3E}">
        <p14:creationId xmlns:p14="http://schemas.microsoft.com/office/powerpoint/2010/main" val="25092806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A155C8-BF6A-4081-BABE-AA7563979E98}"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C75AF-0BEE-44BB-B9B1-0F39B7C7E2FF}" type="slidenum">
              <a:rPr lang="en-US" smtClean="0"/>
              <a:t>‹#›</a:t>
            </a:fld>
            <a:endParaRPr lang="en-US"/>
          </a:p>
        </p:txBody>
      </p:sp>
    </p:spTree>
    <p:extLst>
      <p:ext uri="{BB962C8B-B14F-4D97-AF65-F5344CB8AC3E}">
        <p14:creationId xmlns:p14="http://schemas.microsoft.com/office/powerpoint/2010/main" val="39921619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A155C8-BF6A-4081-BABE-AA7563979E98}"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C75AF-0BEE-44BB-B9B1-0F39B7C7E2FF}" type="slidenum">
              <a:rPr lang="en-US" smtClean="0"/>
              <a:t>‹#›</a:t>
            </a:fld>
            <a:endParaRPr lang="en-US"/>
          </a:p>
        </p:txBody>
      </p:sp>
    </p:spTree>
    <p:extLst>
      <p:ext uri="{BB962C8B-B14F-4D97-AF65-F5344CB8AC3E}">
        <p14:creationId xmlns:p14="http://schemas.microsoft.com/office/powerpoint/2010/main" val="22697912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A155C8-BF6A-4081-BABE-AA7563979E98}"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BC75AF-0BEE-44BB-B9B1-0F39B7C7E2FF}" type="slidenum">
              <a:rPr lang="en-US" smtClean="0"/>
              <a:t>‹#›</a:t>
            </a:fld>
            <a:endParaRPr lang="en-US"/>
          </a:p>
        </p:txBody>
      </p:sp>
    </p:spTree>
    <p:extLst>
      <p:ext uri="{BB962C8B-B14F-4D97-AF65-F5344CB8AC3E}">
        <p14:creationId xmlns:p14="http://schemas.microsoft.com/office/powerpoint/2010/main" val="32683823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A155C8-BF6A-4081-BABE-AA7563979E98}"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BC75AF-0BEE-44BB-B9B1-0F39B7C7E2FF}" type="slidenum">
              <a:rPr lang="en-US" smtClean="0"/>
              <a:t>‹#›</a:t>
            </a:fld>
            <a:endParaRPr lang="en-US"/>
          </a:p>
        </p:txBody>
      </p:sp>
    </p:spTree>
    <p:extLst>
      <p:ext uri="{BB962C8B-B14F-4D97-AF65-F5344CB8AC3E}">
        <p14:creationId xmlns:p14="http://schemas.microsoft.com/office/powerpoint/2010/main" val="16925377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155C8-BF6A-4081-BABE-AA7563979E98}"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BC75AF-0BEE-44BB-B9B1-0F39B7C7E2FF}" type="slidenum">
              <a:rPr lang="en-US" smtClean="0"/>
              <a:t>‹#›</a:t>
            </a:fld>
            <a:endParaRPr lang="en-US"/>
          </a:p>
        </p:txBody>
      </p:sp>
    </p:spTree>
    <p:extLst>
      <p:ext uri="{BB962C8B-B14F-4D97-AF65-F5344CB8AC3E}">
        <p14:creationId xmlns:p14="http://schemas.microsoft.com/office/powerpoint/2010/main" val="7172324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A155C8-BF6A-4081-BABE-AA7563979E98}"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C75AF-0BEE-44BB-B9B1-0F39B7C7E2FF}" type="slidenum">
              <a:rPr lang="en-US" smtClean="0"/>
              <a:t>‹#›</a:t>
            </a:fld>
            <a:endParaRPr lang="en-US"/>
          </a:p>
        </p:txBody>
      </p:sp>
    </p:spTree>
    <p:extLst>
      <p:ext uri="{BB962C8B-B14F-4D97-AF65-F5344CB8AC3E}">
        <p14:creationId xmlns:p14="http://schemas.microsoft.com/office/powerpoint/2010/main" val="23947353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A155C8-BF6A-4081-BABE-AA7563979E98}"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C75AF-0BEE-44BB-B9B1-0F39B7C7E2FF}" type="slidenum">
              <a:rPr lang="en-US" smtClean="0"/>
              <a:t>‹#›</a:t>
            </a:fld>
            <a:endParaRPr lang="en-US"/>
          </a:p>
        </p:txBody>
      </p:sp>
    </p:spTree>
    <p:extLst>
      <p:ext uri="{BB962C8B-B14F-4D97-AF65-F5344CB8AC3E}">
        <p14:creationId xmlns:p14="http://schemas.microsoft.com/office/powerpoint/2010/main" val="6475725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155C8-BF6A-4081-BABE-AA7563979E98}" type="datetimeFigureOut">
              <a:rPr lang="en-US" smtClean="0"/>
              <a:t>12/1/2021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C75AF-0BEE-44BB-B9B1-0F39B7C7E2FF}" type="slidenum">
              <a:rPr lang="en-US" smtClean="0"/>
              <a:t>‹#›</a:t>
            </a:fld>
            <a:endParaRPr lang="en-US"/>
          </a:p>
        </p:txBody>
      </p:sp>
    </p:spTree>
    <p:extLst>
      <p:ext uri="{BB962C8B-B14F-4D97-AF65-F5344CB8AC3E}">
        <p14:creationId xmlns:p14="http://schemas.microsoft.com/office/powerpoint/2010/main" val="925267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E983F-4253-45EF-9B92-8F9FA3F2778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DFAEF5A-F31B-44E3-B09B-7850BAF3C19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453758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149087" y="643622"/>
            <a:ext cx="8845825" cy="557075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0" i="0" dirty="0">
                <a:solidFill>
                  <a:schemeClr val="bg1"/>
                </a:solidFill>
                <a:effectLst/>
                <a:latin typeface="system-ui"/>
              </a:rPr>
              <a:t>So I exhort the elders among you, as a fellow elder and a witness of the sufferings of Christ, as well as a partaker in the glory that is going to be revealed: shepherd the flock of God that is among you, exercising oversight,</a:t>
            </a:r>
            <a:r>
              <a:rPr lang="en-US" sz="3600" baseline="30000" dirty="0">
                <a:solidFill>
                  <a:schemeClr val="bg1"/>
                </a:solidFill>
                <a:latin typeface="system-ui"/>
              </a:rPr>
              <a:t> </a:t>
            </a:r>
            <a:r>
              <a:rPr lang="en-US" sz="3600" b="0" i="0" dirty="0">
                <a:solidFill>
                  <a:schemeClr val="bg1"/>
                </a:solidFill>
                <a:effectLst/>
                <a:latin typeface="system-ui"/>
              </a:rPr>
              <a:t>not under compulsion, but willingly, as God would have you;</a:t>
            </a:r>
            <a:r>
              <a:rPr lang="en-US" sz="3600" baseline="30000" dirty="0">
                <a:solidFill>
                  <a:schemeClr val="bg1"/>
                </a:solidFill>
                <a:latin typeface="system-ui"/>
              </a:rPr>
              <a:t> </a:t>
            </a:r>
            <a:r>
              <a:rPr lang="en-US" sz="3600" b="0" i="0" dirty="0">
                <a:solidFill>
                  <a:schemeClr val="bg1"/>
                </a:solidFill>
                <a:effectLst/>
                <a:latin typeface="system-ui"/>
              </a:rPr>
              <a:t>not for shameful gain, but eagerly; not domineering over those in your charge, but being examples to the flock. </a:t>
            </a:r>
          </a:p>
          <a:p>
            <a:pPr algn="ctr"/>
            <a:r>
              <a:rPr lang="en-US" sz="3200" dirty="0">
                <a:latin typeface="Helvetica" panose="020B0604020202020204" pitchFamily="34" charset="0"/>
              </a:rPr>
              <a:t>1 Peter 5:1-3</a:t>
            </a:r>
            <a:endParaRPr lang="en-US" sz="3200" dirty="0"/>
          </a:p>
        </p:txBody>
      </p:sp>
    </p:spTree>
    <p:extLst>
      <p:ext uri="{BB962C8B-B14F-4D97-AF65-F5344CB8AC3E}">
        <p14:creationId xmlns:p14="http://schemas.microsoft.com/office/powerpoint/2010/main" val="6598333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149087" y="1720840"/>
            <a:ext cx="8845825" cy="34163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i="0" dirty="0">
                <a:solidFill>
                  <a:schemeClr val="bg1"/>
                </a:solidFill>
                <a:effectLst/>
                <a:latin typeface="Helvetica" panose="020B0604020202020204" pitchFamily="34" charset="0"/>
              </a:rPr>
              <a:t>Obey those who rule over you, and be submissive, for they watch out for your souls, as those who must give account. Let them do so with joy and not with grief, for that would be unprofitable for you. </a:t>
            </a:r>
          </a:p>
          <a:p>
            <a:pPr algn="ctr"/>
            <a:r>
              <a:rPr lang="en-US" sz="3200" dirty="0">
                <a:latin typeface="Helvetica" panose="020B0604020202020204" pitchFamily="34" charset="0"/>
              </a:rPr>
              <a:t>Hebrews 13:17</a:t>
            </a:r>
            <a:endParaRPr lang="en-US" sz="3200" dirty="0"/>
          </a:p>
        </p:txBody>
      </p:sp>
    </p:spTree>
    <p:extLst>
      <p:ext uri="{BB962C8B-B14F-4D97-AF65-F5344CB8AC3E}">
        <p14:creationId xmlns:p14="http://schemas.microsoft.com/office/powerpoint/2010/main" val="31919677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278295" y="1997839"/>
            <a:ext cx="8706679" cy="2862322"/>
          </a:xfrm>
          <a:prstGeom prst="rect">
            <a:avLst/>
          </a:prstGeom>
          <a:noFill/>
        </p:spPr>
        <p:txBody>
          <a:bodyPr wrap="square">
            <a:spAutoFit/>
          </a:bodyPr>
          <a:lstStyle/>
          <a:p>
            <a:r>
              <a:rPr lang="en-US" sz="3600" b="1" i="0" baseline="30000" dirty="0">
                <a:solidFill>
                  <a:srgbClr val="000000"/>
                </a:solidFill>
                <a:effectLst/>
                <a:latin typeface="system-ui"/>
              </a:rPr>
              <a:t>12 </a:t>
            </a:r>
            <a:r>
              <a:rPr lang="en-US" sz="3600" b="0" i="0" dirty="0">
                <a:solidFill>
                  <a:srgbClr val="000000"/>
                </a:solidFill>
                <a:effectLst/>
                <a:latin typeface="system-ui"/>
              </a:rPr>
              <a:t>We ask you, brothers, to respect those who </a:t>
            </a:r>
            <a:r>
              <a:rPr lang="en-US" sz="3600" i="0" dirty="0">
                <a:solidFill>
                  <a:srgbClr val="000000"/>
                </a:solidFill>
                <a:effectLst/>
                <a:latin typeface="system-ui"/>
              </a:rPr>
              <a:t>labor among you </a:t>
            </a:r>
            <a:r>
              <a:rPr lang="en-US" sz="3600" b="0" i="0" dirty="0">
                <a:solidFill>
                  <a:srgbClr val="000000"/>
                </a:solidFill>
                <a:effectLst/>
                <a:latin typeface="system-ui"/>
              </a:rPr>
              <a:t>and are over you in the Lord and admonish you, </a:t>
            </a:r>
            <a:r>
              <a:rPr lang="en-US" sz="3600" b="1" i="0" baseline="30000" dirty="0">
                <a:solidFill>
                  <a:srgbClr val="000000"/>
                </a:solidFill>
                <a:effectLst/>
                <a:latin typeface="system-ui"/>
              </a:rPr>
              <a:t>13 </a:t>
            </a:r>
            <a:r>
              <a:rPr lang="en-US" sz="3600" b="0" i="0" dirty="0">
                <a:solidFill>
                  <a:srgbClr val="000000"/>
                </a:solidFill>
                <a:effectLst/>
                <a:latin typeface="system-ui"/>
              </a:rPr>
              <a:t>and to esteem them very highly in love because of their work. </a:t>
            </a:r>
          </a:p>
          <a:p>
            <a:r>
              <a:rPr lang="en-US" sz="3600" b="0" i="0" dirty="0">
                <a:solidFill>
                  <a:srgbClr val="000000"/>
                </a:solidFill>
                <a:effectLst/>
                <a:latin typeface="system-ui"/>
              </a:rPr>
              <a:t>Be at peace among yourselves.</a:t>
            </a:r>
            <a:endParaRPr lang="en-US" sz="3600" dirty="0"/>
          </a:p>
        </p:txBody>
      </p:sp>
    </p:spTree>
    <p:extLst>
      <p:ext uri="{BB962C8B-B14F-4D97-AF65-F5344CB8AC3E}">
        <p14:creationId xmlns:p14="http://schemas.microsoft.com/office/powerpoint/2010/main" val="23512838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278295" y="1997839"/>
            <a:ext cx="8706679" cy="2862322"/>
          </a:xfrm>
          <a:prstGeom prst="rect">
            <a:avLst/>
          </a:prstGeom>
          <a:noFill/>
        </p:spPr>
        <p:txBody>
          <a:bodyPr wrap="square">
            <a:spAutoFit/>
          </a:bodyPr>
          <a:lstStyle/>
          <a:p>
            <a:r>
              <a:rPr lang="en-US" sz="3600" b="1" i="0" baseline="30000" dirty="0">
                <a:solidFill>
                  <a:srgbClr val="000000"/>
                </a:solidFill>
                <a:effectLst/>
                <a:latin typeface="system-ui"/>
              </a:rPr>
              <a:t>12 </a:t>
            </a:r>
            <a:r>
              <a:rPr lang="en-US" sz="3600" b="0" i="0" dirty="0">
                <a:solidFill>
                  <a:srgbClr val="000000"/>
                </a:solidFill>
                <a:effectLst/>
                <a:latin typeface="system-ui"/>
              </a:rPr>
              <a:t>We ask you, brothers, to </a:t>
            </a:r>
            <a:r>
              <a:rPr lang="en-US" sz="3600" b="1" i="0" dirty="0">
                <a:solidFill>
                  <a:srgbClr val="000000"/>
                </a:solidFill>
                <a:effectLst/>
                <a:highlight>
                  <a:srgbClr val="FFFF00"/>
                </a:highlight>
                <a:latin typeface="system-ui"/>
              </a:rPr>
              <a:t>respect</a:t>
            </a:r>
            <a:r>
              <a:rPr lang="en-US" sz="3600" b="0" i="0" dirty="0">
                <a:solidFill>
                  <a:srgbClr val="000000"/>
                </a:solidFill>
                <a:effectLst/>
                <a:latin typeface="system-ui"/>
              </a:rPr>
              <a:t> those who </a:t>
            </a:r>
            <a:r>
              <a:rPr lang="en-US" sz="3600" i="0" dirty="0">
                <a:solidFill>
                  <a:srgbClr val="000000"/>
                </a:solidFill>
                <a:effectLst/>
                <a:latin typeface="system-ui"/>
              </a:rPr>
              <a:t>labor among you </a:t>
            </a:r>
            <a:r>
              <a:rPr lang="en-US" sz="3600" b="0" i="0" dirty="0">
                <a:solidFill>
                  <a:srgbClr val="000000"/>
                </a:solidFill>
                <a:effectLst/>
                <a:latin typeface="system-ui"/>
              </a:rPr>
              <a:t>and are over you in the Lord and admonish you, </a:t>
            </a:r>
            <a:r>
              <a:rPr lang="en-US" sz="3600" b="1" i="0" baseline="30000" dirty="0">
                <a:solidFill>
                  <a:srgbClr val="000000"/>
                </a:solidFill>
                <a:effectLst/>
                <a:latin typeface="system-ui"/>
              </a:rPr>
              <a:t>13 </a:t>
            </a:r>
            <a:r>
              <a:rPr lang="en-US" sz="3600" b="0" i="0" dirty="0">
                <a:solidFill>
                  <a:srgbClr val="000000"/>
                </a:solidFill>
                <a:effectLst/>
                <a:latin typeface="system-ui"/>
              </a:rPr>
              <a:t>and to esteem them very highly in love because of their work. </a:t>
            </a:r>
          </a:p>
          <a:p>
            <a:r>
              <a:rPr lang="en-US" sz="3600" b="0" i="0" dirty="0">
                <a:solidFill>
                  <a:srgbClr val="000000"/>
                </a:solidFill>
                <a:effectLst/>
                <a:latin typeface="system-ui"/>
              </a:rPr>
              <a:t>Be at peace among yourselves.</a:t>
            </a:r>
            <a:endParaRPr lang="en-US" sz="3600" dirty="0"/>
          </a:p>
        </p:txBody>
      </p:sp>
    </p:spTree>
    <p:extLst>
      <p:ext uri="{BB962C8B-B14F-4D97-AF65-F5344CB8AC3E}">
        <p14:creationId xmlns:p14="http://schemas.microsoft.com/office/powerpoint/2010/main" val="3567577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278295" y="1997839"/>
            <a:ext cx="8706679" cy="2862322"/>
          </a:xfrm>
          <a:prstGeom prst="rect">
            <a:avLst/>
          </a:prstGeom>
          <a:noFill/>
        </p:spPr>
        <p:txBody>
          <a:bodyPr wrap="square">
            <a:spAutoFit/>
          </a:bodyPr>
          <a:lstStyle/>
          <a:p>
            <a:r>
              <a:rPr lang="en-US" sz="3600" b="1" i="0" baseline="30000" dirty="0">
                <a:solidFill>
                  <a:srgbClr val="000000"/>
                </a:solidFill>
                <a:effectLst/>
                <a:latin typeface="system-ui"/>
              </a:rPr>
              <a:t>12 </a:t>
            </a:r>
            <a:r>
              <a:rPr lang="en-US" sz="3600" b="0" i="0" dirty="0">
                <a:solidFill>
                  <a:srgbClr val="000000"/>
                </a:solidFill>
                <a:effectLst/>
                <a:latin typeface="system-ui"/>
              </a:rPr>
              <a:t>We ask you, brothers, to respect those who </a:t>
            </a:r>
            <a:r>
              <a:rPr lang="en-US" sz="3600" i="0" dirty="0">
                <a:solidFill>
                  <a:srgbClr val="000000"/>
                </a:solidFill>
                <a:effectLst/>
                <a:latin typeface="system-ui"/>
              </a:rPr>
              <a:t>labor among you </a:t>
            </a:r>
            <a:r>
              <a:rPr lang="en-US" sz="3600" b="0" i="0" dirty="0">
                <a:solidFill>
                  <a:srgbClr val="000000"/>
                </a:solidFill>
                <a:effectLst/>
                <a:latin typeface="system-ui"/>
              </a:rPr>
              <a:t>and are over you in the Lord and admonish you, </a:t>
            </a:r>
            <a:r>
              <a:rPr lang="en-US" sz="3600" b="1" i="0" baseline="30000" dirty="0">
                <a:solidFill>
                  <a:srgbClr val="000000"/>
                </a:solidFill>
                <a:effectLst/>
                <a:latin typeface="system-ui"/>
              </a:rPr>
              <a:t>13 </a:t>
            </a:r>
            <a:r>
              <a:rPr lang="en-US" sz="3600" b="0" i="0" dirty="0">
                <a:solidFill>
                  <a:srgbClr val="000000"/>
                </a:solidFill>
                <a:effectLst/>
                <a:latin typeface="system-ui"/>
              </a:rPr>
              <a:t>and to </a:t>
            </a:r>
            <a:r>
              <a:rPr lang="en-US" sz="3600" b="1" i="0" dirty="0">
                <a:solidFill>
                  <a:srgbClr val="000000"/>
                </a:solidFill>
                <a:effectLst/>
                <a:highlight>
                  <a:srgbClr val="FFFF00"/>
                </a:highlight>
                <a:latin typeface="system-ui"/>
              </a:rPr>
              <a:t>esteem them very highly in love</a:t>
            </a:r>
            <a:r>
              <a:rPr lang="en-US" sz="3600" b="0" i="0" dirty="0">
                <a:solidFill>
                  <a:srgbClr val="000000"/>
                </a:solidFill>
                <a:effectLst/>
                <a:latin typeface="system-ui"/>
              </a:rPr>
              <a:t> because of their work. </a:t>
            </a:r>
          </a:p>
          <a:p>
            <a:r>
              <a:rPr lang="en-US" sz="3600" b="0" i="0" dirty="0">
                <a:solidFill>
                  <a:srgbClr val="000000"/>
                </a:solidFill>
                <a:effectLst/>
                <a:latin typeface="system-ui"/>
              </a:rPr>
              <a:t>Be at peace among yourselves.</a:t>
            </a:r>
            <a:endParaRPr lang="en-US" sz="3600" dirty="0"/>
          </a:p>
        </p:txBody>
      </p:sp>
    </p:spTree>
    <p:extLst>
      <p:ext uri="{BB962C8B-B14F-4D97-AF65-F5344CB8AC3E}">
        <p14:creationId xmlns:p14="http://schemas.microsoft.com/office/powerpoint/2010/main" val="2745051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278295" y="1997839"/>
            <a:ext cx="8706679" cy="2862322"/>
          </a:xfrm>
          <a:prstGeom prst="rect">
            <a:avLst/>
          </a:prstGeom>
          <a:noFill/>
        </p:spPr>
        <p:txBody>
          <a:bodyPr wrap="square">
            <a:spAutoFit/>
          </a:bodyPr>
          <a:lstStyle/>
          <a:p>
            <a:r>
              <a:rPr lang="en-US" sz="3600" b="1" i="0" baseline="30000" dirty="0">
                <a:solidFill>
                  <a:srgbClr val="000000"/>
                </a:solidFill>
                <a:effectLst/>
                <a:latin typeface="system-ui"/>
              </a:rPr>
              <a:t>12 </a:t>
            </a:r>
            <a:r>
              <a:rPr lang="en-US" sz="3600" b="0" i="0" dirty="0">
                <a:solidFill>
                  <a:srgbClr val="000000"/>
                </a:solidFill>
                <a:effectLst/>
                <a:latin typeface="system-ui"/>
              </a:rPr>
              <a:t>We ask you, brothers, to respect those who </a:t>
            </a:r>
            <a:r>
              <a:rPr lang="en-US" sz="3600" i="0" dirty="0">
                <a:solidFill>
                  <a:srgbClr val="000000"/>
                </a:solidFill>
                <a:effectLst/>
                <a:latin typeface="system-ui"/>
              </a:rPr>
              <a:t>labor among you and are over you in the Lord and admonish you, </a:t>
            </a:r>
            <a:r>
              <a:rPr lang="en-US" sz="3600" b="1" i="0" baseline="30000" dirty="0">
                <a:solidFill>
                  <a:srgbClr val="000000"/>
                </a:solidFill>
                <a:effectLst/>
                <a:latin typeface="system-ui"/>
              </a:rPr>
              <a:t>13</a:t>
            </a:r>
            <a:r>
              <a:rPr lang="en-US" sz="3600" i="0" baseline="30000" dirty="0">
                <a:solidFill>
                  <a:srgbClr val="000000"/>
                </a:solidFill>
                <a:effectLst/>
                <a:latin typeface="system-ui"/>
              </a:rPr>
              <a:t> </a:t>
            </a:r>
            <a:r>
              <a:rPr lang="en-US" sz="3600" i="0" dirty="0">
                <a:solidFill>
                  <a:srgbClr val="000000"/>
                </a:solidFill>
                <a:effectLst/>
                <a:latin typeface="system-ui"/>
              </a:rPr>
              <a:t>and to esteem them very highly in love </a:t>
            </a:r>
            <a:r>
              <a:rPr lang="en-US" sz="3600" b="0" i="0" dirty="0">
                <a:solidFill>
                  <a:srgbClr val="000000"/>
                </a:solidFill>
                <a:effectLst/>
                <a:latin typeface="system-ui"/>
              </a:rPr>
              <a:t>because of their work. </a:t>
            </a:r>
          </a:p>
          <a:p>
            <a:r>
              <a:rPr lang="en-US" sz="3600" b="1" i="0" dirty="0">
                <a:solidFill>
                  <a:srgbClr val="000000"/>
                </a:solidFill>
                <a:effectLst/>
                <a:highlight>
                  <a:srgbClr val="FFFF00"/>
                </a:highlight>
                <a:latin typeface="system-ui"/>
              </a:rPr>
              <a:t>Be at peace among yourselves</a:t>
            </a:r>
            <a:r>
              <a:rPr lang="en-US" sz="3600" b="0" i="0" dirty="0">
                <a:solidFill>
                  <a:srgbClr val="000000"/>
                </a:solidFill>
                <a:effectLst/>
                <a:latin typeface="system-ui"/>
              </a:rPr>
              <a:t>.</a:t>
            </a:r>
            <a:endParaRPr lang="en-US" sz="3600" dirty="0"/>
          </a:p>
        </p:txBody>
      </p:sp>
    </p:spTree>
    <p:extLst>
      <p:ext uri="{BB962C8B-B14F-4D97-AF65-F5344CB8AC3E}">
        <p14:creationId xmlns:p14="http://schemas.microsoft.com/office/powerpoint/2010/main" val="38557308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149087" y="2304319"/>
            <a:ext cx="8845825" cy="169277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0" i="0" dirty="0">
                <a:solidFill>
                  <a:schemeClr val="bg1"/>
                </a:solidFill>
                <a:effectLst/>
                <a:latin typeface="system-ui"/>
              </a:rPr>
              <a:t>Behold, how good and pleasant it is when brothers dwell in unity! </a:t>
            </a:r>
          </a:p>
          <a:p>
            <a:pPr algn="ctr"/>
            <a:r>
              <a:rPr lang="en-US" sz="3200" dirty="0">
                <a:solidFill>
                  <a:schemeClr val="bg1"/>
                </a:solidFill>
                <a:latin typeface="Helvetica" panose="020B0604020202020204" pitchFamily="34" charset="0"/>
              </a:rPr>
              <a:t>Psalm 133:1</a:t>
            </a:r>
            <a:endParaRPr lang="en-US" sz="3200" dirty="0">
              <a:solidFill>
                <a:schemeClr val="bg1"/>
              </a:solidFill>
            </a:endParaRPr>
          </a:p>
        </p:txBody>
      </p:sp>
    </p:spTree>
    <p:extLst>
      <p:ext uri="{BB962C8B-B14F-4D97-AF65-F5344CB8AC3E}">
        <p14:creationId xmlns:p14="http://schemas.microsoft.com/office/powerpoint/2010/main" val="21069537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499441" y="2383832"/>
            <a:ext cx="8145118" cy="169277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0" i="0" dirty="0">
                <a:solidFill>
                  <a:schemeClr val="bg1"/>
                </a:solidFill>
                <a:effectLst/>
                <a:latin typeface="system-ui"/>
              </a:rPr>
              <a:t>If possible, so far as it depends on you, </a:t>
            </a:r>
          </a:p>
          <a:p>
            <a:pPr algn="ctr"/>
            <a:r>
              <a:rPr lang="en-US" sz="3600" b="0" i="0" u="sng" dirty="0">
                <a:solidFill>
                  <a:schemeClr val="bg1"/>
                </a:solidFill>
                <a:effectLst/>
                <a:latin typeface="system-ui"/>
              </a:rPr>
              <a:t>live peaceably</a:t>
            </a:r>
            <a:r>
              <a:rPr lang="en-US" sz="3600" b="0" i="0" dirty="0">
                <a:solidFill>
                  <a:schemeClr val="bg1"/>
                </a:solidFill>
                <a:effectLst/>
                <a:latin typeface="system-ui"/>
              </a:rPr>
              <a:t> with all. </a:t>
            </a:r>
          </a:p>
          <a:p>
            <a:pPr algn="ctr"/>
            <a:r>
              <a:rPr lang="en-US" sz="3200" dirty="0">
                <a:solidFill>
                  <a:schemeClr val="bg1"/>
                </a:solidFill>
                <a:latin typeface="Helvetica" panose="020B0604020202020204" pitchFamily="34" charset="0"/>
              </a:rPr>
              <a:t>Romans 12:18</a:t>
            </a:r>
            <a:endParaRPr lang="en-US" sz="3200" dirty="0">
              <a:solidFill>
                <a:schemeClr val="bg1"/>
              </a:solidFill>
            </a:endParaRPr>
          </a:p>
        </p:txBody>
      </p:sp>
    </p:spTree>
    <p:extLst>
      <p:ext uri="{BB962C8B-B14F-4D97-AF65-F5344CB8AC3E}">
        <p14:creationId xmlns:p14="http://schemas.microsoft.com/office/powerpoint/2010/main" val="17199187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499441" y="2383832"/>
            <a:ext cx="8145118" cy="169277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0" i="0" dirty="0">
                <a:solidFill>
                  <a:schemeClr val="bg1"/>
                </a:solidFill>
                <a:effectLst/>
                <a:latin typeface="system-ui"/>
              </a:rPr>
              <a:t>So then let us pursue what makes for </a:t>
            </a:r>
            <a:r>
              <a:rPr lang="en-US" sz="3600" b="0" i="0" u="sng" dirty="0">
                <a:solidFill>
                  <a:schemeClr val="bg1"/>
                </a:solidFill>
                <a:effectLst/>
                <a:latin typeface="system-ui"/>
              </a:rPr>
              <a:t>peace</a:t>
            </a:r>
            <a:r>
              <a:rPr lang="en-US" sz="3600" b="0" i="0" dirty="0">
                <a:solidFill>
                  <a:schemeClr val="bg1"/>
                </a:solidFill>
                <a:effectLst/>
                <a:latin typeface="system-ui"/>
              </a:rPr>
              <a:t> and for mutual upbuilding. </a:t>
            </a:r>
          </a:p>
          <a:p>
            <a:pPr algn="ctr"/>
            <a:r>
              <a:rPr lang="en-US" sz="3200" dirty="0">
                <a:solidFill>
                  <a:schemeClr val="bg1"/>
                </a:solidFill>
                <a:latin typeface="Helvetica" panose="020B0604020202020204" pitchFamily="34" charset="0"/>
              </a:rPr>
              <a:t>Romans 14:19</a:t>
            </a:r>
            <a:endParaRPr lang="en-US" sz="3200" dirty="0">
              <a:solidFill>
                <a:schemeClr val="bg1"/>
              </a:solidFill>
            </a:endParaRPr>
          </a:p>
        </p:txBody>
      </p:sp>
    </p:spTree>
    <p:extLst>
      <p:ext uri="{BB962C8B-B14F-4D97-AF65-F5344CB8AC3E}">
        <p14:creationId xmlns:p14="http://schemas.microsoft.com/office/powerpoint/2010/main" val="4781861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0" y="1829834"/>
            <a:ext cx="9144000" cy="280076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0" i="0" dirty="0">
                <a:solidFill>
                  <a:schemeClr val="bg1"/>
                </a:solidFill>
                <a:effectLst/>
                <a:latin typeface="system-ui"/>
              </a:rPr>
              <a:t>Finally, brothers,</a:t>
            </a:r>
            <a:r>
              <a:rPr lang="en-US" sz="3600" baseline="30000" dirty="0">
                <a:solidFill>
                  <a:schemeClr val="bg1"/>
                </a:solidFill>
                <a:latin typeface="system-ui"/>
              </a:rPr>
              <a:t> </a:t>
            </a:r>
            <a:r>
              <a:rPr lang="en-US" sz="3600" b="0" i="0" dirty="0">
                <a:solidFill>
                  <a:schemeClr val="bg1"/>
                </a:solidFill>
                <a:effectLst/>
                <a:latin typeface="system-ui"/>
              </a:rPr>
              <a:t>rejoice. Aim for restoration, comfort one another, agree with one another, live in </a:t>
            </a:r>
            <a:r>
              <a:rPr lang="en-US" sz="3600" b="0" i="0" u="sng" dirty="0">
                <a:solidFill>
                  <a:schemeClr val="bg1"/>
                </a:solidFill>
                <a:effectLst/>
                <a:latin typeface="system-ui"/>
              </a:rPr>
              <a:t>peace</a:t>
            </a:r>
            <a:r>
              <a:rPr lang="en-US" sz="3600" b="0" i="0" dirty="0">
                <a:solidFill>
                  <a:schemeClr val="bg1"/>
                </a:solidFill>
                <a:effectLst/>
                <a:latin typeface="system-ui"/>
              </a:rPr>
              <a:t>; and the God of love and </a:t>
            </a:r>
            <a:r>
              <a:rPr lang="en-US" sz="3600" b="0" i="0" u="sng" dirty="0">
                <a:solidFill>
                  <a:schemeClr val="bg1"/>
                </a:solidFill>
                <a:effectLst/>
                <a:latin typeface="system-ui"/>
              </a:rPr>
              <a:t>peace</a:t>
            </a:r>
            <a:r>
              <a:rPr lang="en-US" sz="3600" b="0" i="0" dirty="0">
                <a:solidFill>
                  <a:schemeClr val="bg1"/>
                </a:solidFill>
                <a:effectLst/>
                <a:latin typeface="system-ui"/>
              </a:rPr>
              <a:t> will be with you. </a:t>
            </a:r>
          </a:p>
          <a:p>
            <a:pPr algn="ctr"/>
            <a:r>
              <a:rPr lang="en-US" sz="3200" dirty="0">
                <a:solidFill>
                  <a:schemeClr val="bg1"/>
                </a:solidFill>
                <a:latin typeface="Helvetica" panose="020B0604020202020204" pitchFamily="34" charset="0"/>
              </a:rPr>
              <a:t>2 Corinthians 13:11</a:t>
            </a:r>
            <a:endParaRPr lang="en-US" sz="3200" dirty="0">
              <a:solidFill>
                <a:schemeClr val="bg1"/>
              </a:solidFill>
            </a:endParaRPr>
          </a:p>
        </p:txBody>
      </p:sp>
    </p:spTree>
    <p:extLst>
      <p:ext uri="{BB962C8B-B14F-4D97-AF65-F5344CB8AC3E}">
        <p14:creationId xmlns:p14="http://schemas.microsoft.com/office/powerpoint/2010/main" val="2468468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217" r="7432" b="-2"/>
          <a:stretch/>
        </p:blipFill>
        <p:spPr bwMode="auto">
          <a:xfrm>
            <a:off x="20" y="0"/>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D1BDC04-809E-48F3-B2C3-2F638433C79F}"/>
              </a:ext>
            </a:extLst>
          </p:cNvPr>
          <p:cNvSpPr txBox="1"/>
          <p:nvPr/>
        </p:nvSpPr>
        <p:spPr>
          <a:xfrm>
            <a:off x="0" y="334851"/>
            <a:ext cx="9144000" cy="138499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4400" b="1" dirty="0"/>
              <a:t>Responding to Leaders</a:t>
            </a:r>
          </a:p>
          <a:p>
            <a:pPr algn="ctr"/>
            <a:r>
              <a:rPr lang="en-US" sz="4000" b="1" i="1" dirty="0"/>
              <a:t>1 Thessalonians 5:12-13</a:t>
            </a:r>
          </a:p>
        </p:txBody>
      </p:sp>
    </p:spTree>
    <p:extLst>
      <p:ext uri="{BB962C8B-B14F-4D97-AF65-F5344CB8AC3E}">
        <p14:creationId xmlns:p14="http://schemas.microsoft.com/office/powerpoint/2010/main" val="163330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695739" y="2582614"/>
            <a:ext cx="7752522" cy="169277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0" i="0" dirty="0">
                <a:solidFill>
                  <a:schemeClr val="bg1"/>
                </a:solidFill>
                <a:effectLst/>
                <a:latin typeface="system-ui"/>
              </a:rPr>
              <a:t>eager to maintain the unity of the Spirit in the bond of </a:t>
            </a:r>
            <a:r>
              <a:rPr lang="en-US" sz="3600" b="0" i="0" u="sng" dirty="0">
                <a:solidFill>
                  <a:schemeClr val="bg1"/>
                </a:solidFill>
                <a:effectLst/>
                <a:latin typeface="system-ui"/>
              </a:rPr>
              <a:t>peace</a:t>
            </a:r>
            <a:r>
              <a:rPr lang="en-US" sz="3600" b="0" i="0" dirty="0">
                <a:solidFill>
                  <a:schemeClr val="bg1"/>
                </a:solidFill>
                <a:effectLst/>
                <a:latin typeface="system-ui"/>
              </a:rPr>
              <a:t> </a:t>
            </a:r>
          </a:p>
          <a:p>
            <a:pPr algn="ctr"/>
            <a:r>
              <a:rPr lang="en-US" sz="3200" dirty="0">
                <a:solidFill>
                  <a:schemeClr val="bg1"/>
                </a:solidFill>
                <a:latin typeface="Helvetica" panose="020B0604020202020204" pitchFamily="34" charset="0"/>
              </a:rPr>
              <a:t>Ephesians 4:3</a:t>
            </a:r>
            <a:endParaRPr lang="en-US" sz="3200" dirty="0">
              <a:solidFill>
                <a:schemeClr val="bg1"/>
              </a:solidFill>
            </a:endParaRPr>
          </a:p>
        </p:txBody>
      </p:sp>
    </p:spTree>
    <p:extLst>
      <p:ext uri="{BB962C8B-B14F-4D97-AF65-F5344CB8AC3E}">
        <p14:creationId xmlns:p14="http://schemas.microsoft.com/office/powerpoint/2010/main" val="2779475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695739" y="2305615"/>
            <a:ext cx="7752522" cy="224676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0" i="0" dirty="0">
                <a:solidFill>
                  <a:schemeClr val="bg1"/>
                </a:solidFill>
                <a:effectLst/>
                <a:latin typeface="system-ui"/>
              </a:rPr>
              <a:t>And let the </a:t>
            </a:r>
            <a:r>
              <a:rPr lang="en-US" sz="3600" b="0" i="0" u="sng" dirty="0">
                <a:solidFill>
                  <a:schemeClr val="bg1"/>
                </a:solidFill>
                <a:effectLst/>
                <a:latin typeface="system-ui"/>
              </a:rPr>
              <a:t>peace</a:t>
            </a:r>
            <a:r>
              <a:rPr lang="en-US" sz="3600" b="0" i="0" dirty="0">
                <a:solidFill>
                  <a:schemeClr val="bg1"/>
                </a:solidFill>
                <a:effectLst/>
                <a:latin typeface="system-ui"/>
              </a:rPr>
              <a:t> of Christ rule in your hearts, to which indeed you were called in one body. And be thankful. </a:t>
            </a:r>
            <a:r>
              <a:rPr lang="en-US" sz="3200" dirty="0">
                <a:solidFill>
                  <a:schemeClr val="bg1"/>
                </a:solidFill>
                <a:latin typeface="Helvetica" panose="020B0604020202020204" pitchFamily="34" charset="0"/>
              </a:rPr>
              <a:t>Colossians 3:15</a:t>
            </a:r>
            <a:endParaRPr lang="en-US" sz="3200" dirty="0">
              <a:solidFill>
                <a:schemeClr val="bg1"/>
              </a:solidFill>
            </a:endParaRPr>
          </a:p>
        </p:txBody>
      </p:sp>
    </p:spTree>
    <p:extLst>
      <p:ext uri="{BB962C8B-B14F-4D97-AF65-F5344CB8AC3E}">
        <p14:creationId xmlns:p14="http://schemas.microsoft.com/office/powerpoint/2010/main" val="13709825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695739" y="1997839"/>
            <a:ext cx="7752522" cy="286232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0" i="0" dirty="0">
                <a:solidFill>
                  <a:schemeClr val="bg1"/>
                </a:solidFill>
                <a:effectLst/>
                <a:latin typeface="system-ui"/>
              </a:rPr>
              <a:t>So flee youthful passions and pursue righteousness, faith, love, and </a:t>
            </a:r>
            <a:r>
              <a:rPr lang="en-US" sz="3600" b="0" i="0" u="sng" dirty="0">
                <a:solidFill>
                  <a:schemeClr val="bg1"/>
                </a:solidFill>
                <a:effectLst/>
                <a:latin typeface="system-ui"/>
              </a:rPr>
              <a:t>peace</a:t>
            </a:r>
            <a:r>
              <a:rPr lang="en-US" sz="3600" b="0" i="0" dirty="0">
                <a:solidFill>
                  <a:schemeClr val="bg1"/>
                </a:solidFill>
                <a:effectLst/>
                <a:latin typeface="system-ui"/>
              </a:rPr>
              <a:t>, along with those who call on the Lord from a pure heart.</a:t>
            </a:r>
          </a:p>
          <a:p>
            <a:pPr algn="ctr"/>
            <a:r>
              <a:rPr lang="en-US" sz="3600" b="0" i="0" dirty="0">
                <a:solidFill>
                  <a:schemeClr val="bg1"/>
                </a:solidFill>
                <a:effectLst/>
                <a:latin typeface="system-ui"/>
              </a:rPr>
              <a:t> </a:t>
            </a:r>
            <a:r>
              <a:rPr lang="en-US" sz="3200" dirty="0">
                <a:solidFill>
                  <a:schemeClr val="bg1"/>
                </a:solidFill>
                <a:latin typeface="Helvetica" panose="020B0604020202020204" pitchFamily="34" charset="0"/>
              </a:rPr>
              <a:t>2 Timothy 2:22</a:t>
            </a:r>
            <a:endParaRPr lang="en-US" sz="3200" dirty="0">
              <a:solidFill>
                <a:schemeClr val="bg1"/>
              </a:solidFill>
            </a:endParaRPr>
          </a:p>
        </p:txBody>
      </p:sp>
    </p:spTree>
    <p:extLst>
      <p:ext uri="{BB962C8B-B14F-4D97-AF65-F5344CB8AC3E}">
        <p14:creationId xmlns:p14="http://schemas.microsoft.com/office/powerpoint/2010/main" val="34399209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646044" y="2305615"/>
            <a:ext cx="7851912" cy="224676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b="0" i="0" dirty="0">
                <a:solidFill>
                  <a:schemeClr val="bg1"/>
                </a:solidFill>
                <a:effectLst/>
                <a:latin typeface="system-ui"/>
              </a:rPr>
              <a:t>Strive for </a:t>
            </a:r>
            <a:r>
              <a:rPr lang="en-US" sz="3600" b="0" i="0" u="sng" dirty="0">
                <a:solidFill>
                  <a:schemeClr val="bg1"/>
                </a:solidFill>
                <a:effectLst/>
                <a:latin typeface="system-ui"/>
              </a:rPr>
              <a:t>peace</a:t>
            </a:r>
            <a:r>
              <a:rPr lang="en-US" sz="3600" b="0" i="0" dirty="0">
                <a:solidFill>
                  <a:schemeClr val="bg1"/>
                </a:solidFill>
                <a:effectLst/>
                <a:latin typeface="system-ui"/>
              </a:rPr>
              <a:t> with everyone, and for the holiness without which no one will see the Lord. </a:t>
            </a:r>
          </a:p>
          <a:p>
            <a:pPr algn="ctr"/>
            <a:r>
              <a:rPr lang="en-US" sz="3200" dirty="0">
                <a:solidFill>
                  <a:schemeClr val="bg1"/>
                </a:solidFill>
                <a:latin typeface="Helvetica" panose="020B0604020202020204" pitchFamily="34" charset="0"/>
              </a:rPr>
              <a:t>Hebrews 12:14</a:t>
            </a:r>
            <a:endParaRPr lang="en-US" sz="3200" dirty="0">
              <a:solidFill>
                <a:schemeClr val="bg1"/>
              </a:solidFill>
            </a:endParaRPr>
          </a:p>
        </p:txBody>
      </p:sp>
    </p:spTree>
    <p:extLst>
      <p:ext uri="{BB962C8B-B14F-4D97-AF65-F5344CB8AC3E}">
        <p14:creationId xmlns:p14="http://schemas.microsoft.com/office/powerpoint/2010/main" val="11383507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149087" y="1720840"/>
            <a:ext cx="8845825" cy="34163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i="0" dirty="0">
                <a:solidFill>
                  <a:schemeClr val="bg1"/>
                </a:solidFill>
                <a:effectLst/>
                <a:latin typeface="system-ui"/>
              </a:rPr>
              <a:t>Obey those who rule over you, and be submissive, for they watch out for your souls, as those who must give account. </a:t>
            </a:r>
            <a:r>
              <a:rPr lang="en-US" sz="3600" i="0" u="sng" dirty="0">
                <a:solidFill>
                  <a:schemeClr val="bg1"/>
                </a:solidFill>
                <a:effectLst/>
                <a:latin typeface="system-ui"/>
              </a:rPr>
              <a:t>Let them do so with joy and not with grief,</a:t>
            </a:r>
            <a:r>
              <a:rPr lang="en-US" sz="3600" i="0" dirty="0">
                <a:solidFill>
                  <a:schemeClr val="bg1"/>
                </a:solidFill>
                <a:effectLst/>
                <a:latin typeface="system-ui"/>
              </a:rPr>
              <a:t> for that would be unprofitable for you</a:t>
            </a:r>
            <a:r>
              <a:rPr lang="en-US" sz="3600" i="0" dirty="0">
                <a:solidFill>
                  <a:schemeClr val="bg1"/>
                </a:solidFill>
                <a:effectLst/>
                <a:latin typeface="Helvetica" panose="020B0604020202020204" pitchFamily="34" charset="0"/>
              </a:rPr>
              <a:t>. </a:t>
            </a:r>
          </a:p>
          <a:p>
            <a:pPr algn="ctr"/>
            <a:r>
              <a:rPr lang="en-US" sz="3200" dirty="0">
                <a:latin typeface="Helvetica" panose="020B0604020202020204" pitchFamily="34" charset="0"/>
              </a:rPr>
              <a:t>Hebrews 13:17</a:t>
            </a:r>
            <a:endParaRPr lang="en-US" sz="3200" dirty="0"/>
          </a:p>
        </p:txBody>
      </p:sp>
    </p:spTree>
    <p:extLst>
      <p:ext uri="{BB962C8B-B14F-4D97-AF65-F5344CB8AC3E}">
        <p14:creationId xmlns:p14="http://schemas.microsoft.com/office/powerpoint/2010/main" val="11478534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149087" y="1720840"/>
            <a:ext cx="8845825" cy="34163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i="0" dirty="0">
                <a:solidFill>
                  <a:schemeClr val="bg1"/>
                </a:solidFill>
                <a:effectLst/>
                <a:latin typeface="system-ui"/>
              </a:rPr>
              <a:t>Obey those who rule over you, and be submissive, for they watch out for your souls, as those who must give account. Let them do so with joy and not with grief, for </a:t>
            </a:r>
            <a:r>
              <a:rPr lang="en-US" sz="3600" i="0" u="sng" dirty="0">
                <a:solidFill>
                  <a:schemeClr val="bg1"/>
                </a:solidFill>
                <a:effectLst/>
                <a:latin typeface="system-ui"/>
              </a:rPr>
              <a:t>that would be unprofitable for you</a:t>
            </a:r>
            <a:r>
              <a:rPr lang="en-US" sz="3600" i="0" dirty="0">
                <a:solidFill>
                  <a:schemeClr val="bg1"/>
                </a:solidFill>
                <a:effectLst/>
                <a:latin typeface="Helvetica" panose="020B0604020202020204" pitchFamily="34" charset="0"/>
              </a:rPr>
              <a:t>. </a:t>
            </a:r>
          </a:p>
          <a:p>
            <a:pPr algn="ctr"/>
            <a:r>
              <a:rPr lang="en-US" sz="3200" dirty="0">
                <a:latin typeface="Helvetica" panose="020B0604020202020204" pitchFamily="34" charset="0"/>
              </a:rPr>
              <a:t>Hebrews 13:17</a:t>
            </a:r>
            <a:endParaRPr lang="en-US" sz="3200" dirty="0"/>
          </a:p>
        </p:txBody>
      </p:sp>
    </p:spTree>
    <p:extLst>
      <p:ext uri="{BB962C8B-B14F-4D97-AF65-F5344CB8AC3E}">
        <p14:creationId xmlns:p14="http://schemas.microsoft.com/office/powerpoint/2010/main" val="26012291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278295" y="1997839"/>
            <a:ext cx="8706679" cy="2862322"/>
          </a:xfrm>
          <a:prstGeom prst="rect">
            <a:avLst/>
          </a:prstGeom>
          <a:noFill/>
        </p:spPr>
        <p:txBody>
          <a:bodyPr wrap="square">
            <a:spAutoFit/>
          </a:bodyPr>
          <a:lstStyle/>
          <a:p>
            <a:r>
              <a:rPr lang="en-US" sz="3600" b="1" i="0" baseline="30000" dirty="0">
                <a:solidFill>
                  <a:srgbClr val="000000"/>
                </a:solidFill>
                <a:effectLst/>
                <a:latin typeface="system-ui"/>
              </a:rPr>
              <a:t>12 </a:t>
            </a:r>
            <a:r>
              <a:rPr lang="en-US" sz="3600" b="0" i="0" dirty="0">
                <a:solidFill>
                  <a:srgbClr val="000000"/>
                </a:solidFill>
                <a:effectLst/>
                <a:latin typeface="system-ui"/>
              </a:rPr>
              <a:t>We ask you, brothers, to respect those who </a:t>
            </a:r>
            <a:r>
              <a:rPr lang="en-US" sz="3600" i="0" dirty="0">
                <a:solidFill>
                  <a:srgbClr val="000000"/>
                </a:solidFill>
                <a:effectLst/>
                <a:highlight>
                  <a:srgbClr val="FFFF00"/>
                </a:highlight>
                <a:latin typeface="system-ui"/>
              </a:rPr>
              <a:t>labor among you</a:t>
            </a:r>
            <a:r>
              <a:rPr lang="en-US" sz="3600" i="0" dirty="0">
                <a:solidFill>
                  <a:srgbClr val="000000"/>
                </a:solidFill>
                <a:effectLst/>
                <a:latin typeface="system-ui"/>
              </a:rPr>
              <a:t> </a:t>
            </a:r>
            <a:r>
              <a:rPr lang="en-US" sz="3600" b="0" i="0" dirty="0">
                <a:solidFill>
                  <a:srgbClr val="000000"/>
                </a:solidFill>
                <a:effectLst/>
                <a:latin typeface="system-ui"/>
              </a:rPr>
              <a:t>and </a:t>
            </a:r>
            <a:r>
              <a:rPr lang="en-US" sz="3600" b="0" i="0" dirty="0">
                <a:solidFill>
                  <a:srgbClr val="000000"/>
                </a:solidFill>
                <a:effectLst/>
                <a:highlight>
                  <a:srgbClr val="FFFF00"/>
                </a:highlight>
                <a:latin typeface="system-ui"/>
              </a:rPr>
              <a:t>are over you</a:t>
            </a:r>
            <a:r>
              <a:rPr lang="en-US" sz="3600" b="0" i="0" dirty="0">
                <a:solidFill>
                  <a:srgbClr val="000000"/>
                </a:solidFill>
                <a:effectLst/>
                <a:latin typeface="system-ui"/>
              </a:rPr>
              <a:t> in the Lord and </a:t>
            </a:r>
            <a:r>
              <a:rPr lang="en-US" sz="3600" b="0" i="0" dirty="0">
                <a:solidFill>
                  <a:srgbClr val="000000"/>
                </a:solidFill>
                <a:effectLst/>
                <a:highlight>
                  <a:srgbClr val="FFFF00"/>
                </a:highlight>
                <a:latin typeface="system-ui"/>
              </a:rPr>
              <a:t>admonish you</a:t>
            </a:r>
            <a:r>
              <a:rPr lang="en-US" sz="3600" b="0" i="0" dirty="0">
                <a:solidFill>
                  <a:srgbClr val="000000"/>
                </a:solidFill>
                <a:effectLst/>
                <a:latin typeface="system-ui"/>
              </a:rPr>
              <a:t>, </a:t>
            </a:r>
            <a:r>
              <a:rPr lang="en-US" sz="3600" b="1" i="0" baseline="30000" dirty="0">
                <a:solidFill>
                  <a:srgbClr val="000000"/>
                </a:solidFill>
                <a:effectLst/>
                <a:latin typeface="system-ui"/>
              </a:rPr>
              <a:t>13 </a:t>
            </a:r>
            <a:r>
              <a:rPr lang="en-US" sz="3600" b="0" i="0" dirty="0">
                <a:solidFill>
                  <a:srgbClr val="000000"/>
                </a:solidFill>
                <a:effectLst/>
                <a:latin typeface="system-ui"/>
              </a:rPr>
              <a:t>and to esteem them very highly in love because of their work. </a:t>
            </a:r>
          </a:p>
          <a:p>
            <a:r>
              <a:rPr lang="en-US" sz="3600" b="0" i="0" dirty="0">
                <a:solidFill>
                  <a:srgbClr val="000000"/>
                </a:solidFill>
                <a:effectLst/>
                <a:latin typeface="system-ui"/>
              </a:rPr>
              <a:t>Be at peace among yourselves.</a:t>
            </a:r>
            <a:endParaRPr lang="en-US" sz="3600" dirty="0"/>
          </a:p>
        </p:txBody>
      </p:sp>
    </p:spTree>
    <p:extLst>
      <p:ext uri="{BB962C8B-B14F-4D97-AF65-F5344CB8AC3E}">
        <p14:creationId xmlns:p14="http://schemas.microsoft.com/office/powerpoint/2010/main" val="23492023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278295" y="1997839"/>
            <a:ext cx="8706679" cy="2862322"/>
          </a:xfrm>
          <a:prstGeom prst="rect">
            <a:avLst/>
          </a:prstGeom>
          <a:noFill/>
        </p:spPr>
        <p:txBody>
          <a:bodyPr wrap="square">
            <a:spAutoFit/>
          </a:bodyPr>
          <a:lstStyle/>
          <a:p>
            <a:r>
              <a:rPr lang="en-US" sz="3600" b="1" i="0" baseline="30000" dirty="0">
                <a:solidFill>
                  <a:srgbClr val="000000"/>
                </a:solidFill>
                <a:effectLst/>
                <a:latin typeface="system-ui"/>
              </a:rPr>
              <a:t>12 </a:t>
            </a:r>
            <a:r>
              <a:rPr lang="en-US" sz="3600" b="0" i="0" dirty="0">
                <a:solidFill>
                  <a:srgbClr val="000000"/>
                </a:solidFill>
                <a:effectLst/>
                <a:latin typeface="system-ui"/>
              </a:rPr>
              <a:t>We ask you, brothers, to </a:t>
            </a:r>
            <a:r>
              <a:rPr lang="en-US" sz="3600" b="0" i="0" u="sng" dirty="0">
                <a:solidFill>
                  <a:srgbClr val="000000"/>
                </a:solidFill>
                <a:effectLst/>
                <a:latin typeface="system-ui"/>
              </a:rPr>
              <a:t>respect</a:t>
            </a:r>
            <a:r>
              <a:rPr lang="en-US" sz="3600" b="0" i="0" dirty="0">
                <a:solidFill>
                  <a:srgbClr val="000000"/>
                </a:solidFill>
                <a:effectLst/>
                <a:latin typeface="system-ui"/>
              </a:rPr>
              <a:t> those who </a:t>
            </a:r>
            <a:r>
              <a:rPr lang="en-US" sz="3600" i="0" dirty="0">
                <a:solidFill>
                  <a:srgbClr val="000000"/>
                </a:solidFill>
                <a:effectLst/>
                <a:highlight>
                  <a:srgbClr val="FFFF00"/>
                </a:highlight>
                <a:latin typeface="system-ui"/>
              </a:rPr>
              <a:t>labor among you</a:t>
            </a:r>
            <a:r>
              <a:rPr lang="en-US" sz="3600" i="0" dirty="0">
                <a:solidFill>
                  <a:srgbClr val="000000"/>
                </a:solidFill>
                <a:effectLst/>
                <a:latin typeface="system-ui"/>
              </a:rPr>
              <a:t> </a:t>
            </a:r>
            <a:r>
              <a:rPr lang="en-US" sz="3600" b="0" i="0" dirty="0">
                <a:solidFill>
                  <a:srgbClr val="000000"/>
                </a:solidFill>
                <a:effectLst/>
                <a:latin typeface="system-ui"/>
              </a:rPr>
              <a:t>and </a:t>
            </a:r>
            <a:r>
              <a:rPr lang="en-US" sz="3600" b="0" i="0" dirty="0">
                <a:solidFill>
                  <a:srgbClr val="000000"/>
                </a:solidFill>
                <a:effectLst/>
                <a:highlight>
                  <a:srgbClr val="FFFF00"/>
                </a:highlight>
                <a:latin typeface="system-ui"/>
              </a:rPr>
              <a:t>are over you</a:t>
            </a:r>
            <a:r>
              <a:rPr lang="en-US" sz="3600" b="0" i="0" dirty="0">
                <a:solidFill>
                  <a:srgbClr val="000000"/>
                </a:solidFill>
                <a:effectLst/>
                <a:latin typeface="system-ui"/>
              </a:rPr>
              <a:t> in the Lord and </a:t>
            </a:r>
            <a:r>
              <a:rPr lang="en-US" sz="3600" b="0" i="0" dirty="0">
                <a:solidFill>
                  <a:srgbClr val="000000"/>
                </a:solidFill>
                <a:effectLst/>
                <a:highlight>
                  <a:srgbClr val="FFFF00"/>
                </a:highlight>
                <a:latin typeface="system-ui"/>
              </a:rPr>
              <a:t>admonish you</a:t>
            </a:r>
            <a:r>
              <a:rPr lang="en-US" sz="3600" b="0" i="0" dirty="0">
                <a:solidFill>
                  <a:srgbClr val="000000"/>
                </a:solidFill>
                <a:effectLst/>
                <a:latin typeface="system-ui"/>
              </a:rPr>
              <a:t>, </a:t>
            </a:r>
            <a:r>
              <a:rPr lang="en-US" sz="3600" b="1" i="0" baseline="30000" dirty="0">
                <a:solidFill>
                  <a:srgbClr val="000000"/>
                </a:solidFill>
                <a:effectLst/>
                <a:latin typeface="system-ui"/>
              </a:rPr>
              <a:t>13 </a:t>
            </a:r>
            <a:r>
              <a:rPr lang="en-US" sz="3600" b="0" i="0" dirty="0">
                <a:solidFill>
                  <a:srgbClr val="000000"/>
                </a:solidFill>
                <a:effectLst/>
                <a:latin typeface="system-ui"/>
              </a:rPr>
              <a:t>and to </a:t>
            </a:r>
            <a:r>
              <a:rPr lang="en-US" sz="3600" b="0" i="0" u="sng" dirty="0">
                <a:solidFill>
                  <a:srgbClr val="000000"/>
                </a:solidFill>
                <a:effectLst/>
                <a:latin typeface="system-ui"/>
              </a:rPr>
              <a:t>esteem</a:t>
            </a:r>
            <a:r>
              <a:rPr lang="en-US" sz="3600" b="0" i="0" dirty="0">
                <a:solidFill>
                  <a:srgbClr val="000000"/>
                </a:solidFill>
                <a:effectLst/>
                <a:latin typeface="system-ui"/>
              </a:rPr>
              <a:t> them very highly in love because of their work. </a:t>
            </a:r>
          </a:p>
          <a:p>
            <a:r>
              <a:rPr lang="en-US" sz="3600" b="0" i="0" u="sng" dirty="0">
                <a:solidFill>
                  <a:srgbClr val="000000"/>
                </a:solidFill>
                <a:effectLst/>
                <a:latin typeface="system-ui"/>
              </a:rPr>
              <a:t>Be at peace</a:t>
            </a:r>
            <a:r>
              <a:rPr lang="en-US" sz="3600" b="0" i="0" dirty="0">
                <a:solidFill>
                  <a:srgbClr val="000000"/>
                </a:solidFill>
                <a:effectLst/>
                <a:latin typeface="system-ui"/>
              </a:rPr>
              <a:t> among yourselves.</a:t>
            </a:r>
            <a:endParaRPr lang="en-US" sz="3600" dirty="0"/>
          </a:p>
        </p:txBody>
      </p:sp>
    </p:spTree>
    <p:extLst>
      <p:ext uri="{BB962C8B-B14F-4D97-AF65-F5344CB8AC3E}">
        <p14:creationId xmlns:p14="http://schemas.microsoft.com/office/powerpoint/2010/main" val="35938820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278295" y="1997839"/>
            <a:ext cx="8706679" cy="2862322"/>
          </a:xfrm>
          <a:prstGeom prst="rect">
            <a:avLst/>
          </a:prstGeom>
          <a:noFill/>
        </p:spPr>
        <p:txBody>
          <a:bodyPr wrap="square">
            <a:spAutoFit/>
          </a:bodyPr>
          <a:lstStyle/>
          <a:p>
            <a:r>
              <a:rPr lang="en-US" sz="3600" b="1" i="0" baseline="30000" dirty="0">
                <a:solidFill>
                  <a:srgbClr val="000000"/>
                </a:solidFill>
                <a:effectLst/>
                <a:latin typeface="system-ui"/>
              </a:rPr>
              <a:t>12 </a:t>
            </a:r>
            <a:r>
              <a:rPr lang="en-US" sz="3600" b="0" i="0" dirty="0">
                <a:solidFill>
                  <a:srgbClr val="000000"/>
                </a:solidFill>
                <a:effectLst/>
                <a:latin typeface="system-ui"/>
              </a:rPr>
              <a:t>We ask you, brothers, to respect those who </a:t>
            </a:r>
            <a:r>
              <a:rPr lang="en-US" sz="3600" i="0" dirty="0">
                <a:solidFill>
                  <a:srgbClr val="000000"/>
                </a:solidFill>
                <a:effectLst/>
                <a:latin typeface="system-ui"/>
              </a:rPr>
              <a:t>labor among you </a:t>
            </a:r>
            <a:r>
              <a:rPr lang="en-US" sz="3600" b="0" i="0" dirty="0">
                <a:solidFill>
                  <a:srgbClr val="000000"/>
                </a:solidFill>
                <a:effectLst/>
                <a:latin typeface="system-ui"/>
              </a:rPr>
              <a:t>and are over you in the Lord and admonish you, </a:t>
            </a:r>
            <a:r>
              <a:rPr lang="en-US" sz="3600" b="1" i="0" baseline="30000" dirty="0">
                <a:solidFill>
                  <a:srgbClr val="000000"/>
                </a:solidFill>
                <a:effectLst/>
                <a:latin typeface="system-ui"/>
              </a:rPr>
              <a:t>13 </a:t>
            </a:r>
            <a:r>
              <a:rPr lang="en-US" sz="3600" b="0" i="0" dirty="0">
                <a:solidFill>
                  <a:srgbClr val="000000"/>
                </a:solidFill>
                <a:effectLst/>
                <a:latin typeface="system-ui"/>
              </a:rPr>
              <a:t>and to esteem them very highly in love because of their work. </a:t>
            </a:r>
          </a:p>
          <a:p>
            <a:r>
              <a:rPr lang="en-US" sz="3600" b="0" i="0" dirty="0">
                <a:solidFill>
                  <a:srgbClr val="000000"/>
                </a:solidFill>
                <a:effectLst/>
                <a:latin typeface="system-ui"/>
              </a:rPr>
              <a:t>Be at peace among yourselves.</a:t>
            </a:r>
            <a:endParaRPr lang="en-US" sz="3600" dirty="0"/>
          </a:p>
        </p:txBody>
      </p:sp>
    </p:spTree>
    <p:extLst>
      <p:ext uri="{BB962C8B-B14F-4D97-AF65-F5344CB8AC3E}">
        <p14:creationId xmlns:p14="http://schemas.microsoft.com/office/powerpoint/2010/main" val="27773999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278295" y="1997839"/>
            <a:ext cx="8706679" cy="2862322"/>
          </a:xfrm>
          <a:prstGeom prst="rect">
            <a:avLst/>
          </a:prstGeom>
          <a:noFill/>
        </p:spPr>
        <p:txBody>
          <a:bodyPr wrap="square">
            <a:spAutoFit/>
          </a:bodyPr>
          <a:lstStyle/>
          <a:p>
            <a:r>
              <a:rPr lang="en-US" sz="3600" b="1" i="0" baseline="30000" dirty="0">
                <a:solidFill>
                  <a:srgbClr val="000000"/>
                </a:solidFill>
                <a:effectLst/>
                <a:latin typeface="system-ui"/>
              </a:rPr>
              <a:t>12 </a:t>
            </a:r>
            <a:r>
              <a:rPr lang="en-US" sz="3600" b="0" i="0" dirty="0">
                <a:solidFill>
                  <a:srgbClr val="000000"/>
                </a:solidFill>
                <a:effectLst/>
                <a:latin typeface="system-ui"/>
              </a:rPr>
              <a:t>We ask you, brothers, to respect </a:t>
            </a:r>
            <a:r>
              <a:rPr lang="en-US" sz="3600" i="0" u="sng" dirty="0">
                <a:solidFill>
                  <a:srgbClr val="000000"/>
                </a:solidFill>
                <a:effectLst/>
                <a:latin typeface="system-ui"/>
              </a:rPr>
              <a:t>those who </a:t>
            </a:r>
            <a:r>
              <a:rPr lang="en-US" sz="3600" i="0" dirty="0">
                <a:solidFill>
                  <a:srgbClr val="000000"/>
                </a:solidFill>
                <a:effectLst/>
                <a:latin typeface="system-ui"/>
              </a:rPr>
              <a:t>labor among you </a:t>
            </a:r>
            <a:r>
              <a:rPr lang="en-US" sz="3600" b="0" i="0" dirty="0">
                <a:solidFill>
                  <a:srgbClr val="000000"/>
                </a:solidFill>
                <a:effectLst/>
                <a:latin typeface="system-ui"/>
              </a:rPr>
              <a:t>and are over you in the Lord and admonish you, </a:t>
            </a:r>
            <a:r>
              <a:rPr lang="en-US" sz="3600" b="1" i="0" baseline="30000" dirty="0">
                <a:solidFill>
                  <a:srgbClr val="000000"/>
                </a:solidFill>
                <a:effectLst/>
                <a:latin typeface="system-ui"/>
              </a:rPr>
              <a:t>13 </a:t>
            </a:r>
            <a:r>
              <a:rPr lang="en-US" sz="3600" b="0" i="0" dirty="0">
                <a:solidFill>
                  <a:srgbClr val="000000"/>
                </a:solidFill>
                <a:effectLst/>
                <a:latin typeface="system-ui"/>
              </a:rPr>
              <a:t>and to esteem them very highly in love because of their work. </a:t>
            </a:r>
          </a:p>
          <a:p>
            <a:r>
              <a:rPr lang="en-US" sz="3600" b="0" i="0" dirty="0">
                <a:solidFill>
                  <a:srgbClr val="000000"/>
                </a:solidFill>
                <a:effectLst/>
                <a:latin typeface="system-ui"/>
              </a:rPr>
              <a:t>Be at peace among yourselves.</a:t>
            </a:r>
            <a:endParaRPr lang="en-US" sz="3600" dirty="0"/>
          </a:p>
        </p:txBody>
      </p:sp>
    </p:spTree>
    <p:extLst>
      <p:ext uri="{BB962C8B-B14F-4D97-AF65-F5344CB8AC3E}">
        <p14:creationId xmlns:p14="http://schemas.microsoft.com/office/powerpoint/2010/main" val="25888564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278295" y="1997839"/>
            <a:ext cx="8726557" cy="2862322"/>
          </a:xfrm>
          <a:prstGeom prst="rect">
            <a:avLst/>
          </a:prstGeom>
          <a:noFill/>
        </p:spPr>
        <p:txBody>
          <a:bodyPr wrap="square">
            <a:spAutoFit/>
          </a:bodyPr>
          <a:lstStyle/>
          <a:p>
            <a:r>
              <a:rPr lang="en-US" sz="3600" i="0" baseline="30000" dirty="0">
                <a:solidFill>
                  <a:srgbClr val="000000"/>
                </a:solidFill>
                <a:effectLst/>
                <a:latin typeface="system-ui"/>
              </a:rPr>
              <a:t>12 </a:t>
            </a:r>
            <a:r>
              <a:rPr lang="en-US" sz="3600" i="0" dirty="0">
                <a:solidFill>
                  <a:srgbClr val="000000"/>
                </a:solidFill>
                <a:effectLst/>
                <a:latin typeface="system-ui"/>
              </a:rPr>
              <a:t>We ask you, brothers, to respect those who </a:t>
            </a:r>
            <a:r>
              <a:rPr lang="en-US" sz="3600" b="1" i="0" dirty="0">
                <a:solidFill>
                  <a:srgbClr val="000000"/>
                </a:solidFill>
                <a:effectLst/>
                <a:highlight>
                  <a:srgbClr val="FFFF00"/>
                </a:highlight>
                <a:latin typeface="system-ui"/>
              </a:rPr>
              <a:t>labor among you</a:t>
            </a:r>
            <a:r>
              <a:rPr lang="en-US" sz="3600" b="1" i="0" dirty="0">
                <a:solidFill>
                  <a:srgbClr val="000000"/>
                </a:solidFill>
                <a:effectLst/>
                <a:latin typeface="system-ui"/>
              </a:rPr>
              <a:t> </a:t>
            </a:r>
            <a:r>
              <a:rPr lang="en-US" sz="3600" b="0" i="0" dirty="0">
                <a:solidFill>
                  <a:srgbClr val="000000"/>
                </a:solidFill>
                <a:effectLst/>
                <a:latin typeface="system-ui"/>
              </a:rPr>
              <a:t>and </a:t>
            </a:r>
            <a:r>
              <a:rPr lang="en-US" sz="3600" i="0" dirty="0">
                <a:solidFill>
                  <a:srgbClr val="000000"/>
                </a:solidFill>
                <a:effectLst/>
                <a:latin typeface="system-ui"/>
              </a:rPr>
              <a:t>are over you in </a:t>
            </a:r>
            <a:r>
              <a:rPr lang="en-US" sz="3600" b="0" i="0" dirty="0">
                <a:solidFill>
                  <a:srgbClr val="000000"/>
                </a:solidFill>
                <a:effectLst/>
                <a:latin typeface="system-ui"/>
              </a:rPr>
              <a:t>the Lord and admonish you, </a:t>
            </a:r>
            <a:r>
              <a:rPr lang="en-US" sz="3600" b="1" i="0" baseline="30000" dirty="0">
                <a:solidFill>
                  <a:srgbClr val="000000"/>
                </a:solidFill>
                <a:effectLst/>
                <a:latin typeface="system-ui"/>
              </a:rPr>
              <a:t>13 </a:t>
            </a:r>
            <a:r>
              <a:rPr lang="en-US" sz="3600" b="0" i="0" dirty="0">
                <a:solidFill>
                  <a:srgbClr val="000000"/>
                </a:solidFill>
                <a:effectLst/>
                <a:latin typeface="system-ui"/>
              </a:rPr>
              <a:t>and to esteem them very highly in love because of their work. </a:t>
            </a:r>
          </a:p>
          <a:p>
            <a:r>
              <a:rPr lang="en-US" sz="3600" b="0" i="0" dirty="0">
                <a:solidFill>
                  <a:srgbClr val="000000"/>
                </a:solidFill>
                <a:effectLst/>
                <a:latin typeface="system-ui"/>
              </a:rPr>
              <a:t>Be at peace among yourselves.</a:t>
            </a:r>
            <a:endParaRPr lang="en-US" sz="3600" dirty="0"/>
          </a:p>
        </p:txBody>
      </p:sp>
    </p:spTree>
    <p:extLst>
      <p:ext uri="{BB962C8B-B14F-4D97-AF65-F5344CB8AC3E}">
        <p14:creationId xmlns:p14="http://schemas.microsoft.com/office/powerpoint/2010/main" val="9504983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278295" y="1997839"/>
            <a:ext cx="8865705" cy="2862322"/>
          </a:xfrm>
          <a:prstGeom prst="rect">
            <a:avLst/>
          </a:prstGeom>
          <a:noFill/>
        </p:spPr>
        <p:txBody>
          <a:bodyPr wrap="square">
            <a:spAutoFit/>
          </a:bodyPr>
          <a:lstStyle/>
          <a:p>
            <a:r>
              <a:rPr lang="en-US" sz="3600" b="1" i="0" baseline="30000" dirty="0">
                <a:solidFill>
                  <a:srgbClr val="000000"/>
                </a:solidFill>
                <a:effectLst/>
                <a:latin typeface="system-ui"/>
              </a:rPr>
              <a:t>12 </a:t>
            </a:r>
            <a:r>
              <a:rPr lang="en-US" sz="3600" b="0" i="0" dirty="0">
                <a:solidFill>
                  <a:srgbClr val="000000"/>
                </a:solidFill>
                <a:effectLst/>
                <a:latin typeface="system-ui"/>
              </a:rPr>
              <a:t>We ask you, brothers, to respect </a:t>
            </a:r>
            <a:r>
              <a:rPr lang="en-US" sz="3600" b="0" i="0" u="sng" dirty="0">
                <a:solidFill>
                  <a:srgbClr val="000000"/>
                </a:solidFill>
                <a:effectLst/>
                <a:latin typeface="system-ui"/>
              </a:rPr>
              <a:t>those who </a:t>
            </a:r>
            <a:r>
              <a:rPr lang="en-US" sz="3600" b="1" i="0" dirty="0">
                <a:solidFill>
                  <a:srgbClr val="000000"/>
                </a:solidFill>
                <a:effectLst/>
                <a:highlight>
                  <a:srgbClr val="FFFF00"/>
                </a:highlight>
                <a:latin typeface="system-ui"/>
              </a:rPr>
              <a:t>labor among you</a:t>
            </a:r>
            <a:r>
              <a:rPr lang="en-US" sz="3600" b="1" i="0" dirty="0">
                <a:solidFill>
                  <a:srgbClr val="000000"/>
                </a:solidFill>
                <a:effectLst/>
                <a:latin typeface="system-ui"/>
              </a:rPr>
              <a:t> </a:t>
            </a:r>
            <a:r>
              <a:rPr lang="en-US" sz="3600" b="0" i="0" dirty="0">
                <a:solidFill>
                  <a:srgbClr val="000000"/>
                </a:solidFill>
                <a:effectLst/>
                <a:latin typeface="system-ui"/>
              </a:rPr>
              <a:t>and </a:t>
            </a:r>
            <a:r>
              <a:rPr lang="en-US" sz="3600" b="1" i="0" dirty="0">
                <a:solidFill>
                  <a:srgbClr val="000000"/>
                </a:solidFill>
                <a:effectLst/>
                <a:highlight>
                  <a:srgbClr val="FFFF00"/>
                </a:highlight>
                <a:latin typeface="system-ui"/>
              </a:rPr>
              <a:t>are over you</a:t>
            </a:r>
            <a:r>
              <a:rPr lang="en-US" sz="3600" b="1" i="0" dirty="0">
                <a:solidFill>
                  <a:srgbClr val="000000"/>
                </a:solidFill>
                <a:effectLst/>
                <a:latin typeface="system-ui"/>
              </a:rPr>
              <a:t> </a:t>
            </a:r>
            <a:r>
              <a:rPr lang="en-US" sz="3600" b="0" i="0" dirty="0">
                <a:solidFill>
                  <a:srgbClr val="000000"/>
                </a:solidFill>
                <a:effectLst/>
                <a:latin typeface="system-ui"/>
              </a:rPr>
              <a:t>in the Lord and admonish you, </a:t>
            </a:r>
            <a:r>
              <a:rPr lang="en-US" sz="3600" b="1" i="0" baseline="30000" dirty="0">
                <a:solidFill>
                  <a:srgbClr val="000000"/>
                </a:solidFill>
                <a:effectLst/>
                <a:latin typeface="system-ui"/>
              </a:rPr>
              <a:t>13 </a:t>
            </a:r>
            <a:r>
              <a:rPr lang="en-US" sz="3600" b="0" i="0" dirty="0">
                <a:solidFill>
                  <a:srgbClr val="000000"/>
                </a:solidFill>
                <a:effectLst/>
                <a:latin typeface="system-ui"/>
              </a:rPr>
              <a:t>and to esteem them very highly in love because of their work. </a:t>
            </a:r>
          </a:p>
          <a:p>
            <a:r>
              <a:rPr lang="en-US" sz="3600" b="0" i="0" dirty="0">
                <a:solidFill>
                  <a:srgbClr val="000000"/>
                </a:solidFill>
                <a:effectLst/>
                <a:latin typeface="system-ui"/>
              </a:rPr>
              <a:t>Be at peace among yourselves.</a:t>
            </a:r>
            <a:endParaRPr lang="en-US" sz="3600" dirty="0"/>
          </a:p>
        </p:txBody>
      </p:sp>
    </p:spTree>
    <p:extLst>
      <p:ext uri="{BB962C8B-B14F-4D97-AF65-F5344CB8AC3E}">
        <p14:creationId xmlns:p14="http://schemas.microsoft.com/office/powerpoint/2010/main" val="24789176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278295" y="1997839"/>
            <a:ext cx="8865705" cy="2862322"/>
          </a:xfrm>
          <a:prstGeom prst="rect">
            <a:avLst/>
          </a:prstGeom>
          <a:noFill/>
        </p:spPr>
        <p:txBody>
          <a:bodyPr wrap="square">
            <a:spAutoFit/>
          </a:bodyPr>
          <a:lstStyle/>
          <a:p>
            <a:r>
              <a:rPr lang="en-US" sz="3600" b="1" i="0" baseline="30000" dirty="0">
                <a:solidFill>
                  <a:srgbClr val="000000"/>
                </a:solidFill>
                <a:effectLst/>
                <a:latin typeface="system-ui"/>
              </a:rPr>
              <a:t>12 </a:t>
            </a:r>
            <a:r>
              <a:rPr lang="en-US" sz="3600" b="0" i="0" dirty="0">
                <a:solidFill>
                  <a:srgbClr val="000000"/>
                </a:solidFill>
                <a:effectLst/>
                <a:latin typeface="system-ui"/>
              </a:rPr>
              <a:t>We ask you, brothers, to respect </a:t>
            </a:r>
            <a:r>
              <a:rPr lang="en-US" sz="3600" b="0" i="0" u="sng" dirty="0">
                <a:solidFill>
                  <a:srgbClr val="000000"/>
                </a:solidFill>
                <a:effectLst/>
                <a:latin typeface="system-ui"/>
              </a:rPr>
              <a:t>those who </a:t>
            </a:r>
            <a:r>
              <a:rPr lang="en-US" sz="3600" b="1" i="0" dirty="0">
                <a:solidFill>
                  <a:srgbClr val="000000"/>
                </a:solidFill>
                <a:effectLst/>
                <a:highlight>
                  <a:srgbClr val="FFFF00"/>
                </a:highlight>
                <a:latin typeface="system-ui"/>
              </a:rPr>
              <a:t>labor among you</a:t>
            </a:r>
            <a:r>
              <a:rPr lang="en-US" sz="3600" b="1" i="0" dirty="0">
                <a:solidFill>
                  <a:srgbClr val="000000"/>
                </a:solidFill>
                <a:effectLst/>
                <a:latin typeface="system-ui"/>
              </a:rPr>
              <a:t> </a:t>
            </a:r>
            <a:r>
              <a:rPr lang="en-US" sz="3600" b="0" i="0" dirty="0">
                <a:solidFill>
                  <a:srgbClr val="000000"/>
                </a:solidFill>
                <a:effectLst/>
                <a:latin typeface="system-ui"/>
              </a:rPr>
              <a:t>and </a:t>
            </a:r>
            <a:r>
              <a:rPr lang="en-US" sz="3600" b="1" i="0" dirty="0">
                <a:solidFill>
                  <a:srgbClr val="000000"/>
                </a:solidFill>
                <a:effectLst/>
                <a:highlight>
                  <a:srgbClr val="FFFF00"/>
                </a:highlight>
                <a:latin typeface="system-ui"/>
              </a:rPr>
              <a:t>are over you</a:t>
            </a:r>
            <a:r>
              <a:rPr lang="en-US" sz="3600" b="1" i="0" dirty="0">
                <a:solidFill>
                  <a:srgbClr val="000000"/>
                </a:solidFill>
                <a:effectLst/>
                <a:latin typeface="system-ui"/>
              </a:rPr>
              <a:t> </a:t>
            </a:r>
            <a:r>
              <a:rPr lang="en-US" sz="3600" b="0" i="0" dirty="0">
                <a:solidFill>
                  <a:srgbClr val="000000"/>
                </a:solidFill>
                <a:effectLst/>
                <a:latin typeface="system-ui"/>
              </a:rPr>
              <a:t>in the Lord and </a:t>
            </a:r>
            <a:r>
              <a:rPr lang="en-US" sz="3600" b="1" i="0" dirty="0">
                <a:solidFill>
                  <a:srgbClr val="000000"/>
                </a:solidFill>
                <a:effectLst/>
                <a:highlight>
                  <a:srgbClr val="FFFF00"/>
                </a:highlight>
                <a:latin typeface="system-ui"/>
              </a:rPr>
              <a:t>admonish you</a:t>
            </a:r>
            <a:r>
              <a:rPr lang="en-US" sz="3600" b="0" i="0" dirty="0">
                <a:solidFill>
                  <a:srgbClr val="000000"/>
                </a:solidFill>
                <a:effectLst/>
                <a:latin typeface="system-ui"/>
              </a:rPr>
              <a:t>, </a:t>
            </a:r>
            <a:r>
              <a:rPr lang="en-US" sz="3600" b="1" i="0" baseline="30000" dirty="0">
                <a:solidFill>
                  <a:srgbClr val="000000"/>
                </a:solidFill>
                <a:effectLst/>
                <a:latin typeface="system-ui"/>
              </a:rPr>
              <a:t>13 </a:t>
            </a:r>
            <a:r>
              <a:rPr lang="en-US" sz="3600" b="0" i="0" dirty="0">
                <a:solidFill>
                  <a:srgbClr val="000000"/>
                </a:solidFill>
                <a:effectLst/>
                <a:latin typeface="system-ui"/>
              </a:rPr>
              <a:t>and to esteem them very highly in love because of their work. </a:t>
            </a:r>
          </a:p>
          <a:p>
            <a:r>
              <a:rPr lang="en-US" sz="3600" b="0" i="0" dirty="0">
                <a:solidFill>
                  <a:srgbClr val="000000"/>
                </a:solidFill>
                <a:effectLst/>
                <a:latin typeface="system-ui"/>
              </a:rPr>
              <a:t>Be at peace among yourselves.</a:t>
            </a:r>
            <a:endParaRPr lang="en-US" sz="3600" dirty="0"/>
          </a:p>
        </p:txBody>
      </p:sp>
    </p:spTree>
    <p:extLst>
      <p:ext uri="{BB962C8B-B14F-4D97-AF65-F5344CB8AC3E}">
        <p14:creationId xmlns:p14="http://schemas.microsoft.com/office/powerpoint/2010/main" val="10736647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278295" y="1997839"/>
            <a:ext cx="8865705" cy="2862322"/>
          </a:xfrm>
          <a:prstGeom prst="rect">
            <a:avLst/>
          </a:prstGeom>
          <a:noFill/>
        </p:spPr>
        <p:txBody>
          <a:bodyPr wrap="square">
            <a:spAutoFit/>
          </a:bodyPr>
          <a:lstStyle/>
          <a:p>
            <a:r>
              <a:rPr lang="en-US" sz="3600" b="1" i="0" baseline="30000" dirty="0">
                <a:solidFill>
                  <a:srgbClr val="000000"/>
                </a:solidFill>
                <a:effectLst/>
                <a:latin typeface="system-ui"/>
              </a:rPr>
              <a:t>12 </a:t>
            </a:r>
            <a:r>
              <a:rPr lang="en-US" sz="3600" b="0" i="0" dirty="0">
                <a:solidFill>
                  <a:srgbClr val="000000"/>
                </a:solidFill>
                <a:effectLst/>
                <a:latin typeface="system-ui"/>
              </a:rPr>
              <a:t>We ask you, brothers, to respect </a:t>
            </a:r>
            <a:r>
              <a:rPr lang="en-US" sz="3600" b="0" i="0" u="sng" dirty="0">
                <a:solidFill>
                  <a:srgbClr val="000000"/>
                </a:solidFill>
                <a:effectLst/>
                <a:latin typeface="system-ui"/>
              </a:rPr>
              <a:t>those who </a:t>
            </a:r>
            <a:r>
              <a:rPr lang="en-US" sz="3600" b="1" i="0" dirty="0">
                <a:solidFill>
                  <a:srgbClr val="000000"/>
                </a:solidFill>
                <a:effectLst/>
                <a:highlight>
                  <a:srgbClr val="FFFF00"/>
                </a:highlight>
                <a:latin typeface="system-ui"/>
              </a:rPr>
              <a:t>labor among you</a:t>
            </a:r>
            <a:r>
              <a:rPr lang="en-US" sz="3600" b="1" i="0" dirty="0">
                <a:solidFill>
                  <a:srgbClr val="000000"/>
                </a:solidFill>
                <a:effectLst/>
                <a:latin typeface="system-ui"/>
              </a:rPr>
              <a:t> </a:t>
            </a:r>
            <a:r>
              <a:rPr lang="en-US" sz="3600" b="0" i="0" dirty="0">
                <a:solidFill>
                  <a:srgbClr val="000000"/>
                </a:solidFill>
                <a:effectLst/>
                <a:latin typeface="system-ui"/>
              </a:rPr>
              <a:t>and </a:t>
            </a:r>
            <a:r>
              <a:rPr lang="en-US" sz="3600" b="1" i="0" dirty="0">
                <a:solidFill>
                  <a:srgbClr val="000000"/>
                </a:solidFill>
                <a:effectLst/>
                <a:highlight>
                  <a:srgbClr val="FFFF00"/>
                </a:highlight>
                <a:latin typeface="system-ui"/>
              </a:rPr>
              <a:t>are over you</a:t>
            </a:r>
            <a:r>
              <a:rPr lang="en-US" sz="3600" b="1" i="0" dirty="0">
                <a:solidFill>
                  <a:srgbClr val="000000"/>
                </a:solidFill>
                <a:effectLst/>
                <a:latin typeface="system-ui"/>
              </a:rPr>
              <a:t> </a:t>
            </a:r>
            <a:r>
              <a:rPr lang="en-US" sz="3600" b="0" i="0" dirty="0">
                <a:solidFill>
                  <a:srgbClr val="000000"/>
                </a:solidFill>
                <a:effectLst/>
                <a:latin typeface="system-ui"/>
              </a:rPr>
              <a:t>in the Lord and </a:t>
            </a:r>
            <a:r>
              <a:rPr lang="en-US" sz="3600" b="1" i="0" dirty="0">
                <a:solidFill>
                  <a:srgbClr val="000000"/>
                </a:solidFill>
                <a:effectLst/>
                <a:highlight>
                  <a:srgbClr val="FFFF00"/>
                </a:highlight>
                <a:latin typeface="system-ui"/>
              </a:rPr>
              <a:t>admonish you</a:t>
            </a:r>
            <a:r>
              <a:rPr lang="en-US" sz="3600" b="0" i="0" dirty="0">
                <a:solidFill>
                  <a:srgbClr val="000000"/>
                </a:solidFill>
                <a:effectLst/>
                <a:latin typeface="system-ui"/>
              </a:rPr>
              <a:t>, </a:t>
            </a:r>
            <a:r>
              <a:rPr lang="en-US" sz="3600" b="1" i="0" baseline="30000" dirty="0">
                <a:solidFill>
                  <a:srgbClr val="000000"/>
                </a:solidFill>
                <a:effectLst/>
                <a:latin typeface="system-ui"/>
              </a:rPr>
              <a:t>13 </a:t>
            </a:r>
            <a:r>
              <a:rPr lang="en-US" sz="3600" b="0" i="0" dirty="0">
                <a:solidFill>
                  <a:srgbClr val="000000"/>
                </a:solidFill>
                <a:effectLst/>
                <a:latin typeface="system-ui"/>
              </a:rPr>
              <a:t>and to esteem them very highly in love because of their work. </a:t>
            </a:r>
          </a:p>
          <a:p>
            <a:r>
              <a:rPr lang="en-US" sz="3600" b="0" i="0" dirty="0">
                <a:solidFill>
                  <a:srgbClr val="000000"/>
                </a:solidFill>
                <a:effectLst/>
                <a:latin typeface="system-ui"/>
              </a:rPr>
              <a:t>Be at peace among yourselves.</a:t>
            </a:r>
            <a:endParaRPr lang="en-US" sz="3600" dirty="0"/>
          </a:p>
        </p:txBody>
      </p:sp>
    </p:spTree>
    <p:extLst>
      <p:ext uri="{BB962C8B-B14F-4D97-AF65-F5344CB8AC3E}">
        <p14:creationId xmlns:p14="http://schemas.microsoft.com/office/powerpoint/2010/main" val="40622233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56599-B2D3-437C-B258-123B86C66E4E}"/>
              </a:ext>
            </a:extLst>
          </p:cNvPr>
          <p:cNvSpPr txBox="1"/>
          <p:nvPr/>
        </p:nvSpPr>
        <p:spPr>
          <a:xfrm>
            <a:off x="149087" y="1720840"/>
            <a:ext cx="8845825" cy="34163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i="0" dirty="0">
                <a:effectLst/>
                <a:latin typeface="Helvetica" panose="020B0604020202020204" pitchFamily="34" charset="0"/>
              </a:rPr>
              <a:t>Therefore take heed to yourselves and to all the flock, among which the Holy Spirit has made you overseers, to shepherd the church of God which He purchased with His own blood.</a:t>
            </a:r>
          </a:p>
          <a:p>
            <a:pPr algn="ctr"/>
            <a:r>
              <a:rPr lang="en-US" sz="3200" dirty="0">
                <a:latin typeface="Helvetica" panose="020B0604020202020204" pitchFamily="34" charset="0"/>
              </a:rPr>
              <a:t>Acts 20:28</a:t>
            </a:r>
            <a:endParaRPr lang="en-US" sz="3200" dirty="0"/>
          </a:p>
        </p:txBody>
      </p:sp>
    </p:spTree>
    <p:extLst>
      <p:ext uri="{BB962C8B-B14F-4D97-AF65-F5344CB8AC3E}">
        <p14:creationId xmlns:p14="http://schemas.microsoft.com/office/powerpoint/2010/main" val="23991217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TotalTime>
  <Words>1473</Words>
  <Application>Microsoft Office PowerPoint</Application>
  <PresentationFormat>On-screen Show (4:3)</PresentationFormat>
  <Paragraphs>92</Paragraphs>
  <Slides>27</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Helvetica</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1</cp:revision>
  <dcterms:created xsi:type="dcterms:W3CDTF">2021-12-01T15:30:45Z</dcterms:created>
  <dcterms:modified xsi:type="dcterms:W3CDTF">2021-12-01T16:46:50Z</dcterms:modified>
</cp:coreProperties>
</file>