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2" r:id="rId6"/>
    <p:sldId id="263" r:id="rId7"/>
    <p:sldId id="261" r:id="rId8"/>
    <p:sldId id="264" r:id="rId9"/>
    <p:sldId id="266" r:id="rId10"/>
    <p:sldId id="267" r:id="rId11"/>
    <p:sldId id="268" r:id="rId12"/>
    <p:sldId id="269" r:id="rId13"/>
    <p:sldId id="270" r:id="rId14"/>
    <p:sldId id="271" r:id="rId15"/>
    <p:sldId id="273" r:id="rId16"/>
    <p:sldId id="274" r:id="rId17"/>
    <p:sldId id="277" r:id="rId18"/>
    <p:sldId id="276" r:id="rId19"/>
    <p:sldId id="278" r:id="rId20"/>
    <p:sldId id="279" r:id="rId21"/>
    <p:sldId id="28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8166" autoAdjust="0"/>
  </p:normalViewPr>
  <p:slideViewPr>
    <p:cSldViewPr snapToGrid="0">
      <p:cViewPr varScale="1">
        <p:scale>
          <a:sx n="44" d="100"/>
          <a:sy n="44" d="100"/>
        </p:scale>
        <p:origin x="1944"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A57D77-78F8-4F2C-852E-2C5CBB6A6049}" type="datetimeFigureOut">
              <a:rPr lang="en-US" smtClean="0"/>
              <a:t>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7AC87B-3D2A-4DAB-B5C3-A60B3AF6169E}" type="slidenum">
              <a:rPr lang="en-US" smtClean="0"/>
              <a:t>‹#›</a:t>
            </a:fld>
            <a:endParaRPr lang="en-US"/>
          </a:p>
        </p:txBody>
      </p:sp>
    </p:spTree>
    <p:extLst>
      <p:ext uri="{BB962C8B-B14F-4D97-AF65-F5344CB8AC3E}">
        <p14:creationId xmlns:p14="http://schemas.microsoft.com/office/powerpoint/2010/main" val="948015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can remember the days of free samples (Sam’s still). The mall Chick-Fil-A in the early days. Chicken nugget. Our word example comes from sample. It means something like ‘to take out a sample.’</a:t>
            </a:r>
          </a:p>
        </p:txBody>
      </p:sp>
      <p:sp>
        <p:nvSpPr>
          <p:cNvPr id="4" name="Slide Number Placeholder 3"/>
          <p:cNvSpPr>
            <a:spLocks noGrp="1"/>
          </p:cNvSpPr>
          <p:nvPr>
            <p:ph type="sldNum" sz="quarter" idx="5"/>
          </p:nvPr>
        </p:nvSpPr>
        <p:spPr/>
        <p:txBody>
          <a:bodyPr/>
          <a:lstStyle/>
          <a:p>
            <a:fld id="{047AC87B-3D2A-4DAB-B5C3-A60B3AF6169E}" type="slidenum">
              <a:rPr lang="en-US" smtClean="0"/>
              <a:t>1</a:t>
            </a:fld>
            <a:endParaRPr lang="en-US"/>
          </a:p>
        </p:txBody>
      </p:sp>
    </p:spTree>
    <p:extLst>
      <p:ext uri="{BB962C8B-B14F-4D97-AF65-F5344CB8AC3E}">
        <p14:creationId xmlns:p14="http://schemas.microsoft.com/office/powerpoint/2010/main" val="9616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Join those who are following good examples. </a:t>
            </a:r>
          </a:p>
        </p:txBody>
      </p:sp>
      <p:sp>
        <p:nvSpPr>
          <p:cNvPr id="4" name="Slide Number Placeholder 3"/>
          <p:cNvSpPr>
            <a:spLocks noGrp="1"/>
          </p:cNvSpPr>
          <p:nvPr>
            <p:ph type="sldNum" sz="quarter" idx="5"/>
          </p:nvPr>
        </p:nvSpPr>
        <p:spPr/>
        <p:txBody>
          <a:bodyPr/>
          <a:lstStyle/>
          <a:p>
            <a:fld id="{047AC87B-3D2A-4DAB-B5C3-A60B3AF6169E}" type="slidenum">
              <a:rPr lang="en-US" smtClean="0"/>
              <a:t>10</a:t>
            </a:fld>
            <a:endParaRPr lang="en-US"/>
          </a:p>
        </p:txBody>
      </p:sp>
    </p:spTree>
    <p:extLst>
      <p:ext uri="{BB962C8B-B14F-4D97-AF65-F5344CB8AC3E}">
        <p14:creationId xmlns:p14="http://schemas.microsoft.com/office/powerpoint/2010/main" val="2355920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Thessalonians followed good examples. </a:t>
            </a:r>
          </a:p>
        </p:txBody>
      </p:sp>
      <p:sp>
        <p:nvSpPr>
          <p:cNvPr id="4" name="Slide Number Placeholder 3"/>
          <p:cNvSpPr>
            <a:spLocks noGrp="1"/>
          </p:cNvSpPr>
          <p:nvPr>
            <p:ph type="sldNum" sz="quarter" idx="5"/>
          </p:nvPr>
        </p:nvSpPr>
        <p:spPr/>
        <p:txBody>
          <a:bodyPr/>
          <a:lstStyle/>
          <a:p>
            <a:fld id="{047AC87B-3D2A-4DAB-B5C3-A60B3AF6169E}" type="slidenum">
              <a:rPr lang="en-US" smtClean="0"/>
              <a:t>11</a:t>
            </a:fld>
            <a:endParaRPr lang="en-US"/>
          </a:p>
        </p:txBody>
      </p:sp>
    </p:spTree>
    <p:extLst>
      <p:ext uri="{BB962C8B-B14F-4D97-AF65-F5344CB8AC3E}">
        <p14:creationId xmlns:p14="http://schemas.microsoft.com/office/powerpoint/2010/main" val="3992459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Thessalonians followed good examples. </a:t>
            </a:r>
          </a:p>
        </p:txBody>
      </p:sp>
      <p:sp>
        <p:nvSpPr>
          <p:cNvPr id="4" name="Slide Number Placeholder 3"/>
          <p:cNvSpPr>
            <a:spLocks noGrp="1"/>
          </p:cNvSpPr>
          <p:nvPr>
            <p:ph type="sldNum" sz="quarter" idx="5"/>
          </p:nvPr>
        </p:nvSpPr>
        <p:spPr/>
        <p:txBody>
          <a:bodyPr/>
          <a:lstStyle/>
          <a:p>
            <a:fld id="{047AC87B-3D2A-4DAB-B5C3-A60B3AF6169E}" type="slidenum">
              <a:rPr lang="en-US" smtClean="0"/>
              <a:t>12</a:t>
            </a:fld>
            <a:endParaRPr lang="en-US"/>
          </a:p>
        </p:txBody>
      </p:sp>
    </p:spTree>
    <p:extLst>
      <p:ext uri="{BB962C8B-B14F-4D97-AF65-F5344CB8AC3E}">
        <p14:creationId xmlns:p14="http://schemas.microsoft.com/office/powerpoint/2010/main" val="2562150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host of other good examples in the New Testament. Mary at the birth of Jesus. Lydia in the book of Acts. Hebrews 11. </a:t>
            </a:r>
            <a:r>
              <a:rPr lang="en-US" b="1" u="sng" dirty="0"/>
              <a:t>Who are we following? </a:t>
            </a:r>
            <a:r>
              <a:rPr lang="en-US" b="0" u="none" dirty="0"/>
              <a:t>Family member, somebody on TV, celebrity, people in the workplace? We all take cues from other people. Who are they? We do it subconsciously. Fashion. </a:t>
            </a:r>
            <a:r>
              <a:rPr lang="en-US" b="1" u="none" dirty="0">
                <a:solidFill>
                  <a:srgbClr val="FF0000"/>
                </a:solidFill>
              </a:rPr>
              <a:t>Why am I dressed like this? </a:t>
            </a:r>
            <a:endParaRPr lang="en-US" b="1" u="sng" dirty="0">
              <a:solidFill>
                <a:srgbClr val="FF0000"/>
              </a:solidFill>
            </a:endParaRPr>
          </a:p>
        </p:txBody>
      </p:sp>
      <p:sp>
        <p:nvSpPr>
          <p:cNvPr id="4" name="Slide Number Placeholder 3"/>
          <p:cNvSpPr>
            <a:spLocks noGrp="1"/>
          </p:cNvSpPr>
          <p:nvPr>
            <p:ph type="sldNum" sz="quarter" idx="5"/>
          </p:nvPr>
        </p:nvSpPr>
        <p:spPr/>
        <p:txBody>
          <a:bodyPr/>
          <a:lstStyle/>
          <a:p>
            <a:fld id="{047AC87B-3D2A-4DAB-B5C3-A60B3AF6169E}" type="slidenum">
              <a:rPr lang="en-US" smtClean="0"/>
              <a:t>13</a:t>
            </a:fld>
            <a:endParaRPr lang="en-US"/>
          </a:p>
        </p:txBody>
      </p:sp>
    </p:spTree>
    <p:extLst>
      <p:ext uri="{BB962C8B-B14F-4D97-AF65-F5344CB8AC3E}">
        <p14:creationId xmlns:p14="http://schemas.microsoft.com/office/powerpoint/2010/main" val="1750150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a:solidFill>
                  <a:srgbClr val="FF0000"/>
                </a:solidFill>
              </a:rPr>
              <a:t>Turn the question around. We are all leaders. I understand what we mean by ‘be a leader.’ But, we are all leaders to somebody. </a:t>
            </a:r>
          </a:p>
        </p:txBody>
      </p:sp>
      <p:sp>
        <p:nvSpPr>
          <p:cNvPr id="4" name="Slide Number Placeholder 3"/>
          <p:cNvSpPr>
            <a:spLocks noGrp="1"/>
          </p:cNvSpPr>
          <p:nvPr>
            <p:ph type="sldNum" sz="quarter" idx="5"/>
          </p:nvPr>
        </p:nvSpPr>
        <p:spPr/>
        <p:txBody>
          <a:bodyPr/>
          <a:lstStyle/>
          <a:p>
            <a:fld id="{047AC87B-3D2A-4DAB-B5C3-A60B3AF6169E}" type="slidenum">
              <a:rPr lang="en-US" smtClean="0"/>
              <a:t>14</a:t>
            </a:fld>
            <a:endParaRPr lang="en-US"/>
          </a:p>
        </p:txBody>
      </p:sp>
    </p:spTree>
    <p:extLst>
      <p:ext uri="{BB962C8B-B14F-4D97-AF65-F5344CB8AC3E}">
        <p14:creationId xmlns:p14="http://schemas.microsoft.com/office/powerpoint/2010/main" val="3591056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had not been Christians very long when this was written. In a very short time, they were examples. </a:t>
            </a:r>
          </a:p>
        </p:txBody>
      </p:sp>
      <p:sp>
        <p:nvSpPr>
          <p:cNvPr id="4" name="Slide Number Placeholder 3"/>
          <p:cNvSpPr>
            <a:spLocks noGrp="1"/>
          </p:cNvSpPr>
          <p:nvPr>
            <p:ph type="sldNum" sz="quarter" idx="5"/>
          </p:nvPr>
        </p:nvSpPr>
        <p:spPr/>
        <p:txBody>
          <a:bodyPr/>
          <a:lstStyle/>
          <a:p>
            <a:fld id="{047AC87B-3D2A-4DAB-B5C3-A60B3AF6169E}" type="slidenum">
              <a:rPr lang="en-US" smtClean="0"/>
              <a:t>15</a:t>
            </a:fld>
            <a:endParaRPr lang="en-US"/>
          </a:p>
        </p:txBody>
      </p:sp>
    </p:spTree>
    <p:extLst>
      <p:ext uri="{BB962C8B-B14F-4D97-AF65-F5344CB8AC3E}">
        <p14:creationId xmlns:p14="http://schemas.microsoft.com/office/powerpoint/2010/main" val="3809766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specific to Timothy in his situation, but it applies to all of us. There is no one who shouldn’t be a good example. Six specific things are mentioned. </a:t>
            </a:r>
          </a:p>
        </p:txBody>
      </p:sp>
      <p:sp>
        <p:nvSpPr>
          <p:cNvPr id="4" name="Slide Number Placeholder 3"/>
          <p:cNvSpPr>
            <a:spLocks noGrp="1"/>
          </p:cNvSpPr>
          <p:nvPr>
            <p:ph type="sldNum" sz="quarter" idx="5"/>
          </p:nvPr>
        </p:nvSpPr>
        <p:spPr/>
        <p:txBody>
          <a:bodyPr/>
          <a:lstStyle/>
          <a:p>
            <a:fld id="{047AC87B-3D2A-4DAB-B5C3-A60B3AF6169E}" type="slidenum">
              <a:rPr lang="en-US" smtClean="0"/>
              <a:t>16</a:t>
            </a:fld>
            <a:endParaRPr lang="en-US"/>
          </a:p>
        </p:txBody>
      </p:sp>
    </p:spTree>
    <p:extLst>
      <p:ext uri="{BB962C8B-B14F-4D97-AF65-F5344CB8AC3E}">
        <p14:creationId xmlns:p14="http://schemas.microsoft.com/office/powerpoint/2010/main" val="1553996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are we an example to? First, children. </a:t>
            </a:r>
          </a:p>
        </p:txBody>
      </p:sp>
      <p:sp>
        <p:nvSpPr>
          <p:cNvPr id="4" name="Slide Number Placeholder 3"/>
          <p:cNvSpPr>
            <a:spLocks noGrp="1"/>
          </p:cNvSpPr>
          <p:nvPr>
            <p:ph type="sldNum" sz="quarter" idx="5"/>
          </p:nvPr>
        </p:nvSpPr>
        <p:spPr/>
        <p:txBody>
          <a:bodyPr/>
          <a:lstStyle/>
          <a:p>
            <a:fld id="{047AC87B-3D2A-4DAB-B5C3-A60B3AF6169E}" type="slidenum">
              <a:rPr lang="en-US" smtClean="0"/>
              <a:t>17</a:t>
            </a:fld>
            <a:endParaRPr lang="en-US"/>
          </a:p>
        </p:txBody>
      </p:sp>
    </p:spTree>
    <p:extLst>
      <p:ext uri="{BB962C8B-B14F-4D97-AF65-F5344CB8AC3E}">
        <p14:creationId xmlns:p14="http://schemas.microsoft.com/office/powerpoint/2010/main" val="413422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an example to the little ones—literally children but also those who humble themselves.</a:t>
            </a:r>
          </a:p>
        </p:txBody>
      </p:sp>
      <p:sp>
        <p:nvSpPr>
          <p:cNvPr id="4" name="Slide Number Placeholder 3"/>
          <p:cNvSpPr>
            <a:spLocks noGrp="1"/>
          </p:cNvSpPr>
          <p:nvPr>
            <p:ph type="sldNum" sz="quarter" idx="5"/>
          </p:nvPr>
        </p:nvSpPr>
        <p:spPr/>
        <p:txBody>
          <a:bodyPr/>
          <a:lstStyle/>
          <a:p>
            <a:fld id="{047AC87B-3D2A-4DAB-B5C3-A60B3AF6169E}" type="slidenum">
              <a:rPr lang="en-US" smtClean="0"/>
              <a:t>18</a:t>
            </a:fld>
            <a:endParaRPr lang="en-US"/>
          </a:p>
        </p:txBody>
      </p:sp>
    </p:spTree>
    <p:extLst>
      <p:ext uri="{BB962C8B-B14F-4D97-AF65-F5344CB8AC3E}">
        <p14:creationId xmlns:p14="http://schemas.microsoft.com/office/powerpoint/2010/main" val="1883332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an example to other Christians. The main thing here is an awareness of who we are with. Knowing them, and being willing to value their beliefs. </a:t>
            </a:r>
          </a:p>
        </p:txBody>
      </p:sp>
      <p:sp>
        <p:nvSpPr>
          <p:cNvPr id="4" name="Slide Number Placeholder 3"/>
          <p:cNvSpPr>
            <a:spLocks noGrp="1"/>
          </p:cNvSpPr>
          <p:nvPr>
            <p:ph type="sldNum" sz="quarter" idx="5"/>
          </p:nvPr>
        </p:nvSpPr>
        <p:spPr/>
        <p:txBody>
          <a:bodyPr/>
          <a:lstStyle/>
          <a:p>
            <a:fld id="{047AC87B-3D2A-4DAB-B5C3-A60B3AF6169E}" type="slidenum">
              <a:rPr lang="en-US" smtClean="0"/>
              <a:t>19</a:t>
            </a:fld>
            <a:endParaRPr lang="en-US"/>
          </a:p>
        </p:txBody>
      </p:sp>
    </p:spTree>
    <p:extLst>
      <p:ext uri="{BB962C8B-B14F-4D97-AF65-F5344CB8AC3E}">
        <p14:creationId xmlns:p14="http://schemas.microsoft.com/office/powerpoint/2010/main" val="270634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all have examples. Whether we think about it or not, we all take cues from others. Second, all of us are an example-a sample to someone. Somebody is watching. </a:t>
            </a:r>
          </a:p>
        </p:txBody>
      </p:sp>
      <p:sp>
        <p:nvSpPr>
          <p:cNvPr id="4" name="Slide Number Placeholder 3"/>
          <p:cNvSpPr>
            <a:spLocks noGrp="1"/>
          </p:cNvSpPr>
          <p:nvPr>
            <p:ph type="sldNum" sz="quarter" idx="5"/>
          </p:nvPr>
        </p:nvSpPr>
        <p:spPr/>
        <p:txBody>
          <a:bodyPr/>
          <a:lstStyle/>
          <a:p>
            <a:fld id="{047AC87B-3D2A-4DAB-B5C3-A60B3AF6169E}" type="slidenum">
              <a:rPr lang="en-US" smtClean="0"/>
              <a:t>2</a:t>
            </a:fld>
            <a:endParaRPr lang="en-US"/>
          </a:p>
        </p:txBody>
      </p:sp>
    </p:spTree>
    <p:extLst>
      <p:ext uri="{BB962C8B-B14F-4D97-AF65-F5344CB8AC3E}">
        <p14:creationId xmlns:p14="http://schemas.microsoft.com/office/powerpoint/2010/main" val="3095383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an example to the world around us. Be honorable among those who are on the outside of the church. </a:t>
            </a:r>
          </a:p>
        </p:txBody>
      </p:sp>
      <p:sp>
        <p:nvSpPr>
          <p:cNvPr id="4" name="Slide Number Placeholder 3"/>
          <p:cNvSpPr>
            <a:spLocks noGrp="1"/>
          </p:cNvSpPr>
          <p:nvPr>
            <p:ph type="sldNum" sz="quarter" idx="5"/>
          </p:nvPr>
        </p:nvSpPr>
        <p:spPr/>
        <p:txBody>
          <a:bodyPr/>
          <a:lstStyle/>
          <a:p>
            <a:fld id="{047AC87B-3D2A-4DAB-B5C3-A60B3AF6169E}" type="slidenum">
              <a:rPr lang="en-US" smtClean="0"/>
              <a:t>20</a:t>
            </a:fld>
            <a:endParaRPr lang="en-US"/>
          </a:p>
        </p:txBody>
      </p:sp>
    </p:spTree>
    <p:extLst>
      <p:ext uri="{BB962C8B-B14F-4D97-AF65-F5344CB8AC3E}">
        <p14:creationId xmlns:p14="http://schemas.microsoft.com/office/powerpoint/2010/main" val="4132158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questions: Who am I following? Who is following me? Really reflect on that. What kind of sample am I? </a:t>
            </a:r>
          </a:p>
        </p:txBody>
      </p:sp>
      <p:sp>
        <p:nvSpPr>
          <p:cNvPr id="4" name="Slide Number Placeholder 3"/>
          <p:cNvSpPr>
            <a:spLocks noGrp="1"/>
          </p:cNvSpPr>
          <p:nvPr>
            <p:ph type="sldNum" sz="quarter" idx="5"/>
          </p:nvPr>
        </p:nvSpPr>
        <p:spPr/>
        <p:txBody>
          <a:bodyPr/>
          <a:lstStyle/>
          <a:p>
            <a:fld id="{047AC87B-3D2A-4DAB-B5C3-A60B3AF6169E}" type="slidenum">
              <a:rPr lang="en-US" smtClean="0"/>
              <a:t>21</a:t>
            </a:fld>
            <a:endParaRPr lang="en-US"/>
          </a:p>
        </p:txBody>
      </p:sp>
    </p:spTree>
    <p:extLst>
      <p:ext uri="{BB962C8B-B14F-4D97-AF65-F5344CB8AC3E}">
        <p14:creationId xmlns:p14="http://schemas.microsoft.com/office/powerpoint/2010/main" val="1858206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following Christ? He is our example. </a:t>
            </a:r>
          </a:p>
        </p:txBody>
      </p:sp>
      <p:sp>
        <p:nvSpPr>
          <p:cNvPr id="4" name="Slide Number Placeholder 3"/>
          <p:cNvSpPr>
            <a:spLocks noGrp="1"/>
          </p:cNvSpPr>
          <p:nvPr>
            <p:ph type="sldNum" sz="quarter" idx="5"/>
          </p:nvPr>
        </p:nvSpPr>
        <p:spPr/>
        <p:txBody>
          <a:bodyPr/>
          <a:lstStyle/>
          <a:p>
            <a:fld id="{047AC87B-3D2A-4DAB-B5C3-A60B3AF6169E}" type="slidenum">
              <a:rPr lang="en-US" smtClean="0"/>
              <a:t>3</a:t>
            </a:fld>
            <a:endParaRPr lang="en-US"/>
          </a:p>
        </p:txBody>
      </p:sp>
    </p:spTree>
    <p:extLst>
      <p:ext uri="{BB962C8B-B14F-4D97-AF65-F5344CB8AC3E}">
        <p14:creationId xmlns:p14="http://schemas.microsoft.com/office/powerpoint/2010/main" val="4136523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the same mind (disposition, attitude) of lowliness and service. Downwardly mobile. </a:t>
            </a:r>
          </a:p>
        </p:txBody>
      </p:sp>
      <p:sp>
        <p:nvSpPr>
          <p:cNvPr id="4" name="Slide Number Placeholder 3"/>
          <p:cNvSpPr>
            <a:spLocks noGrp="1"/>
          </p:cNvSpPr>
          <p:nvPr>
            <p:ph type="sldNum" sz="quarter" idx="5"/>
          </p:nvPr>
        </p:nvSpPr>
        <p:spPr/>
        <p:txBody>
          <a:bodyPr/>
          <a:lstStyle/>
          <a:p>
            <a:fld id="{047AC87B-3D2A-4DAB-B5C3-A60B3AF6169E}" type="slidenum">
              <a:rPr lang="en-US" smtClean="0"/>
              <a:t>4</a:t>
            </a:fld>
            <a:endParaRPr lang="en-US"/>
          </a:p>
        </p:txBody>
      </p:sp>
    </p:spTree>
    <p:extLst>
      <p:ext uri="{BB962C8B-B14F-4D97-AF65-F5344CB8AC3E}">
        <p14:creationId xmlns:p14="http://schemas.microsoft.com/office/powerpoint/2010/main" val="978003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is our example of selflessness.</a:t>
            </a:r>
          </a:p>
        </p:txBody>
      </p:sp>
      <p:sp>
        <p:nvSpPr>
          <p:cNvPr id="4" name="Slide Number Placeholder 3"/>
          <p:cNvSpPr>
            <a:spLocks noGrp="1"/>
          </p:cNvSpPr>
          <p:nvPr>
            <p:ph type="sldNum" sz="quarter" idx="5"/>
          </p:nvPr>
        </p:nvSpPr>
        <p:spPr/>
        <p:txBody>
          <a:bodyPr/>
          <a:lstStyle/>
          <a:p>
            <a:fld id="{047AC87B-3D2A-4DAB-B5C3-A60B3AF6169E}" type="slidenum">
              <a:rPr lang="en-US" smtClean="0"/>
              <a:t>5</a:t>
            </a:fld>
            <a:endParaRPr lang="en-US"/>
          </a:p>
        </p:txBody>
      </p:sp>
    </p:spTree>
    <p:extLst>
      <p:ext uri="{BB962C8B-B14F-4D97-AF65-F5344CB8AC3E}">
        <p14:creationId xmlns:p14="http://schemas.microsoft.com/office/powerpoint/2010/main" val="278368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is our example of love and sacrifice. We are to love as Christ loved us. That is a high standard. Eph talks about love of one another. And love in the home. </a:t>
            </a:r>
          </a:p>
        </p:txBody>
      </p:sp>
      <p:sp>
        <p:nvSpPr>
          <p:cNvPr id="4" name="Slide Number Placeholder 3"/>
          <p:cNvSpPr>
            <a:spLocks noGrp="1"/>
          </p:cNvSpPr>
          <p:nvPr>
            <p:ph type="sldNum" sz="quarter" idx="5"/>
          </p:nvPr>
        </p:nvSpPr>
        <p:spPr/>
        <p:txBody>
          <a:bodyPr/>
          <a:lstStyle/>
          <a:p>
            <a:fld id="{047AC87B-3D2A-4DAB-B5C3-A60B3AF6169E}" type="slidenum">
              <a:rPr lang="en-US" smtClean="0"/>
              <a:t>6</a:t>
            </a:fld>
            <a:endParaRPr lang="en-US"/>
          </a:p>
        </p:txBody>
      </p:sp>
    </p:spTree>
    <p:extLst>
      <p:ext uri="{BB962C8B-B14F-4D97-AF65-F5344CB8AC3E}">
        <p14:creationId xmlns:p14="http://schemas.microsoft.com/office/powerpoint/2010/main" val="2097106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is our example in suffering. We overlook this.</a:t>
            </a:r>
          </a:p>
        </p:txBody>
      </p:sp>
      <p:sp>
        <p:nvSpPr>
          <p:cNvPr id="4" name="Slide Number Placeholder 3"/>
          <p:cNvSpPr>
            <a:spLocks noGrp="1"/>
          </p:cNvSpPr>
          <p:nvPr>
            <p:ph type="sldNum" sz="quarter" idx="5"/>
          </p:nvPr>
        </p:nvSpPr>
        <p:spPr/>
        <p:txBody>
          <a:bodyPr/>
          <a:lstStyle/>
          <a:p>
            <a:fld id="{047AC87B-3D2A-4DAB-B5C3-A60B3AF6169E}" type="slidenum">
              <a:rPr lang="en-US" smtClean="0"/>
              <a:t>7</a:t>
            </a:fld>
            <a:endParaRPr lang="en-US"/>
          </a:p>
        </p:txBody>
      </p:sp>
    </p:spTree>
    <p:extLst>
      <p:ext uri="{BB962C8B-B14F-4D97-AF65-F5344CB8AC3E}">
        <p14:creationId xmlns:p14="http://schemas.microsoft.com/office/powerpoint/2010/main" val="2252469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t>
            </a:r>
          </a:p>
        </p:txBody>
      </p:sp>
      <p:sp>
        <p:nvSpPr>
          <p:cNvPr id="4" name="Slide Number Placeholder 3"/>
          <p:cNvSpPr>
            <a:spLocks noGrp="1"/>
          </p:cNvSpPr>
          <p:nvPr>
            <p:ph type="sldNum" sz="quarter" idx="5"/>
          </p:nvPr>
        </p:nvSpPr>
        <p:spPr/>
        <p:txBody>
          <a:bodyPr/>
          <a:lstStyle/>
          <a:p>
            <a:fld id="{047AC87B-3D2A-4DAB-B5C3-A60B3AF6169E}" type="slidenum">
              <a:rPr lang="en-US" smtClean="0"/>
              <a:t>8</a:t>
            </a:fld>
            <a:endParaRPr lang="en-US"/>
          </a:p>
        </p:txBody>
      </p:sp>
    </p:spTree>
    <p:extLst>
      <p:ext uri="{BB962C8B-B14F-4D97-AF65-F5344CB8AC3E}">
        <p14:creationId xmlns:p14="http://schemas.microsoft.com/office/powerpoint/2010/main" val="856256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Paul’s example is good so far as it is a sample of Jesus’ life. </a:t>
            </a:r>
          </a:p>
        </p:txBody>
      </p:sp>
      <p:sp>
        <p:nvSpPr>
          <p:cNvPr id="4" name="Slide Number Placeholder 3"/>
          <p:cNvSpPr>
            <a:spLocks noGrp="1"/>
          </p:cNvSpPr>
          <p:nvPr>
            <p:ph type="sldNum" sz="quarter" idx="5"/>
          </p:nvPr>
        </p:nvSpPr>
        <p:spPr/>
        <p:txBody>
          <a:bodyPr/>
          <a:lstStyle/>
          <a:p>
            <a:fld id="{047AC87B-3D2A-4DAB-B5C3-A60B3AF6169E}" type="slidenum">
              <a:rPr lang="en-US" smtClean="0"/>
              <a:t>9</a:t>
            </a:fld>
            <a:endParaRPr lang="en-US"/>
          </a:p>
        </p:txBody>
      </p:sp>
    </p:spTree>
    <p:extLst>
      <p:ext uri="{BB962C8B-B14F-4D97-AF65-F5344CB8AC3E}">
        <p14:creationId xmlns:p14="http://schemas.microsoft.com/office/powerpoint/2010/main" val="757496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441CC-3A3D-4F39-91CA-071DE3355B30}"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267079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41CC-3A3D-4F39-91CA-071DE3355B30}"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259759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41CC-3A3D-4F39-91CA-071DE3355B30}"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1269789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41CC-3A3D-4F39-91CA-071DE3355B30}"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1072720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441CC-3A3D-4F39-91CA-071DE3355B30}"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2537564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441CC-3A3D-4F39-91CA-071DE3355B30}"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86187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441CC-3A3D-4F39-91CA-071DE3355B30}" type="datetimeFigureOut">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46055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441CC-3A3D-4F39-91CA-071DE3355B30}" type="datetimeFigureOut">
              <a:rPr lang="en-US" smtClean="0"/>
              <a:t>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5459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441CC-3A3D-4F39-91CA-071DE3355B30}" type="datetimeFigureOut">
              <a:rPr lang="en-US" smtClean="0"/>
              <a:t>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185409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41CC-3A3D-4F39-91CA-071DE3355B30}"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234064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41CC-3A3D-4F39-91CA-071DE3355B30}"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3D84A-DF89-4E9E-8952-9B736287D1FC}" type="slidenum">
              <a:rPr lang="en-US" smtClean="0"/>
              <a:t>‹#›</a:t>
            </a:fld>
            <a:endParaRPr lang="en-US"/>
          </a:p>
        </p:txBody>
      </p:sp>
    </p:spTree>
    <p:extLst>
      <p:ext uri="{BB962C8B-B14F-4D97-AF65-F5344CB8AC3E}">
        <p14:creationId xmlns:p14="http://schemas.microsoft.com/office/powerpoint/2010/main" val="347990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441CC-3A3D-4F39-91CA-071DE3355B30}" type="datetimeFigureOut">
              <a:rPr lang="en-US" smtClean="0"/>
              <a:t>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3D84A-DF89-4E9E-8952-9B736287D1FC}" type="slidenum">
              <a:rPr lang="en-US" smtClean="0"/>
              <a:t>‹#›</a:t>
            </a:fld>
            <a:endParaRPr lang="en-US"/>
          </a:p>
        </p:txBody>
      </p:sp>
    </p:spTree>
    <p:extLst>
      <p:ext uri="{BB962C8B-B14F-4D97-AF65-F5344CB8AC3E}">
        <p14:creationId xmlns:p14="http://schemas.microsoft.com/office/powerpoint/2010/main" val="3207458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610F8-6532-4384-A2AE-A3F5403D2B6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C5924F5-C4AB-4C77-851D-2D740BDE474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52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
        <p:nvSpPr>
          <p:cNvPr id="18" name="TextBox 17">
            <a:extLst>
              <a:ext uri="{FF2B5EF4-FFF2-40B4-BE49-F238E27FC236}">
                <a16:creationId xmlns:a16="http://schemas.microsoft.com/office/drawing/2014/main" id="{7601177D-D6AD-4B4D-8D51-98841D5E2CC2}"/>
              </a:ext>
            </a:extLst>
          </p:cNvPr>
          <p:cNvSpPr txBox="1"/>
          <p:nvPr/>
        </p:nvSpPr>
        <p:spPr>
          <a:xfrm>
            <a:off x="262268" y="1896605"/>
            <a:ext cx="8443608" cy="2062103"/>
          </a:xfrm>
          <a:prstGeom prst="rect">
            <a:avLst/>
          </a:prstGeom>
          <a:noFill/>
        </p:spPr>
        <p:txBody>
          <a:bodyPr wrap="square">
            <a:spAutoFit/>
          </a:bodyPr>
          <a:lstStyle/>
          <a:p>
            <a:pPr algn="l"/>
            <a:r>
              <a:rPr lang="en-US" sz="3200" b="1" i="0" dirty="0">
                <a:effectLst/>
                <a:latin typeface="Helvetica" panose="020B0604020202020204" pitchFamily="34" charset="0"/>
              </a:rPr>
              <a:t>Brethren, </a:t>
            </a:r>
            <a:r>
              <a:rPr lang="en-US" sz="3200" b="1" i="0" dirty="0">
                <a:effectLst/>
                <a:highlight>
                  <a:srgbClr val="FFFF00"/>
                </a:highlight>
                <a:latin typeface="Helvetica" panose="020B0604020202020204" pitchFamily="34" charset="0"/>
              </a:rPr>
              <a:t>join in following my example</a:t>
            </a:r>
            <a:r>
              <a:rPr lang="en-US" sz="3200" b="1" i="0" dirty="0">
                <a:effectLst/>
                <a:latin typeface="Helvetica" panose="020B0604020202020204" pitchFamily="34" charset="0"/>
              </a:rPr>
              <a:t>, and note those who so walk, as you have us for a pattern.</a:t>
            </a:r>
          </a:p>
          <a:p>
            <a:pPr algn="l"/>
            <a:r>
              <a:rPr lang="en-US" sz="3200" b="1" i="1" dirty="0">
                <a:latin typeface="Helvetica" panose="020B0604020202020204" pitchFamily="34" charset="0"/>
              </a:rPr>
              <a:t>Philippians 3:17</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388490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
        <p:nvSpPr>
          <p:cNvPr id="18" name="TextBox 17">
            <a:extLst>
              <a:ext uri="{FF2B5EF4-FFF2-40B4-BE49-F238E27FC236}">
                <a16:creationId xmlns:a16="http://schemas.microsoft.com/office/drawing/2014/main" id="{7601177D-D6AD-4B4D-8D51-98841D5E2CC2}"/>
              </a:ext>
            </a:extLst>
          </p:cNvPr>
          <p:cNvSpPr txBox="1"/>
          <p:nvPr/>
        </p:nvSpPr>
        <p:spPr>
          <a:xfrm>
            <a:off x="262267" y="1896605"/>
            <a:ext cx="8667723" cy="2062103"/>
          </a:xfrm>
          <a:prstGeom prst="rect">
            <a:avLst/>
          </a:prstGeom>
          <a:noFill/>
        </p:spPr>
        <p:txBody>
          <a:bodyPr wrap="square">
            <a:spAutoFit/>
          </a:bodyPr>
          <a:lstStyle/>
          <a:p>
            <a:pPr algn="l"/>
            <a:r>
              <a:rPr lang="en-US" sz="3200" b="1" i="0" dirty="0">
                <a:effectLst/>
                <a:latin typeface="Helvetica" panose="020B0604020202020204" pitchFamily="34" charset="0"/>
              </a:rPr>
              <a:t>And </a:t>
            </a:r>
            <a:r>
              <a:rPr lang="en-US" sz="3200" b="1" i="0" dirty="0">
                <a:effectLst/>
                <a:highlight>
                  <a:srgbClr val="FFFF00"/>
                </a:highlight>
                <a:latin typeface="Helvetica" panose="020B0604020202020204" pitchFamily="34" charset="0"/>
              </a:rPr>
              <a:t>you became followers of us</a:t>
            </a:r>
            <a:r>
              <a:rPr lang="en-US" sz="3200" b="1" i="0" dirty="0">
                <a:effectLst/>
                <a:latin typeface="Helvetica" panose="020B0604020202020204" pitchFamily="34" charset="0"/>
              </a:rPr>
              <a:t> and of the Lord, having received the word in much affliction, with joy of the Holy Spirit  </a:t>
            </a:r>
          </a:p>
          <a:p>
            <a:pPr algn="l"/>
            <a:r>
              <a:rPr lang="en-US" sz="3200" b="1" i="1" dirty="0">
                <a:latin typeface="Helvetica" panose="020B0604020202020204" pitchFamily="34" charset="0"/>
              </a:rPr>
              <a:t>1 Thessalonians 1:6</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391963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
        <p:nvSpPr>
          <p:cNvPr id="18" name="TextBox 17">
            <a:extLst>
              <a:ext uri="{FF2B5EF4-FFF2-40B4-BE49-F238E27FC236}">
                <a16:creationId xmlns:a16="http://schemas.microsoft.com/office/drawing/2014/main" id="{7601177D-D6AD-4B4D-8D51-98841D5E2CC2}"/>
              </a:ext>
            </a:extLst>
          </p:cNvPr>
          <p:cNvSpPr txBox="1"/>
          <p:nvPr/>
        </p:nvSpPr>
        <p:spPr>
          <a:xfrm>
            <a:off x="313674" y="2018668"/>
            <a:ext cx="8234221" cy="2062103"/>
          </a:xfrm>
          <a:prstGeom prst="rect">
            <a:avLst/>
          </a:prstGeom>
          <a:noFill/>
        </p:spPr>
        <p:txBody>
          <a:bodyPr wrap="square">
            <a:spAutoFit/>
          </a:bodyPr>
          <a:lstStyle/>
          <a:p>
            <a:pPr algn="l"/>
            <a:r>
              <a:rPr lang="en-US" sz="3200" b="1" i="0" dirty="0">
                <a:effectLst/>
                <a:latin typeface="Helvetica" panose="020B0604020202020204" pitchFamily="34" charset="0"/>
              </a:rPr>
              <a:t>For you yourselves know how </a:t>
            </a:r>
            <a:r>
              <a:rPr lang="en-US" sz="3200" b="1" i="0" dirty="0">
                <a:effectLst/>
                <a:highlight>
                  <a:srgbClr val="FFFF00"/>
                </a:highlight>
                <a:latin typeface="Helvetica" panose="020B0604020202020204" pitchFamily="34" charset="0"/>
              </a:rPr>
              <a:t>you ought to follow us</a:t>
            </a:r>
            <a:r>
              <a:rPr lang="en-US" sz="3200" b="1" i="0" dirty="0">
                <a:effectLst/>
                <a:latin typeface="Helvetica" panose="020B0604020202020204" pitchFamily="34" charset="0"/>
              </a:rPr>
              <a:t>, for we were not disorderly among you</a:t>
            </a:r>
          </a:p>
          <a:p>
            <a:pPr algn="l"/>
            <a:r>
              <a:rPr lang="en-US" sz="3200" b="1" i="1" dirty="0">
                <a:latin typeface="Helvetica" panose="020B0604020202020204" pitchFamily="34" charset="0"/>
              </a:rPr>
              <a:t>2 Thessalonians 3:7</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248804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Tree>
    <p:extLst>
      <p:ext uri="{BB962C8B-B14F-4D97-AF65-F5344CB8AC3E}">
        <p14:creationId xmlns:p14="http://schemas.microsoft.com/office/powerpoint/2010/main" val="126394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is following you?</a:t>
            </a:r>
          </a:p>
        </p:txBody>
      </p:sp>
    </p:spTree>
    <p:extLst>
      <p:ext uri="{BB962C8B-B14F-4D97-AF65-F5344CB8AC3E}">
        <p14:creationId xmlns:p14="http://schemas.microsoft.com/office/powerpoint/2010/main" val="21610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is following you?</a:t>
            </a:r>
          </a:p>
        </p:txBody>
      </p:sp>
      <p:sp>
        <p:nvSpPr>
          <p:cNvPr id="18" name="TextBox 17">
            <a:extLst>
              <a:ext uri="{FF2B5EF4-FFF2-40B4-BE49-F238E27FC236}">
                <a16:creationId xmlns:a16="http://schemas.microsoft.com/office/drawing/2014/main" id="{7601177D-D6AD-4B4D-8D51-98841D5E2CC2}"/>
              </a:ext>
            </a:extLst>
          </p:cNvPr>
          <p:cNvSpPr txBox="1"/>
          <p:nvPr/>
        </p:nvSpPr>
        <p:spPr>
          <a:xfrm>
            <a:off x="313674" y="2018668"/>
            <a:ext cx="8234221" cy="1569660"/>
          </a:xfrm>
          <a:prstGeom prst="rect">
            <a:avLst/>
          </a:prstGeom>
          <a:noFill/>
        </p:spPr>
        <p:txBody>
          <a:bodyPr wrap="square">
            <a:spAutoFit/>
          </a:bodyPr>
          <a:lstStyle/>
          <a:p>
            <a:pPr algn="l"/>
            <a:r>
              <a:rPr lang="en-US" sz="3200" b="1" i="0" dirty="0">
                <a:effectLst/>
                <a:latin typeface="Helvetica" panose="020B0604020202020204" pitchFamily="34" charset="0"/>
              </a:rPr>
              <a:t>so that </a:t>
            </a:r>
            <a:r>
              <a:rPr lang="en-US" sz="3200" b="1" i="0" dirty="0">
                <a:effectLst/>
                <a:highlight>
                  <a:srgbClr val="FFFF00"/>
                </a:highlight>
                <a:latin typeface="Helvetica" panose="020B0604020202020204" pitchFamily="34" charset="0"/>
              </a:rPr>
              <a:t>you became examples</a:t>
            </a:r>
            <a:r>
              <a:rPr lang="en-US" sz="3200" b="1" i="0" dirty="0">
                <a:effectLst/>
                <a:latin typeface="Helvetica" panose="020B0604020202020204" pitchFamily="34" charset="0"/>
              </a:rPr>
              <a:t> to all in Macedonia and Achaia who believe.</a:t>
            </a:r>
          </a:p>
          <a:p>
            <a:pPr algn="l"/>
            <a:r>
              <a:rPr lang="en-US" sz="3200" b="1" i="1" dirty="0">
                <a:latin typeface="Helvetica" panose="020B0604020202020204" pitchFamily="34" charset="0"/>
              </a:rPr>
              <a:t>1 Thessalonians 1:7</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283199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is following you?</a:t>
            </a:r>
          </a:p>
        </p:txBody>
      </p:sp>
      <p:sp>
        <p:nvSpPr>
          <p:cNvPr id="18" name="TextBox 17">
            <a:extLst>
              <a:ext uri="{FF2B5EF4-FFF2-40B4-BE49-F238E27FC236}">
                <a16:creationId xmlns:a16="http://schemas.microsoft.com/office/drawing/2014/main" id="{7601177D-D6AD-4B4D-8D51-98841D5E2CC2}"/>
              </a:ext>
            </a:extLst>
          </p:cNvPr>
          <p:cNvSpPr txBox="1"/>
          <p:nvPr/>
        </p:nvSpPr>
        <p:spPr>
          <a:xfrm>
            <a:off x="313674" y="2018668"/>
            <a:ext cx="8776581" cy="2062103"/>
          </a:xfrm>
          <a:prstGeom prst="rect">
            <a:avLst/>
          </a:prstGeom>
          <a:noFill/>
        </p:spPr>
        <p:txBody>
          <a:bodyPr wrap="square">
            <a:spAutoFit/>
          </a:bodyPr>
          <a:lstStyle/>
          <a:p>
            <a:pPr algn="l"/>
            <a:r>
              <a:rPr lang="en-US" sz="3200" b="1" i="0" dirty="0">
                <a:effectLst/>
                <a:latin typeface="Helvetica" panose="020B0604020202020204" pitchFamily="34" charset="0"/>
              </a:rPr>
              <a:t>Let no one despise your youth, but </a:t>
            </a:r>
          </a:p>
          <a:p>
            <a:pPr algn="l"/>
            <a:r>
              <a:rPr lang="en-US" sz="3200" b="1" i="0" dirty="0">
                <a:effectLst/>
                <a:highlight>
                  <a:srgbClr val="FFFF00"/>
                </a:highlight>
                <a:latin typeface="Helvetica" panose="020B0604020202020204" pitchFamily="34" charset="0"/>
              </a:rPr>
              <a:t>be an example</a:t>
            </a:r>
            <a:r>
              <a:rPr lang="en-US" sz="3200" b="1" i="0" dirty="0">
                <a:effectLst/>
                <a:latin typeface="Helvetica" panose="020B0604020202020204" pitchFamily="34" charset="0"/>
              </a:rPr>
              <a:t> to the believers in word, in conduct, in love, in spirit, in faith, in purity.</a:t>
            </a:r>
          </a:p>
          <a:p>
            <a:pPr algn="l"/>
            <a:r>
              <a:rPr lang="en-US" sz="3200" b="1" i="1" dirty="0">
                <a:latin typeface="Helvetica" panose="020B0604020202020204" pitchFamily="34" charset="0"/>
              </a:rPr>
              <a:t>1 Timothy 4:12</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70205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is following you?</a:t>
            </a:r>
          </a:p>
        </p:txBody>
      </p:sp>
    </p:spTree>
    <p:extLst>
      <p:ext uri="{BB962C8B-B14F-4D97-AF65-F5344CB8AC3E}">
        <p14:creationId xmlns:p14="http://schemas.microsoft.com/office/powerpoint/2010/main" val="4170693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is following you?</a:t>
            </a:r>
          </a:p>
        </p:txBody>
      </p:sp>
      <p:sp>
        <p:nvSpPr>
          <p:cNvPr id="18" name="TextBox 17">
            <a:extLst>
              <a:ext uri="{FF2B5EF4-FFF2-40B4-BE49-F238E27FC236}">
                <a16:creationId xmlns:a16="http://schemas.microsoft.com/office/drawing/2014/main" id="{7601177D-D6AD-4B4D-8D51-98841D5E2CC2}"/>
              </a:ext>
            </a:extLst>
          </p:cNvPr>
          <p:cNvSpPr txBox="1"/>
          <p:nvPr/>
        </p:nvSpPr>
        <p:spPr>
          <a:xfrm>
            <a:off x="53745" y="1704407"/>
            <a:ext cx="9036510" cy="2554545"/>
          </a:xfrm>
          <a:prstGeom prst="rect">
            <a:avLst/>
          </a:prstGeom>
          <a:noFill/>
        </p:spPr>
        <p:txBody>
          <a:bodyPr wrap="square">
            <a:spAutoFit/>
          </a:bodyPr>
          <a:lstStyle/>
          <a:p>
            <a:pPr algn="l"/>
            <a:r>
              <a:rPr lang="en-US" sz="3200" b="1" i="0" dirty="0">
                <a:effectLst/>
                <a:latin typeface="Helvetica" panose="020B0604020202020204" pitchFamily="34" charset="0"/>
              </a:rPr>
              <a:t>Whoever causes one of these little ones who believe in Me to sin, it would be better for him if a millstone were hung around his neck, and he were drowned in the depth of the sea.</a:t>
            </a:r>
          </a:p>
          <a:p>
            <a:pPr algn="l"/>
            <a:r>
              <a:rPr lang="en-US" sz="3200" b="1" i="1" dirty="0">
                <a:latin typeface="Helvetica" panose="020B0604020202020204" pitchFamily="34" charset="0"/>
              </a:rPr>
              <a:t>Matthew 18:6</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165936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is following you?</a:t>
            </a:r>
          </a:p>
        </p:txBody>
      </p:sp>
      <p:sp>
        <p:nvSpPr>
          <p:cNvPr id="18" name="TextBox 17">
            <a:extLst>
              <a:ext uri="{FF2B5EF4-FFF2-40B4-BE49-F238E27FC236}">
                <a16:creationId xmlns:a16="http://schemas.microsoft.com/office/drawing/2014/main" id="{7601177D-D6AD-4B4D-8D51-98841D5E2CC2}"/>
              </a:ext>
            </a:extLst>
          </p:cNvPr>
          <p:cNvSpPr txBox="1"/>
          <p:nvPr/>
        </p:nvSpPr>
        <p:spPr>
          <a:xfrm>
            <a:off x="53745" y="1704407"/>
            <a:ext cx="8292587" cy="2062103"/>
          </a:xfrm>
          <a:prstGeom prst="rect">
            <a:avLst/>
          </a:prstGeom>
          <a:noFill/>
        </p:spPr>
        <p:txBody>
          <a:bodyPr wrap="square">
            <a:spAutoFit/>
          </a:bodyPr>
          <a:lstStyle/>
          <a:p>
            <a:pPr algn="l"/>
            <a:r>
              <a:rPr lang="en-US" sz="3200" b="1" i="0" dirty="0">
                <a:solidFill>
                  <a:srgbClr val="000000"/>
                </a:solidFill>
                <a:effectLst/>
                <a:latin typeface="Helvetica" panose="020B0604020202020204" pitchFamily="34" charset="0"/>
                <a:cs typeface="Helvetica" panose="020B0604020202020204" pitchFamily="34" charset="0"/>
              </a:rPr>
              <a:t>Therefore, if food makes my brother stumble, I will never again eat meat, lest I make my brother stumble.</a:t>
            </a:r>
          </a:p>
          <a:p>
            <a:pPr algn="l"/>
            <a:r>
              <a:rPr lang="en-US" sz="3200" b="1" i="1" dirty="0">
                <a:latin typeface="Helvetica" panose="020B0604020202020204" pitchFamily="34" charset="0"/>
              </a:rPr>
              <a:t>1 Corinthians 8:13</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65369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15491" y="2215368"/>
            <a:ext cx="6428509" cy="4821382"/>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9146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is following you?</a:t>
            </a:r>
          </a:p>
        </p:txBody>
      </p:sp>
      <p:sp>
        <p:nvSpPr>
          <p:cNvPr id="18" name="TextBox 17">
            <a:extLst>
              <a:ext uri="{FF2B5EF4-FFF2-40B4-BE49-F238E27FC236}">
                <a16:creationId xmlns:a16="http://schemas.microsoft.com/office/drawing/2014/main" id="{7601177D-D6AD-4B4D-8D51-98841D5E2CC2}"/>
              </a:ext>
            </a:extLst>
          </p:cNvPr>
          <p:cNvSpPr txBox="1"/>
          <p:nvPr/>
        </p:nvSpPr>
        <p:spPr>
          <a:xfrm>
            <a:off x="53745" y="1383757"/>
            <a:ext cx="8448229" cy="3046988"/>
          </a:xfrm>
          <a:prstGeom prst="rect">
            <a:avLst/>
          </a:prstGeom>
          <a:noFill/>
        </p:spPr>
        <p:txBody>
          <a:bodyPr wrap="square">
            <a:spAutoFit/>
          </a:bodyPr>
          <a:lstStyle/>
          <a:p>
            <a:pPr algn="l"/>
            <a:r>
              <a:rPr lang="en-US" sz="3200" b="1" dirty="0">
                <a:effectLst/>
                <a:latin typeface="Helvetica" panose="020B0604020202020204" pitchFamily="34" charset="0"/>
              </a:rPr>
              <a:t>having your conduct honorable among the Gentiles, that when they speak against you as evildoers, they may, by your good works which they observe, glorify God in the day of visitation.</a:t>
            </a:r>
          </a:p>
          <a:p>
            <a:pPr algn="l"/>
            <a:r>
              <a:rPr lang="en-US" sz="3200" b="1" i="1" dirty="0">
                <a:latin typeface="Helvetica" panose="020B0604020202020204" pitchFamily="34" charset="0"/>
              </a:rPr>
              <a:t>1 Peter 2:12</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332896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15491" y="2215368"/>
            <a:ext cx="6428509" cy="4821382"/>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0729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Tree>
    <p:extLst>
      <p:ext uri="{BB962C8B-B14F-4D97-AF65-F5344CB8AC3E}">
        <p14:creationId xmlns:p14="http://schemas.microsoft.com/office/powerpoint/2010/main" val="255335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
        <p:nvSpPr>
          <p:cNvPr id="18" name="TextBox 17">
            <a:extLst>
              <a:ext uri="{FF2B5EF4-FFF2-40B4-BE49-F238E27FC236}">
                <a16:creationId xmlns:a16="http://schemas.microsoft.com/office/drawing/2014/main" id="{7601177D-D6AD-4B4D-8D51-98841D5E2CC2}"/>
              </a:ext>
            </a:extLst>
          </p:cNvPr>
          <p:cNvSpPr txBox="1"/>
          <p:nvPr/>
        </p:nvSpPr>
        <p:spPr>
          <a:xfrm>
            <a:off x="505840" y="1774916"/>
            <a:ext cx="8443608" cy="2554545"/>
          </a:xfrm>
          <a:prstGeom prst="rect">
            <a:avLst/>
          </a:prstGeom>
          <a:noFill/>
        </p:spPr>
        <p:txBody>
          <a:bodyPr wrap="square">
            <a:spAutoFit/>
          </a:bodyPr>
          <a:lstStyle/>
          <a:p>
            <a:pPr algn="l"/>
            <a:r>
              <a:rPr lang="en-US" sz="3200" b="1" i="0" dirty="0">
                <a:effectLst/>
                <a:latin typeface="Helvetica" panose="020B0604020202020204" pitchFamily="34" charset="0"/>
              </a:rPr>
              <a:t>Let each of you look out not only for his own interests, but also for the interests of others.</a:t>
            </a:r>
            <a:r>
              <a:rPr lang="en-US" sz="3200" dirty="0">
                <a:latin typeface="Helvetica" panose="020B0604020202020204" pitchFamily="34" charset="0"/>
              </a:rPr>
              <a:t> </a:t>
            </a:r>
            <a:r>
              <a:rPr lang="en-US" sz="3200" b="1" i="0" dirty="0">
                <a:effectLst/>
                <a:highlight>
                  <a:srgbClr val="FFFF00"/>
                </a:highlight>
                <a:latin typeface="Helvetica" panose="020B0604020202020204" pitchFamily="34" charset="0"/>
              </a:rPr>
              <a:t>Let this mind be in you which was also in Christ Jesus</a:t>
            </a:r>
            <a:r>
              <a:rPr lang="en-US" sz="3200" b="1" i="0" dirty="0">
                <a:effectLst/>
                <a:latin typeface="Helvetica" panose="020B0604020202020204" pitchFamily="34" charset="0"/>
              </a:rPr>
              <a:t>,</a:t>
            </a:r>
          </a:p>
          <a:p>
            <a:pPr algn="l"/>
            <a:r>
              <a:rPr lang="en-US" sz="3200" b="1" i="1" dirty="0">
                <a:latin typeface="Helvetica" panose="020B0604020202020204" pitchFamily="34" charset="0"/>
              </a:rPr>
              <a:t>Philippians 2:4-5</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418123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
        <p:nvSpPr>
          <p:cNvPr id="18" name="TextBox 17">
            <a:extLst>
              <a:ext uri="{FF2B5EF4-FFF2-40B4-BE49-F238E27FC236}">
                <a16:creationId xmlns:a16="http://schemas.microsoft.com/office/drawing/2014/main" id="{7601177D-D6AD-4B4D-8D51-98841D5E2CC2}"/>
              </a:ext>
            </a:extLst>
          </p:cNvPr>
          <p:cNvSpPr txBox="1"/>
          <p:nvPr/>
        </p:nvSpPr>
        <p:spPr>
          <a:xfrm>
            <a:off x="214009" y="1774916"/>
            <a:ext cx="8876246" cy="3046988"/>
          </a:xfrm>
          <a:prstGeom prst="rect">
            <a:avLst/>
          </a:prstGeom>
          <a:noFill/>
        </p:spPr>
        <p:txBody>
          <a:bodyPr wrap="square">
            <a:spAutoFit/>
          </a:bodyPr>
          <a:lstStyle/>
          <a:p>
            <a:pPr algn="l"/>
            <a:r>
              <a:rPr lang="en-US" sz="3200" b="1" dirty="0">
                <a:solidFill>
                  <a:srgbClr val="000000"/>
                </a:solidFill>
                <a:effectLst/>
                <a:latin typeface="Helvetica" panose="020B0604020202020204" pitchFamily="34" charset="0"/>
                <a:cs typeface="Helvetica" panose="020B0604020202020204" pitchFamily="34" charset="0"/>
              </a:rPr>
              <a:t>Let each of us please his neighbor for his good, leading to edification. For even </a:t>
            </a:r>
            <a:r>
              <a:rPr lang="en-US" sz="3200" b="1" dirty="0">
                <a:solidFill>
                  <a:srgbClr val="000000"/>
                </a:solidFill>
                <a:effectLst/>
                <a:highlight>
                  <a:srgbClr val="FFFF00"/>
                </a:highlight>
                <a:latin typeface="Helvetica" panose="020B0604020202020204" pitchFamily="34" charset="0"/>
                <a:cs typeface="Helvetica" panose="020B0604020202020204" pitchFamily="34" charset="0"/>
              </a:rPr>
              <a:t>Christ did not please Himself</a:t>
            </a:r>
            <a:r>
              <a:rPr lang="en-US" sz="3200" b="1" dirty="0">
                <a:solidFill>
                  <a:srgbClr val="000000"/>
                </a:solidFill>
                <a:effectLst/>
                <a:latin typeface="Helvetica" panose="020B0604020202020204" pitchFamily="34" charset="0"/>
                <a:cs typeface="Helvetica" panose="020B0604020202020204" pitchFamily="34" charset="0"/>
              </a:rPr>
              <a:t>; but as it is written, “The reproaches of those who reproached You fell on Me.”</a:t>
            </a:r>
          </a:p>
          <a:p>
            <a:pPr algn="l"/>
            <a:r>
              <a:rPr lang="en-US" sz="3200" b="1" i="1" dirty="0">
                <a:latin typeface="Helvetica" panose="020B0604020202020204" pitchFamily="34" charset="0"/>
              </a:rPr>
              <a:t>Romans 15:2-3</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159938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
        <p:nvSpPr>
          <p:cNvPr id="18" name="TextBox 17">
            <a:extLst>
              <a:ext uri="{FF2B5EF4-FFF2-40B4-BE49-F238E27FC236}">
                <a16:creationId xmlns:a16="http://schemas.microsoft.com/office/drawing/2014/main" id="{7601177D-D6AD-4B4D-8D51-98841D5E2CC2}"/>
              </a:ext>
            </a:extLst>
          </p:cNvPr>
          <p:cNvSpPr txBox="1"/>
          <p:nvPr/>
        </p:nvSpPr>
        <p:spPr>
          <a:xfrm>
            <a:off x="514859" y="1469178"/>
            <a:ext cx="8443608" cy="3046988"/>
          </a:xfrm>
          <a:prstGeom prst="rect">
            <a:avLst/>
          </a:prstGeom>
          <a:noFill/>
        </p:spPr>
        <p:txBody>
          <a:bodyPr wrap="square">
            <a:spAutoFit/>
          </a:bodyPr>
          <a:lstStyle/>
          <a:p>
            <a:pPr algn="l"/>
            <a:r>
              <a:rPr lang="en-US" sz="3200" b="1" i="0" dirty="0">
                <a:effectLst/>
                <a:latin typeface="Helvetica" panose="020B0604020202020204" pitchFamily="34" charset="0"/>
              </a:rPr>
              <a:t>Therefore be imitators of God as dear children. And walk in love, </a:t>
            </a:r>
            <a:r>
              <a:rPr lang="en-US" sz="3200" b="1" i="0" dirty="0">
                <a:effectLst/>
                <a:highlight>
                  <a:srgbClr val="FFFF00"/>
                </a:highlight>
                <a:latin typeface="Helvetica" panose="020B0604020202020204" pitchFamily="34" charset="0"/>
              </a:rPr>
              <a:t>as Christ also has loved us</a:t>
            </a:r>
            <a:r>
              <a:rPr lang="en-US" sz="3200" b="1" i="0" dirty="0">
                <a:effectLst/>
                <a:latin typeface="Helvetica" panose="020B0604020202020204" pitchFamily="34" charset="0"/>
              </a:rPr>
              <a:t> and given Himself for us, an offering and a sacrifice to God for a sweet-smelling aroma.</a:t>
            </a:r>
          </a:p>
          <a:p>
            <a:pPr algn="l"/>
            <a:r>
              <a:rPr lang="en-US" sz="3200" b="1" i="1" dirty="0">
                <a:latin typeface="Helvetica" panose="020B0604020202020204" pitchFamily="34" charset="0"/>
              </a:rPr>
              <a:t>Ephesians 5:1-2</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206768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
        <p:nvSpPr>
          <p:cNvPr id="18" name="TextBox 17">
            <a:extLst>
              <a:ext uri="{FF2B5EF4-FFF2-40B4-BE49-F238E27FC236}">
                <a16:creationId xmlns:a16="http://schemas.microsoft.com/office/drawing/2014/main" id="{7601177D-D6AD-4B4D-8D51-98841D5E2CC2}"/>
              </a:ext>
            </a:extLst>
          </p:cNvPr>
          <p:cNvSpPr txBox="1"/>
          <p:nvPr/>
        </p:nvSpPr>
        <p:spPr>
          <a:xfrm>
            <a:off x="262383" y="2131886"/>
            <a:ext cx="8443608" cy="2062103"/>
          </a:xfrm>
          <a:prstGeom prst="rect">
            <a:avLst/>
          </a:prstGeom>
          <a:noFill/>
        </p:spPr>
        <p:txBody>
          <a:bodyPr wrap="square">
            <a:spAutoFit/>
          </a:bodyPr>
          <a:lstStyle/>
          <a:p>
            <a:pPr algn="l"/>
            <a:r>
              <a:rPr lang="en-US" sz="3200" b="1" dirty="0">
                <a:solidFill>
                  <a:srgbClr val="000000"/>
                </a:solidFill>
                <a:effectLst/>
                <a:latin typeface="Helvetica" panose="020B0604020202020204" pitchFamily="34" charset="0"/>
                <a:cs typeface="Helvetica" panose="020B0604020202020204" pitchFamily="34" charset="0"/>
              </a:rPr>
              <a:t>For to this you were called, </a:t>
            </a:r>
            <a:r>
              <a:rPr lang="en-US" sz="3200" b="1" dirty="0">
                <a:solidFill>
                  <a:srgbClr val="000000"/>
                </a:solidFill>
                <a:effectLst/>
                <a:highlight>
                  <a:srgbClr val="FFFF00"/>
                </a:highlight>
                <a:latin typeface="Helvetica" panose="020B0604020202020204" pitchFamily="34" charset="0"/>
                <a:cs typeface="Helvetica" panose="020B0604020202020204" pitchFamily="34" charset="0"/>
              </a:rPr>
              <a:t>because Christ also suffered for us, leaving us an example</a:t>
            </a:r>
            <a:r>
              <a:rPr lang="en-US" sz="3200" b="1" dirty="0">
                <a:solidFill>
                  <a:srgbClr val="000000"/>
                </a:solidFill>
                <a:effectLst/>
                <a:latin typeface="Helvetica" panose="020B0604020202020204" pitchFamily="34" charset="0"/>
                <a:cs typeface="Helvetica" panose="020B0604020202020204" pitchFamily="34" charset="0"/>
              </a:rPr>
              <a:t>, that you should follow His steps</a:t>
            </a:r>
          </a:p>
          <a:p>
            <a:pPr algn="l"/>
            <a:r>
              <a:rPr lang="en-US" sz="3200" b="1" i="1" dirty="0">
                <a:latin typeface="Helvetica" panose="020B0604020202020204" pitchFamily="34" charset="0"/>
              </a:rPr>
              <a:t>1 Peter 2:21</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4896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Tree>
    <p:extLst>
      <p:ext uri="{BB962C8B-B14F-4D97-AF65-F5344CB8AC3E}">
        <p14:creationId xmlns:p14="http://schemas.microsoft.com/office/powerpoint/2010/main" val="295943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76" name="Freeform: Shape 7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9" name="Freeform: Shape 7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a:extLst>
              <a:ext uri="{FF2B5EF4-FFF2-40B4-BE49-F238E27FC236}">
                <a16:creationId xmlns:a16="http://schemas.microsoft.com/office/drawing/2014/main" id="{460E65A6-B5BD-4A3E-82F9-B989CEB73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4301" y="3369880"/>
            <a:ext cx="4605954" cy="3454466"/>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82" name="Freeform: Shape 8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id="{5C861FBB-07E8-4133-8D32-6FC3C7E0B351}"/>
              </a:ext>
            </a:extLst>
          </p:cNvPr>
          <p:cNvSpPr/>
          <p:nvPr/>
        </p:nvSpPr>
        <p:spPr>
          <a:xfrm rot="20067005">
            <a:off x="3990425" y="3304364"/>
            <a:ext cx="3696511" cy="1278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90932C9-4D27-4135-9C39-2FCE3F8DFA4E}"/>
              </a:ext>
            </a:extLst>
          </p:cNvPr>
          <p:cNvSpPr txBox="1"/>
          <p:nvPr/>
        </p:nvSpPr>
        <p:spPr>
          <a:xfrm>
            <a:off x="-228" y="0"/>
            <a:ext cx="5330985" cy="707886"/>
          </a:xfrm>
          <a:prstGeom prst="rect">
            <a:avLst/>
          </a:prstGeom>
          <a:noFill/>
        </p:spPr>
        <p:txBody>
          <a:bodyPr wrap="square" rtlCol="0">
            <a:spAutoFit/>
          </a:bodyPr>
          <a:lstStyle/>
          <a:p>
            <a:r>
              <a:rPr lang="en-US" sz="4000" b="1" dirty="0"/>
              <a:t>Who are you following?</a:t>
            </a:r>
          </a:p>
        </p:txBody>
      </p:sp>
      <p:sp>
        <p:nvSpPr>
          <p:cNvPr id="18" name="TextBox 17">
            <a:extLst>
              <a:ext uri="{FF2B5EF4-FFF2-40B4-BE49-F238E27FC236}">
                <a16:creationId xmlns:a16="http://schemas.microsoft.com/office/drawing/2014/main" id="{7601177D-D6AD-4B4D-8D51-98841D5E2CC2}"/>
              </a:ext>
            </a:extLst>
          </p:cNvPr>
          <p:cNvSpPr txBox="1"/>
          <p:nvPr/>
        </p:nvSpPr>
        <p:spPr>
          <a:xfrm>
            <a:off x="262383" y="2131886"/>
            <a:ext cx="8443608" cy="1077218"/>
          </a:xfrm>
          <a:prstGeom prst="rect">
            <a:avLst/>
          </a:prstGeom>
          <a:noFill/>
        </p:spPr>
        <p:txBody>
          <a:bodyPr wrap="square">
            <a:spAutoFit/>
          </a:bodyPr>
          <a:lstStyle/>
          <a:p>
            <a:pPr algn="l"/>
            <a:r>
              <a:rPr lang="en-US" sz="3200" b="1" i="0" dirty="0">
                <a:effectLst/>
                <a:latin typeface="Helvetica" panose="020B0604020202020204" pitchFamily="34" charset="0"/>
              </a:rPr>
              <a:t> </a:t>
            </a:r>
            <a:r>
              <a:rPr lang="en-US" sz="3200" b="1" dirty="0">
                <a:effectLst/>
                <a:latin typeface="Helvetica" panose="020B0604020202020204" pitchFamily="34" charset="0"/>
              </a:rPr>
              <a:t>Imitate me, just as I also imitate Christ.</a:t>
            </a:r>
          </a:p>
          <a:p>
            <a:pPr algn="l"/>
            <a:r>
              <a:rPr lang="en-US" sz="3200" b="1" i="1" dirty="0">
                <a:latin typeface="Helvetica" panose="020B0604020202020204" pitchFamily="34" charset="0"/>
              </a:rPr>
              <a:t>1 Corinthians 11:1</a:t>
            </a:r>
            <a:endParaRPr lang="en-US" sz="3200" b="0" i="1" dirty="0">
              <a:effectLst/>
              <a:latin typeface="Helvetica" panose="020B0604020202020204" pitchFamily="34" charset="0"/>
            </a:endParaRPr>
          </a:p>
        </p:txBody>
      </p:sp>
    </p:spTree>
    <p:extLst>
      <p:ext uri="{BB962C8B-B14F-4D97-AF65-F5344CB8AC3E}">
        <p14:creationId xmlns:p14="http://schemas.microsoft.com/office/powerpoint/2010/main" val="328379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975</Words>
  <Application>Microsoft Office PowerPoint</Application>
  <PresentationFormat>On-screen Show (4:3)</PresentationFormat>
  <Paragraphs>87</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2021-11-18T13:00:36Z</dcterms:created>
  <dcterms:modified xsi:type="dcterms:W3CDTF">2022-02-05T19:54:17Z</dcterms:modified>
</cp:coreProperties>
</file>