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9" r:id="rId3"/>
    <p:sldId id="260" r:id="rId4"/>
    <p:sldId id="261" r:id="rId5"/>
    <p:sldId id="262" r:id="rId6"/>
    <p:sldId id="263" r:id="rId7"/>
    <p:sldId id="265" r:id="rId8"/>
    <p:sldId id="266" r:id="rId9"/>
    <p:sldId id="267" r:id="rId10"/>
    <p:sldId id="268" r:id="rId11"/>
    <p:sldId id="269" r:id="rId12"/>
    <p:sldId id="270" r:id="rId13"/>
    <p:sldId id="271" r:id="rId14"/>
    <p:sldId id="272" r:id="rId15"/>
    <p:sldId id="264"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610" autoAdjust="0"/>
  </p:normalViewPr>
  <p:slideViewPr>
    <p:cSldViewPr snapToGrid="0">
      <p:cViewPr varScale="1">
        <p:scale>
          <a:sx n="50" d="100"/>
          <a:sy n="50" d="100"/>
        </p:scale>
        <p:origin x="17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56DA5-78BD-4607-AA62-45722994B641}" type="datetimeFigureOut">
              <a:rPr lang="en-US" smtClean="0"/>
              <a:t>12/31/2021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FBF649-2392-4361-BB0A-EF9274DEED2F}" type="slidenum">
              <a:rPr lang="en-US" smtClean="0"/>
              <a:t>‹#›</a:t>
            </a:fld>
            <a:endParaRPr lang="en-US"/>
          </a:p>
        </p:txBody>
      </p:sp>
    </p:spTree>
    <p:extLst>
      <p:ext uri="{BB962C8B-B14F-4D97-AF65-F5344CB8AC3E}">
        <p14:creationId xmlns:p14="http://schemas.microsoft.com/office/powerpoint/2010/main" val="301912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Tonight, we look at probably the most familiar verses of 1 Thess. Not many “memory verses” in this letter, but many know these verses. </a:t>
            </a:r>
          </a:p>
        </p:txBody>
      </p:sp>
      <p:sp>
        <p:nvSpPr>
          <p:cNvPr id="4" name="Slide Number Placeholder 3"/>
          <p:cNvSpPr>
            <a:spLocks noGrp="1"/>
          </p:cNvSpPr>
          <p:nvPr>
            <p:ph type="sldNum" sz="quarter" idx="5"/>
          </p:nvPr>
        </p:nvSpPr>
        <p:spPr/>
        <p:txBody>
          <a:bodyPr/>
          <a:lstStyle/>
          <a:p>
            <a:fld id="{C4FBF649-2392-4361-BB0A-EF9274DEED2F}" type="slidenum">
              <a:rPr lang="en-US" smtClean="0"/>
              <a:t>1</a:t>
            </a:fld>
            <a:endParaRPr lang="en-US"/>
          </a:p>
        </p:txBody>
      </p:sp>
    </p:spTree>
    <p:extLst>
      <p:ext uri="{BB962C8B-B14F-4D97-AF65-F5344CB8AC3E}">
        <p14:creationId xmlns:p14="http://schemas.microsoft.com/office/powerpoint/2010/main" val="1933431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Whatever we say about death and what comes after death must be grounded in the death and resurrection. That is how we understand all of our existence. </a:t>
            </a:r>
          </a:p>
        </p:txBody>
      </p:sp>
      <p:sp>
        <p:nvSpPr>
          <p:cNvPr id="4" name="Slide Number Placeholder 3"/>
          <p:cNvSpPr>
            <a:spLocks noGrp="1"/>
          </p:cNvSpPr>
          <p:nvPr>
            <p:ph type="sldNum" sz="quarter" idx="5"/>
          </p:nvPr>
        </p:nvSpPr>
        <p:spPr/>
        <p:txBody>
          <a:bodyPr/>
          <a:lstStyle/>
          <a:p>
            <a:fld id="{C4FBF649-2392-4361-BB0A-EF9274DEED2F}" type="slidenum">
              <a:rPr lang="en-US" smtClean="0"/>
              <a:t>12</a:t>
            </a:fld>
            <a:endParaRPr lang="en-US"/>
          </a:p>
        </p:txBody>
      </p:sp>
    </p:spTree>
    <p:extLst>
      <p:ext uri="{BB962C8B-B14F-4D97-AF65-F5344CB8AC3E}">
        <p14:creationId xmlns:p14="http://schemas.microsoft.com/office/powerpoint/2010/main" val="1086879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point: If death was not the end of the story for Jesus, death is not the end of the story for us and for our loved ones. If Jesus can be raised, so too, those who die can be raised and live again. </a:t>
            </a:r>
          </a:p>
        </p:txBody>
      </p:sp>
      <p:sp>
        <p:nvSpPr>
          <p:cNvPr id="4" name="Slide Number Placeholder 3"/>
          <p:cNvSpPr>
            <a:spLocks noGrp="1"/>
          </p:cNvSpPr>
          <p:nvPr>
            <p:ph type="sldNum" sz="quarter" idx="5"/>
          </p:nvPr>
        </p:nvSpPr>
        <p:spPr/>
        <p:txBody>
          <a:bodyPr/>
          <a:lstStyle/>
          <a:p>
            <a:fld id="{C4FBF649-2392-4361-BB0A-EF9274DEED2F}" type="slidenum">
              <a:rPr lang="en-US" smtClean="0"/>
              <a:t>13</a:t>
            </a:fld>
            <a:endParaRPr lang="en-US"/>
          </a:p>
        </p:txBody>
      </p:sp>
    </p:spTree>
    <p:extLst>
      <p:ext uri="{BB962C8B-B14F-4D97-AF65-F5344CB8AC3E}">
        <p14:creationId xmlns:p14="http://schemas.microsoft.com/office/powerpoint/2010/main" val="1041315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likely helps us with the backstory and questions that were being asked. Jesus returns We’re alive and our loved ones are not. What happens? Will those who have died miss out on this event? </a:t>
            </a:r>
          </a:p>
        </p:txBody>
      </p:sp>
      <p:sp>
        <p:nvSpPr>
          <p:cNvPr id="4" name="Slide Number Placeholder 3"/>
          <p:cNvSpPr>
            <a:spLocks noGrp="1"/>
          </p:cNvSpPr>
          <p:nvPr>
            <p:ph type="sldNum" sz="quarter" idx="5"/>
          </p:nvPr>
        </p:nvSpPr>
        <p:spPr/>
        <p:txBody>
          <a:bodyPr/>
          <a:lstStyle/>
          <a:p>
            <a:fld id="{C4FBF649-2392-4361-BB0A-EF9274DEED2F}" type="slidenum">
              <a:rPr lang="en-US" smtClean="0"/>
              <a:t>14</a:t>
            </a:fld>
            <a:endParaRPr lang="en-US"/>
          </a:p>
        </p:txBody>
      </p:sp>
    </p:spTree>
    <p:extLst>
      <p:ext uri="{BB962C8B-B14F-4D97-AF65-F5344CB8AC3E}">
        <p14:creationId xmlns:p14="http://schemas.microsoft.com/office/powerpoint/2010/main" val="879344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verses now talk about the events to take place. </a:t>
            </a:r>
          </a:p>
        </p:txBody>
      </p:sp>
      <p:sp>
        <p:nvSpPr>
          <p:cNvPr id="4" name="Slide Number Placeholder 3"/>
          <p:cNvSpPr>
            <a:spLocks noGrp="1"/>
          </p:cNvSpPr>
          <p:nvPr>
            <p:ph type="sldNum" sz="quarter" idx="5"/>
          </p:nvPr>
        </p:nvSpPr>
        <p:spPr/>
        <p:txBody>
          <a:bodyPr/>
          <a:lstStyle/>
          <a:p>
            <a:fld id="{C4FBF649-2392-4361-BB0A-EF9274DEED2F}" type="slidenum">
              <a:rPr lang="en-US" smtClean="0"/>
              <a:t>15</a:t>
            </a:fld>
            <a:endParaRPr lang="en-US"/>
          </a:p>
        </p:txBody>
      </p:sp>
    </p:spTree>
    <p:extLst>
      <p:ext uri="{BB962C8B-B14F-4D97-AF65-F5344CB8AC3E}">
        <p14:creationId xmlns:p14="http://schemas.microsoft.com/office/powerpoint/2010/main" val="2256189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quiet, with some knowing about it and others not knowing. I’ll let JD sort it out in the resurrection class. It’s likely that this is meant to be military victory language. Announcement, yes, but the announcement that the final buzzer has sounded. The whistle in the 4</a:t>
            </a:r>
            <a:r>
              <a:rPr lang="en-US" baseline="30000" dirty="0"/>
              <a:t>th</a:t>
            </a:r>
            <a:r>
              <a:rPr lang="en-US" dirty="0"/>
              <a:t> quarter has blown. There is a team who has won. </a:t>
            </a:r>
          </a:p>
        </p:txBody>
      </p:sp>
      <p:sp>
        <p:nvSpPr>
          <p:cNvPr id="4" name="Slide Number Placeholder 3"/>
          <p:cNvSpPr>
            <a:spLocks noGrp="1"/>
          </p:cNvSpPr>
          <p:nvPr>
            <p:ph type="sldNum" sz="quarter" idx="5"/>
          </p:nvPr>
        </p:nvSpPr>
        <p:spPr/>
        <p:txBody>
          <a:bodyPr/>
          <a:lstStyle/>
          <a:p>
            <a:fld id="{C4FBF649-2392-4361-BB0A-EF9274DEED2F}" type="slidenum">
              <a:rPr lang="en-US" smtClean="0"/>
              <a:t>16</a:t>
            </a:fld>
            <a:endParaRPr lang="en-US"/>
          </a:p>
        </p:txBody>
      </p:sp>
    </p:spTree>
    <p:extLst>
      <p:ext uri="{BB962C8B-B14F-4D97-AF65-F5344CB8AC3E}">
        <p14:creationId xmlns:p14="http://schemas.microsoft.com/office/powerpoint/2010/main" val="3749246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us to stay in 1 Thessalonians and not compare with others. It is being taught that it is advantageous to have died in Christ. They will be raised first. Don’t be worried that they will miss out. That is the rhetorical point. </a:t>
            </a:r>
          </a:p>
        </p:txBody>
      </p:sp>
      <p:sp>
        <p:nvSpPr>
          <p:cNvPr id="4" name="Slide Number Placeholder 3"/>
          <p:cNvSpPr>
            <a:spLocks noGrp="1"/>
          </p:cNvSpPr>
          <p:nvPr>
            <p:ph type="sldNum" sz="quarter" idx="5"/>
          </p:nvPr>
        </p:nvSpPr>
        <p:spPr/>
        <p:txBody>
          <a:bodyPr/>
          <a:lstStyle/>
          <a:p>
            <a:fld id="{C4FBF649-2392-4361-BB0A-EF9274DEED2F}" type="slidenum">
              <a:rPr lang="en-US" smtClean="0"/>
              <a:t>17</a:t>
            </a:fld>
            <a:endParaRPr lang="en-US"/>
          </a:p>
        </p:txBody>
      </p:sp>
    </p:spTree>
    <p:extLst>
      <p:ext uri="{BB962C8B-B14F-4D97-AF65-F5344CB8AC3E}">
        <p14:creationId xmlns:p14="http://schemas.microsoft.com/office/powerpoint/2010/main" val="3656672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still alive will be reunited with those who have departed. It has moved from a concern that they might miss out to being together with them. </a:t>
            </a:r>
          </a:p>
        </p:txBody>
      </p:sp>
      <p:sp>
        <p:nvSpPr>
          <p:cNvPr id="4" name="Slide Number Placeholder 3"/>
          <p:cNvSpPr>
            <a:spLocks noGrp="1"/>
          </p:cNvSpPr>
          <p:nvPr>
            <p:ph type="sldNum" sz="quarter" idx="5"/>
          </p:nvPr>
        </p:nvSpPr>
        <p:spPr/>
        <p:txBody>
          <a:bodyPr/>
          <a:lstStyle/>
          <a:p>
            <a:fld id="{C4FBF649-2392-4361-BB0A-EF9274DEED2F}" type="slidenum">
              <a:rPr lang="en-US" smtClean="0"/>
              <a:t>18</a:t>
            </a:fld>
            <a:endParaRPr lang="en-US"/>
          </a:p>
        </p:txBody>
      </p:sp>
    </p:spTree>
    <p:extLst>
      <p:ext uri="{BB962C8B-B14F-4D97-AF65-F5344CB8AC3E}">
        <p14:creationId xmlns:p14="http://schemas.microsoft.com/office/powerpoint/2010/main" val="3205931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You’ve seen popular portrayals of heaven as being on the puffy clouds. Better way to look at this. Than hanging out on the clouds. The clouds (types and shadows). God’s presence. Exodus (cloud by day; fire by night); Cloud on Sinai; tabernacle and temple-cloud as God’s presence. Transfiguration. We will fully be in the presence of God. </a:t>
            </a:r>
          </a:p>
        </p:txBody>
      </p:sp>
      <p:sp>
        <p:nvSpPr>
          <p:cNvPr id="4" name="Slide Number Placeholder 3"/>
          <p:cNvSpPr>
            <a:spLocks noGrp="1"/>
          </p:cNvSpPr>
          <p:nvPr>
            <p:ph type="sldNum" sz="quarter" idx="5"/>
          </p:nvPr>
        </p:nvSpPr>
        <p:spPr/>
        <p:txBody>
          <a:bodyPr/>
          <a:lstStyle/>
          <a:p>
            <a:fld id="{C4FBF649-2392-4361-BB0A-EF9274DEED2F}" type="slidenum">
              <a:rPr lang="en-US" smtClean="0"/>
              <a:t>19</a:t>
            </a:fld>
            <a:endParaRPr lang="en-US"/>
          </a:p>
        </p:txBody>
      </p:sp>
    </p:spTree>
    <p:extLst>
      <p:ext uri="{BB962C8B-B14F-4D97-AF65-F5344CB8AC3E}">
        <p14:creationId xmlns:p14="http://schemas.microsoft.com/office/powerpoint/2010/main" val="3579929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temporary. This is forever. We don’t know of anything that is not temporary. </a:t>
            </a:r>
          </a:p>
        </p:txBody>
      </p:sp>
      <p:sp>
        <p:nvSpPr>
          <p:cNvPr id="4" name="Slide Number Placeholder 3"/>
          <p:cNvSpPr>
            <a:spLocks noGrp="1"/>
          </p:cNvSpPr>
          <p:nvPr>
            <p:ph type="sldNum" sz="quarter" idx="5"/>
          </p:nvPr>
        </p:nvSpPr>
        <p:spPr/>
        <p:txBody>
          <a:bodyPr/>
          <a:lstStyle/>
          <a:p>
            <a:fld id="{C4FBF649-2392-4361-BB0A-EF9274DEED2F}" type="slidenum">
              <a:rPr lang="en-US" smtClean="0"/>
              <a:t>20</a:t>
            </a:fld>
            <a:endParaRPr lang="en-US"/>
          </a:p>
        </p:txBody>
      </p:sp>
    </p:spTree>
    <p:extLst>
      <p:ext uri="{BB962C8B-B14F-4D97-AF65-F5344CB8AC3E}">
        <p14:creationId xmlns:p14="http://schemas.microsoft.com/office/powerpoint/2010/main" val="3262838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actual point of all of this? Is it good information? To argue with somebody about what their believe? Comfort. </a:t>
            </a:r>
          </a:p>
        </p:txBody>
      </p:sp>
      <p:sp>
        <p:nvSpPr>
          <p:cNvPr id="4" name="Slide Number Placeholder 3"/>
          <p:cNvSpPr>
            <a:spLocks noGrp="1"/>
          </p:cNvSpPr>
          <p:nvPr>
            <p:ph type="sldNum" sz="quarter" idx="5"/>
          </p:nvPr>
        </p:nvSpPr>
        <p:spPr/>
        <p:txBody>
          <a:bodyPr/>
          <a:lstStyle/>
          <a:p>
            <a:fld id="{C4FBF649-2392-4361-BB0A-EF9274DEED2F}" type="slidenum">
              <a:rPr lang="en-US" smtClean="0"/>
              <a:t>21</a:t>
            </a:fld>
            <a:endParaRPr lang="en-US"/>
          </a:p>
        </p:txBody>
      </p:sp>
    </p:spTree>
    <p:extLst>
      <p:ext uri="{BB962C8B-B14F-4D97-AF65-F5344CB8AC3E}">
        <p14:creationId xmlns:p14="http://schemas.microsoft.com/office/powerpoint/2010/main" val="765126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letter does not have a condemning tone. Even these verses are not that way. It’s different than I had heard 1 Thessalonians taught previously. Sometimes these verses are lifted out of the letter and taken out of context. </a:t>
            </a:r>
          </a:p>
        </p:txBody>
      </p:sp>
      <p:sp>
        <p:nvSpPr>
          <p:cNvPr id="4" name="Slide Number Placeholder 3"/>
          <p:cNvSpPr>
            <a:spLocks noGrp="1"/>
          </p:cNvSpPr>
          <p:nvPr>
            <p:ph type="sldNum" sz="quarter" idx="5"/>
          </p:nvPr>
        </p:nvSpPr>
        <p:spPr/>
        <p:txBody>
          <a:bodyPr/>
          <a:lstStyle/>
          <a:p>
            <a:fld id="{45D7A294-1D21-4B53-908D-536DB9340C39}" type="slidenum">
              <a:rPr lang="en-US" smtClean="0"/>
              <a:t>2</a:t>
            </a:fld>
            <a:endParaRPr lang="en-US"/>
          </a:p>
        </p:txBody>
      </p:sp>
    </p:spTree>
    <p:extLst>
      <p:ext uri="{BB962C8B-B14F-4D97-AF65-F5344CB8AC3E}">
        <p14:creationId xmlns:p14="http://schemas.microsoft.com/office/powerpoint/2010/main" val="3491590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Comfort one another. This year has trained us to see the one </a:t>
            </a:r>
            <a:r>
              <a:rPr lang="en-US" dirty="0" err="1"/>
              <a:t>anothers</a:t>
            </a:r>
            <a:r>
              <a:rPr lang="en-US" dirty="0"/>
              <a:t>. Comfort </a:t>
            </a:r>
            <a:r>
              <a:rPr lang="en-US" dirty="0" err="1"/>
              <a:t>Gk</a:t>
            </a:r>
            <a:r>
              <a:rPr lang="en-US" dirty="0"/>
              <a:t>-depending on translation you might have the word </a:t>
            </a:r>
            <a:r>
              <a:rPr lang="en-US" i="1" dirty="0"/>
              <a:t>encourage.</a:t>
            </a:r>
            <a:r>
              <a:rPr lang="en-US" i="0" dirty="0"/>
              <a:t> It is the word for </a:t>
            </a:r>
            <a:r>
              <a:rPr lang="en-US" i="1" dirty="0"/>
              <a:t>close-beside</a:t>
            </a:r>
            <a:r>
              <a:rPr lang="en-US" i="0" dirty="0"/>
              <a:t> combined with </a:t>
            </a:r>
            <a:r>
              <a:rPr lang="en-US" i="1" dirty="0"/>
              <a:t>to call</a:t>
            </a:r>
            <a:r>
              <a:rPr lang="en-US" i="0" dirty="0"/>
              <a:t>.  We need to be comforted today. </a:t>
            </a:r>
            <a:endParaRPr lang="en-US" dirty="0"/>
          </a:p>
        </p:txBody>
      </p:sp>
      <p:sp>
        <p:nvSpPr>
          <p:cNvPr id="4" name="Slide Number Placeholder 3"/>
          <p:cNvSpPr>
            <a:spLocks noGrp="1"/>
          </p:cNvSpPr>
          <p:nvPr>
            <p:ph type="sldNum" sz="quarter" idx="5"/>
          </p:nvPr>
        </p:nvSpPr>
        <p:spPr/>
        <p:txBody>
          <a:bodyPr/>
          <a:lstStyle/>
          <a:p>
            <a:fld id="{C4FBF649-2392-4361-BB0A-EF9274DEED2F}" type="slidenum">
              <a:rPr lang="en-US" smtClean="0"/>
              <a:t>22</a:t>
            </a:fld>
            <a:endParaRPr lang="en-US"/>
          </a:p>
        </p:txBody>
      </p:sp>
    </p:spTree>
    <p:extLst>
      <p:ext uri="{BB962C8B-B14F-4D97-AF65-F5344CB8AC3E}">
        <p14:creationId xmlns:p14="http://schemas.microsoft.com/office/powerpoint/2010/main" val="768178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 think it’s </a:t>
            </a:r>
            <a:r>
              <a:rPr lang="en-US" dirty="0"/>
              <a:t>ultimately about comforting one another in the midst of loss. </a:t>
            </a:r>
          </a:p>
        </p:txBody>
      </p:sp>
      <p:sp>
        <p:nvSpPr>
          <p:cNvPr id="4" name="Slide Number Placeholder 3"/>
          <p:cNvSpPr>
            <a:spLocks noGrp="1"/>
          </p:cNvSpPr>
          <p:nvPr>
            <p:ph type="sldNum" sz="quarter" idx="5"/>
          </p:nvPr>
        </p:nvSpPr>
        <p:spPr/>
        <p:txBody>
          <a:bodyPr/>
          <a:lstStyle/>
          <a:p>
            <a:fld id="{45D7A294-1D21-4B53-908D-536DB9340C39}" type="slidenum">
              <a:rPr lang="en-US" smtClean="0"/>
              <a:t>23</a:t>
            </a:fld>
            <a:endParaRPr lang="en-US"/>
          </a:p>
        </p:txBody>
      </p:sp>
    </p:spTree>
    <p:extLst>
      <p:ext uri="{BB962C8B-B14F-4D97-AF65-F5344CB8AC3E}">
        <p14:creationId xmlns:p14="http://schemas.microsoft.com/office/powerpoint/2010/main" val="3525154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event has been mentioned in this letter. </a:t>
            </a:r>
          </a:p>
        </p:txBody>
      </p:sp>
      <p:sp>
        <p:nvSpPr>
          <p:cNvPr id="4" name="Slide Number Placeholder 3"/>
          <p:cNvSpPr>
            <a:spLocks noGrp="1"/>
          </p:cNvSpPr>
          <p:nvPr>
            <p:ph type="sldNum" sz="quarter" idx="5"/>
          </p:nvPr>
        </p:nvSpPr>
        <p:spPr/>
        <p:txBody>
          <a:bodyPr/>
          <a:lstStyle/>
          <a:p>
            <a:fld id="{C4FBF649-2392-4361-BB0A-EF9274DEED2F}" type="slidenum">
              <a:rPr lang="en-US" smtClean="0"/>
              <a:t>3</a:t>
            </a:fld>
            <a:endParaRPr lang="en-US"/>
          </a:p>
        </p:txBody>
      </p:sp>
    </p:spTree>
    <p:extLst>
      <p:ext uri="{BB962C8B-B14F-4D97-AF65-F5344CB8AC3E}">
        <p14:creationId xmlns:p14="http://schemas.microsoft.com/office/powerpoint/2010/main" val="2055318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think about this section as two parts. 1) The facts of His coming. 2) The events of His coming. </a:t>
            </a:r>
          </a:p>
        </p:txBody>
      </p:sp>
      <p:sp>
        <p:nvSpPr>
          <p:cNvPr id="4" name="Slide Number Placeholder 3"/>
          <p:cNvSpPr>
            <a:spLocks noGrp="1"/>
          </p:cNvSpPr>
          <p:nvPr>
            <p:ph type="sldNum" sz="quarter" idx="5"/>
          </p:nvPr>
        </p:nvSpPr>
        <p:spPr/>
        <p:txBody>
          <a:bodyPr/>
          <a:lstStyle/>
          <a:p>
            <a:fld id="{C4FBF649-2392-4361-BB0A-EF9274DEED2F}" type="slidenum">
              <a:rPr lang="en-US" smtClean="0"/>
              <a:t>6</a:t>
            </a:fld>
            <a:endParaRPr lang="en-US"/>
          </a:p>
        </p:txBody>
      </p:sp>
    </p:spTree>
    <p:extLst>
      <p:ext uri="{BB962C8B-B14F-4D97-AF65-F5344CB8AC3E}">
        <p14:creationId xmlns:p14="http://schemas.microsoft.com/office/powerpoint/2010/main" val="2771320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written with a desire for being informed. Paul, Silas, and Timothy want them to have the right information. US: That itself is great lesson for us. There is a lot of information out there about the Bible, especially online, but it can be bad information. We need to be informed. </a:t>
            </a:r>
          </a:p>
        </p:txBody>
      </p:sp>
      <p:sp>
        <p:nvSpPr>
          <p:cNvPr id="4" name="Slide Number Placeholder 3"/>
          <p:cNvSpPr>
            <a:spLocks noGrp="1"/>
          </p:cNvSpPr>
          <p:nvPr>
            <p:ph type="sldNum" sz="quarter" idx="5"/>
          </p:nvPr>
        </p:nvSpPr>
        <p:spPr/>
        <p:txBody>
          <a:bodyPr/>
          <a:lstStyle/>
          <a:p>
            <a:fld id="{C4FBF649-2392-4361-BB0A-EF9274DEED2F}" type="slidenum">
              <a:rPr lang="en-US" smtClean="0"/>
              <a:t>7</a:t>
            </a:fld>
            <a:endParaRPr lang="en-US"/>
          </a:p>
        </p:txBody>
      </p:sp>
    </p:spTree>
    <p:extLst>
      <p:ext uri="{BB962C8B-B14F-4D97-AF65-F5344CB8AC3E}">
        <p14:creationId xmlns:p14="http://schemas.microsoft.com/office/powerpoint/2010/main" val="2969966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Specifically, they aren’t to be uninformed about those who have died. It’s a euphemism. We do the same with “passed away.” It’s also a way of saying that the end has not really happened yet. Physical death isn’t death in a sense. That’s helpful to consider. </a:t>
            </a:r>
          </a:p>
        </p:txBody>
      </p:sp>
      <p:sp>
        <p:nvSpPr>
          <p:cNvPr id="4" name="Slide Number Placeholder 3"/>
          <p:cNvSpPr>
            <a:spLocks noGrp="1"/>
          </p:cNvSpPr>
          <p:nvPr>
            <p:ph type="sldNum" sz="quarter" idx="5"/>
          </p:nvPr>
        </p:nvSpPr>
        <p:spPr/>
        <p:txBody>
          <a:bodyPr/>
          <a:lstStyle/>
          <a:p>
            <a:fld id="{C4FBF649-2392-4361-BB0A-EF9274DEED2F}" type="slidenum">
              <a:rPr lang="en-US" smtClean="0"/>
              <a:t>8</a:t>
            </a:fld>
            <a:endParaRPr lang="en-US"/>
          </a:p>
        </p:txBody>
      </p:sp>
    </p:spTree>
    <p:extLst>
      <p:ext uri="{BB962C8B-B14F-4D97-AF65-F5344CB8AC3E}">
        <p14:creationId xmlns:p14="http://schemas.microsoft.com/office/powerpoint/2010/main" val="2246399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like ‘therefore.’ What is an implication of having the right information about death? And our loved ones? Why does it matter? There is a lot of bad information around death and what happens at death or after death—even in the church. Diagrams of the soul, etc. Is that true or bad information based on tradition. </a:t>
            </a:r>
          </a:p>
        </p:txBody>
      </p:sp>
      <p:sp>
        <p:nvSpPr>
          <p:cNvPr id="4" name="Slide Number Placeholder 3"/>
          <p:cNvSpPr>
            <a:spLocks noGrp="1"/>
          </p:cNvSpPr>
          <p:nvPr>
            <p:ph type="sldNum" sz="quarter" idx="5"/>
          </p:nvPr>
        </p:nvSpPr>
        <p:spPr/>
        <p:txBody>
          <a:bodyPr/>
          <a:lstStyle/>
          <a:p>
            <a:fld id="{C4FBF649-2392-4361-BB0A-EF9274DEED2F}" type="slidenum">
              <a:rPr lang="en-US" smtClean="0"/>
              <a:t>9</a:t>
            </a:fld>
            <a:endParaRPr lang="en-US"/>
          </a:p>
        </p:txBody>
      </p:sp>
    </p:spTree>
    <p:extLst>
      <p:ext uri="{BB962C8B-B14F-4D97-AF65-F5344CB8AC3E}">
        <p14:creationId xmlns:p14="http://schemas.microsoft.com/office/powerpoint/2010/main" val="2627247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have the right information about Christ’s coming, it changes how we grieve. Do we still grieve? Yes. But it changes. We have hope. Different from those who have no hope. How does someone with no religious belief get through the trials of life? </a:t>
            </a:r>
          </a:p>
        </p:txBody>
      </p:sp>
      <p:sp>
        <p:nvSpPr>
          <p:cNvPr id="4" name="Slide Number Placeholder 3"/>
          <p:cNvSpPr>
            <a:spLocks noGrp="1"/>
          </p:cNvSpPr>
          <p:nvPr>
            <p:ph type="sldNum" sz="quarter" idx="5"/>
          </p:nvPr>
        </p:nvSpPr>
        <p:spPr/>
        <p:txBody>
          <a:bodyPr/>
          <a:lstStyle/>
          <a:p>
            <a:fld id="{C4FBF649-2392-4361-BB0A-EF9274DEED2F}" type="slidenum">
              <a:rPr lang="en-US" smtClean="0"/>
              <a:t>10</a:t>
            </a:fld>
            <a:endParaRPr lang="en-US"/>
          </a:p>
        </p:txBody>
      </p:sp>
    </p:spTree>
    <p:extLst>
      <p:ext uri="{BB962C8B-B14F-4D97-AF65-F5344CB8AC3E}">
        <p14:creationId xmlns:p14="http://schemas.microsoft.com/office/powerpoint/2010/main" val="3756050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have the right information about Christ’s coming, it changes how we grieve. Do we still grieve? Yes. But it changes. We have hope. Different from those who have no hope. How does someone with no religious belief get through the trials of life? </a:t>
            </a:r>
          </a:p>
        </p:txBody>
      </p:sp>
      <p:sp>
        <p:nvSpPr>
          <p:cNvPr id="4" name="Slide Number Placeholder 3"/>
          <p:cNvSpPr>
            <a:spLocks noGrp="1"/>
          </p:cNvSpPr>
          <p:nvPr>
            <p:ph type="sldNum" sz="quarter" idx="5"/>
          </p:nvPr>
        </p:nvSpPr>
        <p:spPr/>
        <p:txBody>
          <a:bodyPr/>
          <a:lstStyle/>
          <a:p>
            <a:fld id="{C4FBF649-2392-4361-BB0A-EF9274DEED2F}" type="slidenum">
              <a:rPr lang="en-US" smtClean="0"/>
              <a:t>11</a:t>
            </a:fld>
            <a:endParaRPr lang="en-US"/>
          </a:p>
        </p:txBody>
      </p:sp>
    </p:spTree>
    <p:extLst>
      <p:ext uri="{BB962C8B-B14F-4D97-AF65-F5344CB8AC3E}">
        <p14:creationId xmlns:p14="http://schemas.microsoft.com/office/powerpoint/2010/main" val="3760921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614EB2-895B-4A3E-9C0F-6A7B5ACF8C99}"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7183574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614EB2-895B-4A3E-9C0F-6A7B5ACF8C99}"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3995853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614EB2-895B-4A3E-9C0F-6A7B5ACF8C99}"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2227153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614EB2-895B-4A3E-9C0F-6A7B5ACF8C99}"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15360638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614EB2-895B-4A3E-9C0F-6A7B5ACF8C99}"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42797462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614EB2-895B-4A3E-9C0F-6A7B5ACF8C99}"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3653495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614EB2-895B-4A3E-9C0F-6A7B5ACF8C99}" type="datetimeFigureOut">
              <a:rPr lang="en-US" smtClean="0"/>
              <a:t>12/31/2021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14271110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614EB2-895B-4A3E-9C0F-6A7B5ACF8C99}" type="datetimeFigureOut">
              <a:rPr lang="en-US" smtClean="0"/>
              <a:t>12/31/2021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37781899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14EB2-895B-4A3E-9C0F-6A7B5ACF8C99}" type="datetimeFigureOut">
              <a:rPr lang="en-US" smtClean="0"/>
              <a:t>12/31/2021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41720945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614EB2-895B-4A3E-9C0F-6A7B5ACF8C99}"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34507770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614EB2-895B-4A3E-9C0F-6A7B5ACF8C99}"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913448-D00D-441C-841B-61FBC85FCA7E}" type="slidenum">
              <a:rPr lang="en-US" smtClean="0"/>
              <a:t>‹#›</a:t>
            </a:fld>
            <a:endParaRPr lang="en-US"/>
          </a:p>
        </p:txBody>
      </p:sp>
    </p:spTree>
    <p:extLst>
      <p:ext uri="{BB962C8B-B14F-4D97-AF65-F5344CB8AC3E}">
        <p14:creationId xmlns:p14="http://schemas.microsoft.com/office/powerpoint/2010/main" val="3509407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14EB2-895B-4A3E-9C0F-6A7B5ACF8C99}" type="datetimeFigureOut">
              <a:rPr lang="en-US" smtClean="0"/>
              <a:t>12/31/2021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13448-D00D-441C-841B-61FBC85FCA7E}" type="slidenum">
              <a:rPr lang="en-US" smtClean="0"/>
              <a:t>‹#›</a:t>
            </a:fld>
            <a:endParaRPr lang="en-US"/>
          </a:p>
        </p:txBody>
      </p:sp>
    </p:spTree>
    <p:extLst>
      <p:ext uri="{BB962C8B-B14F-4D97-AF65-F5344CB8AC3E}">
        <p14:creationId xmlns:p14="http://schemas.microsoft.com/office/powerpoint/2010/main" val="2949752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27F4E-1D3D-47A0-8BA4-03E6A9FC32B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C0D446A-3157-4076-98B2-2FC4F200C5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5813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612844"/>
            <a:ext cx="9144000" cy="5632311"/>
          </a:xfrm>
          <a:prstGeom prst="rect">
            <a:avLst/>
          </a:prstGeom>
          <a:noFill/>
        </p:spPr>
        <p:txBody>
          <a:bodyPr wrap="square">
            <a:spAutoFit/>
          </a:bodyPr>
          <a:lstStyle/>
          <a:p>
            <a:r>
              <a:rPr lang="en-US" sz="3600" b="1" baseline="30000" dirty="0">
                <a:solidFill>
                  <a:srgbClr val="000000"/>
                </a:solidFill>
                <a:effectLst/>
                <a:latin typeface="system-ui"/>
              </a:rPr>
              <a:t>13 </a:t>
            </a:r>
            <a:r>
              <a:rPr lang="en-US" sz="3600" b="0" dirty="0">
                <a:solidFill>
                  <a:srgbClr val="000000"/>
                </a:solidFill>
                <a:effectLst/>
                <a:latin typeface="system-ui"/>
              </a:rPr>
              <a:t>But </a:t>
            </a:r>
            <a:r>
              <a:rPr lang="en-US" sz="3600" dirty="0">
                <a:solidFill>
                  <a:srgbClr val="000000"/>
                </a:solidFill>
                <a:effectLst/>
                <a:latin typeface="system-ui"/>
              </a:rPr>
              <a:t>we do not want you to be uninformed, </a:t>
            </a:r>
            <a:r>
              <a:rPr lang="en-US" sz="3600" b="0" dirty="0">
                <a:solidFill>
                  <a:srgbClr val="000000"/>
                </a:solidFill>
                <a:effectLst/>
                <a:latin typeface="system-ui"/>
              </a:rPr>
              <a:t>brethren, </a:t>
            </a:r>
            <a:r>
              <a:rPr lang="en-US" sz="3600" dirty="0">
                <a:solidFill>
                  <a:srgbClr val="000000"/>
                </a:solidFill>
                <a:effectLst/>
                <a:latin typeface="system-ui"/>
              </a:rPr>
              <a:t>about those who are asleep</a:t>
            </a:r>
            <a:r>
              <a:rPr lang="en-US" sz="3600" b="0" dirty="0">
                <a:solidFill>
                  <a:srgbClr val="000000"/>
                </a:solidFill>
                <a:effectLst/>
                <a:latin typeface="system-ui"/>
              </a:rPr>
              <a:t>, </a:t>
            </a:r>
            <a:r>
              <a:rPr lang="en-US" sz="3600" dirty="0">
                <a:solidFill>
                  <a:srgbClr val="000000"/>
                </a:solidFill>
                <a:effectLst/>
                <a:latin typeface="system-ui"/>
              </a:rPr>
              <a:t>so that </a:t>
            </a:r>
            <a:r>
              <a:rPr lang="en-US" sz="3600" b="1" dirty="0">
                <a:solidFill>
                  <a:srgbClr val="000000"/>
                </a:solidFill>
                <a:effectLst/>
                <a:highlight>
                  <a:srgbClr val="FFFF00"/>
                </a:highlight>
                <a:latin typeface="system-ui"/>
              </a:rPr>
              <a:t>you will not grieve as do the rest who have no hope</a:t>
            </a:r>
            <a:r>
              <a:rPr lang="en-US" sz="3600" b="0" dirty="0">
                <a:solidFill>
                  <a:srgbClr val="000000"/>
                </a:solidFill>
                <a:effectLst/>
                <a:latin typeface="system-ui"/>
              </a:rPr>
              <a:t>. </a:t>
            </a:r>
            <a:r>
              <a:rPr lang="en-US" sz="3600" b="1" baseline="30000" dirty="0">
                <a:solidFill>
                  <a:srgbClr val="000000"/>
                </a:solidFill>
                <a:effectLst/>
                <a:latin typeface="system-ui"/>
              </a:rPr>
              <a:t>14 </a:t>
            </a:r>
            <a:r>
              <a:rPr lang="en-US" sz="3600" b="0" dirty="0">
                <a:solidFill>
                  <a:srgbClr val="000000"/>
                </a:solidFill>
                <a:effectLst/>
                <a:latin typeface="system-ui"/>
              </a:rPr>
              <a:t>For if we believe that Jesus died and rose again, even so God will bring with Him those who have fallen asleep in Jesus. </a:t>
            </a:r>
            <a:r>
              <a:rPr lang="en-US" sz="3600" b="1" baseline="30000" dirty="0">
                <a:solidFill>
                  <a:srgbClr val="000000"/>
                </a:solidFill>
                <a:effectLst/>
                <a:latin typeface="system-ui"/>
              </a:rPr>
              <a:t>15 </a:t>
            </a:r>
            <a:r>
              <a:rPr lang="en-US" sz="3600" b="0" dirty="0">
                <a:solidFill>
                  <a:srgbClr val="000000"/>
                </a:solidFill>
                <a:effectLst/>
                <a:latin typeface="system-ui"/>
              </a:rPr>
              <a:t>For this we say to you by the word of the Lord, that we who are alive and remain until the coming of the Lord, will not precede those who have fallen asleep. </a:t>
            </a:r>
            <a:endParaRPr lang="en-US" sz="3600" dirty="0"/>
          </a:p>
        </p:txBody>
      </p:sp>
    </p:spTree>
    <p:extLst>
      <p:ext uri="{BB962C8B-B14F-4D97-AF65-F5344CB8AC3E}">
        <p14:creationId xmlns:p14="http://schemas.microsoft.com/office/powerpoint/2010/main" val="1386733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612844"/>
            <a:ext cx="9144000" cy="5632311"/>
          </a:xfrm>
          <a:prstGeom prst="rect">
            <a:avLst/>
          </a:prstGeom>
          <a:noFill/>
        </p:spPr>
        <p:txBody>
          <a:bodyPr wrap="square">
            <a:spAutoFit/>
          </a:bodyPr>
          <a:lstStyle/>
          <a:p>
            <a:r>
              <a:rPr lang="en-US" sz="3600" b="1" baseline="30000" dirty="0">
                <a:solidFill>
                  <a:srgbClr val="000000"/>
                </a:solidFill>
                <a:effectLst/>
                <a:latin typeface="system-ui"/>
              </a:rPr>
              <a:t>13 </a:t>
            </a:r>
            <a:r>
              <a:rPr lang="en-US" sz="3600" b="0" dirty="0">
                <a:solidFill>
                  <a:srgbClr val="000000"/>
                </a:solidFill>
                <a:effectLst/>
                <a:latin typeface="system-ui"/>
              </a:rPr>
              <a:t>But </a:t>
            </a:r>
            <a:r>
              <a:rPr lang="en-US" sz="3600" dirty="0">
                <a:solidFill>
                  <a:srgbClr val="000000"/>
                </a:solidFill>
                <a:effectLst/>
                <a:latin typeface="system-ui"/>
              </a:rPr>
              <a:t>we do not want you to be uninformed, </a:t>
            </a:r>
            <a:r>
              <a:rPr lang="en-US" sz="3600" b="0" dirty="0">
                <a:solidFill>
                  <a:srgbClr val="000000"/>
                </a:solidFill>
                <a:effectLst/>
                <a:latin typeface="system-ui"/>
              </a:rPr>
              <a:t>brethren, </a:t>
            </a:r>
            <a:r>
              <a:rPr lang="en-US" sz="3600" dirty="0">
                <a:solidFill>
                  <a:srgbClr val="000000"/>
                </a:solidFill>
                <a:effectLst/>
                <a:latin typeface="system-ui"/>
              </a:rPr>
              <a:t>about those who are asleep</a:t>
            </a:r>
            <a:r>
              <a:rPr lang="en-US" sz="3600" b="0" dirty="0">
                <a:solidFill>
                  <a:srgbClr val="000000"/>
                </a:solidFill>
                <a:effectLst/>
                <a:latin typeface="system-ui"/>
              </a:rPr>
              <a:t>, </a:t>
            </a:r>
            <a:r>
              <a:rPr lang="en-US" sz="3600" dirty="0">
                <a:solidFill>
                  <a:srgbClr val="000000"/>
                </a:solidFill>
                <a:effectLst/>
                <a:latin typeface="system-ui"/>
              </a:rPr>
              <a:t>so that you will not grieve as do the rest who have no hope. </a:t>
            </a:r>
            <a:r>
              <a:rPr lang="en-US" sz="3600" b="1" baseline="30000" dirty="0">
                <a:solidFill>
                  <a:srgbClr val="000000"/>
                </a:solidFill>
                <a:effectLst/>
                <a:latin typeface="system-ui"/>
              </a:rPr>
              <a:t>14 </a:t>
            </a:r>
            <a:r>
              <a:rPr lang="en-US" sz="3600" b="1" dirty="0">
                <a:solidFill>
                  <a:srgbClr val="000000"/>
                </a:solidFill>
                <a:effectLst/>
                <a:highlight>
                  <a:srgbClr val="FFFF00"/>
                </a:highlight>
                <a:latin typeface="system-ui"/>
              </a:rPr>
              <a:t>For if we believe that Jesus died and rose again, even so God will bring with Him those who have fallen asleep in Jesus. </a:t>
            </a:r>
            <a:r>
              <a:rPr lang="en-US" sz="3600" b="1" baseline="30000" dirty="0">
                <a:solidFill>
                  <a:srgbClr val="000000"/>
                </a:solidFill>
                <a:effectLst/>
                <a:latin typeface="system-ui"/>
              </a:rPr>
              <a:t>15 </a:t>
            </a:r>
            <a:r>
              <a:rPr lang="en-US" sz="3600" b="0" dirty="0">
                <a:solidFill>
                  <a:srgbClr val="000000"/>
                </a:solidFill>
                <a:effectLst/>
                <a:latin typeface="system-ui"/>
              </a:rPr>
              <a:t>For this we say to you by the word of the Lord, that we who are alive and remain until the coming of the Lord, will not precede those who have fallen asleep. </a:t>
            </a:r>
            <a:endParaRPr lang="en-US" sz="3600" dirty="0"/>
          </a:p>
        </p:txBody>
      </p:sp>
    </p:spTree>
    <p:extLst>
      <p:ext uri="{BB962C8B-B14F-4D97-AF65-F5344CB8AC3E}">
        <p14:creationId xmlns:p14="http://schemas.microsoft.com/office/powerpoint/2010/main" val="3465132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612844"/>
            <a:ext cx="9144000" cy="5632311"/>
          </a:xfrm>
          <a:prstGeom prst="rect">
            <a:avLst/>
          </a:prstGeom>
          <a:noFill/>
        </p:spPr>
        <p:txBody>
          <a:bodyPr wrap="square">
            <a:spAutoFit/>
          </a:bodyPr>
          <a:lstStyle/>
          <a:p>
            <a:r>
              <a:rPr lang="en-US" sz="3600" b="1" baseline="30000" dirty="0">
                <a:solidFill>
                  <a:srgbClr val="000000"/>
                </a:solidFill>
                <a:effectLst/>
                <a:latin typeface="system-ui"/>
              </a:rPr>
              <a:t>13 </a:t>
            </a:r>
            <a:r>
              <a:rPr lang="en-US" sz="3600" b="0" dirty="0">
                <a:solidFill>
                  <a:srgbClr val="000000"/>
                </a:solidFill>
                <a:effectLst/>
                <a:latin typeface="system-ui"/>
              </a:rPr>
              <a:t>But </a:t>
            </a:r>
            <a:r>
              <a:rPr lang="en-US" sz="3600" dirty="0">
                <a:solidFill>
                  <a:srgbClr val="000000"/>
                </a:solidFill>
                <a:effectLst/>
                <a:latin typeface="system-ui"/>
              </a:rPr>
              <a:t>we do not want you to be uninformed, </a:t>
            </a:r>
            <a:r>
              <a:rPr lang="en-US" sz="3600" b="0" dirty="0">
                <a:solidFill>
                  <a:srgbClr val="000000"/>
                </a:solidFill>
                <a:effectLst/>
                <a:latin typeface="system-ui"/>
              </a:rPr>
              <a:t>brethren, </a:t>
            </a:r>
            <a:r>
              <a:rPr lang="en-US" sz="3600" dirty="0">
                <a:solidFill>
                  <a:srgbClr val="000000"/>
                </a:solidFill>
                <a:effectLst/>
                <a:latin typeface="system-ui"/>
              </a:rPr>
              <a:t>about those who are asleep</a:t>
            </a:r>
            <a:r>
              <a:rPr lang="en-US" sz="3600" b="0" dirty="0">
                <a:solidFill>
                  <a:srgbClr val="000000"/>
                </a:solidFill>
                <a:effectLst/>
                <a:latin typeface="system-ui"/>
              </a:rPr>
              <a:t>, </a:t>
            </a:r>
            <a:r>
              <a:rPr lang="en-US" sz="3600" dirty="0">
                <a:solidFill>
                  <a:srgbClr val="000000"/>
                </a:solidFill>
                <a:effectLst/>
                <a:latin typeface="system-ui"/>
              </a:rPr>
              <a:t>so that you will not grieve as do the rest who have no hope. </a:t>
            </a:r>
            <a:r>
              <a:rPr lang="en-US" sz="3600" b="1" baseline="30000" dirty="0">
                <a:solidFill>
                  <a:srgbClr val="000000"/>
                </a:solidFill>
                <a:effectLst/>
                <a:latin typeface="system-ui"/>
              </a:rPr>
              <a:t>14 </a:t>
            </a:r>
            <a:r>
              <a:rPr lang="en-US" sz="3600" b="1" dirty="0">
                <a:solidFill>
                  <a:srgbClr val="000000"/>
                </a:solidFill>
                <a:effectLst/>
                <a:highlight>
                  <a:srgbClr val="FFFF00"/>
                </a:highlight>
                <a:latin typeface="system-ui"/>
              </a:rPr>
              <a:t>For </a:t>
            </a:r>
            <a:r>
              <a:rPr lang="en-US" sz="3600" b="1" u="sng" dirty="0">
                <a:solidFill>
                  <a:srgbClr val="000000"/>
                </a:solidFill>
                <a:effectLst/>
                <a:highlight>
                  <a:srgbClr val="FFFF00"/>
                </a:highlight>
                <a:latin typeface="system-ui"/>
              </a:rPr>
              <a:t>if we believe that Jesus died and rose again</a:t>
            </a:r>
            <a:r>
              <a:rPr lang="en-US" sz="3600" b="1" dirty="0">
                <a:solidFill>
                  <a:srgbClr val="000000"/>
                </a:solidFill>
                <a:effectLst/>
                <a:highlight>
                  <a:srgbClr val="FFFF00"/>
                </a:highlight>
                <a:latin typeface="system-ui"/>
              </a:rPr>
              <a:t>, even so God will bring with Him those who have fallen asleep in Jesus. </a:t>
            </a:r>
            <a:r>
              <a:rPr lang="en-US" sz="3600" b="1" baseline="30000" dirty="0">
                <a:solidFill>
                  <a:srgbClr val="000000"/>
                </a:solidFill>
                <a:effectLst/>
                <a:latin typeface="system-ui"/>
              </a:rPr>
              <a:t>15 </a:t>
            </a:r>
            <a:r>
              <a:rPr lang="en-US" sz="3600" b="0" dirty="0">
                <a:solidFill>
                  <a:srgbClr val="000000"/>
                </a:solidFill>
                <a:effectLst/>
                <a:latin typeface="system-ui"/>
              </a:rPr>
              <a:t>For this we say to you by the word of the Lord, that we who are alive and remain until the coming of the Lord, will not precede those who have fallen asleep. </a:t>
            </a:r>
            <a:endParaRPr lang="en-US" sz="3600" dirty="0"/>
          </a:p>
        </p:txBody>
      </p:sp>
    </p:spTree>
    <p:extLst>
      <p:ext uri="{BB962C8B-B14F-4D97-AF65-F5344CB8AC3E}">
        <p14:creationId xmlns:p14="http://schemas.microsoft.com/office/powerpoint/2010/main" val="1735383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612844"/>
            <a:ext cx="9144000" cy="5632311"/>
          </a:xfrm>
          <a:prstGeom prst="rect">
            <a:avLst/>
          </a:prstGeom>
          <a:noFill/>
        </p:spPr>
        <p:txBody>
          <a:bodyPr wrap="square">
            <a:spAutoFit/>
          </a:bodyPr>
          <a:lstStyle/>
          <a:p>
            <a:r>
              <a:rPr lang="en-US" sz="3600" b="1" baseline="30000" dirty="0">
                <a:solidFill>
                  <a:srgbClr val="000000"/>
                </a:solidFill>
                <a:effectLst/>
                <a:latin typeface="system-ui"/>
              </a:rPr>
              <a:t>13 </a:t>
            </a:r>
            <a:r>
              <a:rPr lang="en-US" sz="3600" b="0" dirty="0">
                <a:solidFill>
                  <a:srgbClr val="000000"/>
                </a:solidFill>
                <a:effectLst/>
                <a:latin typeface="system-ui"/>
              </a:rPr>
              <a:t>But </a:t>
            </a:r>
            <a:r>
              <a:rPr lang="en-US" sz="3600" dirty="0">
                <a:solidFill>
                  <a:srgbClr val="000000"/>
                </a:solidFill>
                <a:effectLst/>
                <a:latin typeface="system-ui"/>
              </a:rPr>
              <a:t>we do not want you to be uninformed, </a:t>
            </a:r>
            <a:r>
              <a:rPr lang="en-US" sz="3600" b="0" dirty="0">
                <a:solidFill>
                  <a:srgbClr val="000000"/>
                </a:solidFill>
                <a:effectLst/>
                <a:latin typeface="system-ui"/>
              </a:rPr>
              <a:t>brethren, </a:t>
            </a:r>
            <a:r>
              <a:rPr lang="en-US" sz="3600" dirty="0">
                <a:solidFill>
                  <a:srgbClr val="000000"/>
                </a:solidFill>
                <a:effectLst/>
                <a:latin typeface="system-ui"/>
              </a:rPr>
              <a:t>about those who are asleep</a:t>
            </a:r>
            <a:r>
              <a:rPr lang="en-US" sz="3600" b="0" dirty="0">
                <a:solidFill>
                  <a:srgbClr val="000000"/>
                </a:solidFill>
                <a:effectLst/>
                <a:latin typeface="system-ui"/>
              </a:rPr>
              <a:t>, </a:t>
            </a:r>
            <a:r>
              <a:rPr lang="en-US" sz="3600" dirty="0">
                <a:solidFill>
                  <a:srgbClr val="000000"/>
                </a:solidFill>
                <a:effectLst/>
                <a:latin typeface="system-ui"/>
              </a:rPr>
              <a:t>so that you will not grieve as do the rest who have no hope. </a:t>
            </a:r>
            <a:r>
              <a:rPr lang="en-US" sz="3600" b="1" baseline="30000" dirty="0">
                <a:solidFill>
                  <a:srgbClr val="000000"/>
                </a:solidFill>
                <a:effectLst/>
                <a:latin typeface="system-ui"/>
              </a:rPr>
              <a:t>14 </a:t>
            </a:r>
            <a:r>
              <a:rPr lang="en-US" sz="3600" b="1" dirty="0">
                <a:solidFill>
                  <a:srgbClr val="000000"/>
                </a:solidFill>
                <a:effectLst/>
                <a:highlight>
                  <a:srgbClr val="FFFF00"/>
                </a:highlight>
                <a:latin typeface="system-ui"/>
              </a:rPr>
              <a:t>For if we believe that Jesus died and rose again, even so </a:t>
            </a:r>
            <a:r>
              <a:rPr lang="en-US" sz="3600" b="1" u="sng" dirty="0">
                <a:solidFill>
                  <a:srgbClr val="000000"/>
                </a:solidFill>
                <a:effectLst/>
                <a:highlight>
                  <a:srgbClr val="FFFF00"/>
                </a:highlight>
                <a:latin typeface="system-ui"/>
              </a:rPr>
              <a:t>God will bring with Him those who have fallen asleep in Jesus</a:t>
            </a:r>
            <a:r>
              <a:rPr lang="en-US" sz="3600" b="1" dirty="0">
                <a:solidFill>
                  <a:srgbClr val="000000"/>
                </a:solidFill>
                <a:effectLst/>
                <a:highlight>
                  <a:srgbClr val="FFFF00"/>
                </a:highlight>
                <a:latin typeface="system-ui"/>
              </a:rPr>
              <a:t>. </a:t>
            </a:r>
            <a:r>
              <a:rPr lang="en-US" sz="3600" b="1" baseline="30000" dirty="0">
                <a:solidFill>
                  <a:srgbClr val="000000"/>
                </a:solidFill>
                <a:effectLst/>
                <a:latin typeface="system-ui"/>
              </a:rPr>
              <a:t>15 </a:t>
            </a:r>
            <a:r>
              <a:rPr lang="en-US" sz="3600" b="0" dirty="0">
                <a:solidFill>
                  <a:srgbClr val="000000"/>
                </a:solidFill>
                <a:effectLst/>
                <a:latin typeface="system-ui"/>
              </a:rPr>
              <a:t>For this we say to you by the word of the Lord, that we who are alive and remain until the coming of the Lord, will not precede those who have fallen asleep. </a:t>
            </a:r>
            <a:endParaRPr lang="en-US" sz="3600" dirty="0"/>
          </a:p>
        </p:txBody>
      </p:sp>
    </p:spTree>
    <p:extLst>
      <p:ext uri="{BB962C8B-B14F-4D97-AF65-F5344CB8AC3E}">
        <p14:creationId xmlns:p14="http://schemas.microsoft.com/office/powerpoint/2010/main" val="4251968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612844"/>
            <a:ext cx="9144000" cy="5632311"/>
          </a:xfrm>
          <a:prstGeom prst="rect">
            <a:avLst/>
          </a:prstGeom>
          <a:noFill/>
        </p:spPr>
        <p:txBody>
          <a:bodyPr wrap="square">
            <a:spAutoFit/>
          </a:bodyPr>
          <a:lstStyle/>
          <a:p>
            <a:r>
              <a:rPr lang="en-US" sz="3600" b="1" baseline="30000" dirty="0">
                <a:solidFill>
                  <a:srgbClr val="000000"/>
                </a:solidFill>
                <a:effectLst/>
                <a:latin typeface="system-ui"/>
              </a:rPr>
              <a:t>13 </a:t>
            </a:r>
            <a:r>
              <a:rPr lang="en-US" sz="3600" b="0" dirty="0">
                <a:solidFill>
                  <a:srgbClr val="000000"/>
                </a:solidFill>
                <a:effectLst/>
                <a:latin typeface="system-ui"/>
              </a:rPr>
              <a:t>But </a:t>
            </a:r>
            <a:r>
              <a:rPr lang="en-US" sz="3600" dirty="0">
                <a:solidFill>
                  <a:srgbClr val="000000"/>
                </a:solidFill>
                <a:effectLst/>
                <a:latin typeface="system-ui"/>
              </a:rPr>
              <a:t>we do not want you to be uninformed, </a:t>
            </a:r>
            <a:r>
              <a:rPr lang="en-US" sz="3600" b="0" dirty="0">
                <a:solidFill>
                  <a:srgbClr val="000000"/>
                </a:solidFill>
                <a:effectLst/>
                <a:latin typeface="system-ui"/>
              </a:rPr>
              <a:t>brethren, </a:t>
            </a:r>
            <a:r>
              <a:rPr lang="en-US" sz="3600" dirty="0">
                <a:solidFill>
                  <a:srgbClr val="000000"/>
                </a:solidFill>
                <a:effectLst/>
                <a:latin typeface="system-ui"/>
              </a:rPr>
              <a:t>about those who are asleep</a:t>
            </a:r>
            <a:r>
              <a:rPr lang="en-US" sz="3600" b="0" dirty="0">
                <a:solidFill>
                  <a:srgbClr val="000000"/>
                </a:solidFill>
                <a:effectLst/>
                <a:latin typeface="system-ui"/>
              </a:rPr>
              <a:t>, </a:t>
            </a:r>
            <a:r>
              <a:rPr lang="en-US" sz="3600" dirty="0">
                <a:solidFill>
                  <a:srgbClr val="000000"/>
                </a:solidFill>
                <a:effectLst/>
                <a:latin typeface="system-ui"/>
              </a:rPr>
              <a:t>so that you will not grieve as do the rest who have no hope. </a:t>
            </a:r>
            <a:r>
              <a:rPr lang="en-US" sz="3600" b="1" baseline="30000" dirty="0">
                <a:solidFill>
                  <a:srgbClr val="000000"/>
                </a:solidFill>
                <a:effectLst/>
                <a:latin typeface="system-ui"/>
              </a:rPr>
              <a:t>14 </a:t>
            </a:r>
            <a:r>
              <a:rPr lang="en-US" sz="3600" dirty="0">
                <a:solidFill>
                  <a:srgbClr val="000000"/>
                </a:solidFill>
                <a:effectLst/>
                <a:latin typeface="system-ui"/>
              </a:rPr>
              <a:t>For if we believe that Jesus died and rose again, even so God will bring with Him those who have fallen asleep in Jesus. </a:t>
            </a:r>
            <a:r>
              <a:rPr lang="en-US" sz="3600" b="1" baseline="30000" dirty="0">
                <a:solidFill>
                  <a:srgbClr val="000000"/>
                </a:solidFill>
                <a:effectLst/>
                <a:latin typeface="system-ui"/>
              </a:rPr>
              <a:t>15 </a:t>
            </a:r>
            <a:r>
              <a:rPr lang="en-US" sz="3600" b="0" dirty="0">
                <a:solidFill>
                  <a:srgbClr val="000000"/>
                </a:solidFill>
                <a:effectLst/>
                <a:latin typeface="system-ui"/>
              </a:rPr>
              <a:t>For this we say to you by the word of the Lord, that </a:t>
            </a:r>
            <a:r>
              <a:rPr lang="en-US" sz="3600" b="1" dirty="0">
                <a:solidFill>
                  <a:srgbClr val="000000"/>
                </a:solidFill>
                <a:effectLst/>
                <a:highlight>
                  <a:srgbClr val="FFFF00"/>
                </a:highlight>
                <a:latin typeface="system-ui"/>
              </a:rPr>
              <a:t>we who are alive and remain until the coming of the Lord, will not precede those who have fallen asleep.</a:t>
            </a:r>
            <a:r>
              <a:rPr lang="en-US" sz="3600" b="0" dirty="0">
                <a:solidFill>
                  <a:srgbClr val="000000"/>
                </a:solidFill>
                <a:effectLst/>
                <a:latin typeface="system-ui"/>
              </a:rPr>
              <a:t> </a:t>
            </a:r>
            <a:endParaRPr lang="en-US" sz="3600" dirty="0"/>
          </a:p>
        </p:txBody>
      </p:sp>
    </p:spTree>
    <p:extLst>
      <p:ext uri="{BB962C8B-B14F-4D97-AF65-F5344CB8AC3E}">
        <p14:creationId xmlns:p14="http://schemas.microsoft.com/office/powerpoint/2010/main" val="15447973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889843"/>
            <a:ext cx="9144000" cy="3970318"/>
          </a:xfrm>
          <a:prstGeom prst="rect">
            <a:avLst/>
          </a:prstGeom>
          <a:noFill/>
        </p:spPr>
        <p:txBody>
          <a:bodyPr wrap="square">
            <a:spAutoFit/>
          </a:bodyPr>
          <a:lstStyle/>
          <a:p>
            <a:r>
              <a:rPr lang="en-US" sz="3600" b="1" baseline="30000" dirty="0">
                <a:solidFill>
                  <a:srgbClr val="000000"/>
                </a:solidFill>
                <a:effectLst/>
                <a:latin typeface="system-ui"/>
              </a:rPr>
              <a:t>16 </a:t>
            </a:r>
            <a:r>
              <a:rPr lang="en-US" sz="3600" b="0" dirty="0">
                <a:solidFill>
                  <a:srgbClr val="000000"/>
                </a:solidFill>
                <a:effectLst/>
                <a:latin typeface="system-ui"/>
              </a:rPr>
              <a:t>For the Lord Himself will descend from heaven with a shout, with the voice of the archangel and with the trumpet of God, and the dead in Christ will rise first. </a:t>
            </a:r>
            <a:r>
              <a:rPr lang="en-US" sz="3600" b="1" baseline="30000" dirty="0">
                <a:solidFill>
                  <a:srgbClr val="000000"/>
                </a:solidFill>
                <a:effectLst/>
                <a:latin typeface="system-ui"/>
              </a:rPr>
              <a:t>17 </a:t>
            </a:r>
            <a:r>
              <a:rPr lang="en-US" sz="3600" b="0" dirty="0">
                <a:solidFill>
                  <a:srgbClr val="000000"/>
                </a:solidFill>
                <a:effectLst/>
                <a:latin typeface="system-ui"/>
              </a:rPr>
              <a:t>Then we who are alive and remain will be caught up together with them in the clouds to meet the Lord in the air, and so we shall always be with the Lord. </a:t>
            </a:r>
            <a:endParaRPr lang="en-US" sz="3600" dirty="0"/>
          </a:p>
        </p:txBody>
      </p:sp>
    </p:spTree>
    <p:extLst>
      <p:ext uri="{BB962C8B-B14F-4D97-AF65-F5344CB8AC3E}">
        <p14:creationId xmlns:p14="http://schemas.microsoft.com/office/powerpoint/2010/main" val="1640395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889843"/>
            <a:ext cx="9144000" cy="3970318"/>
          </a:xfrm>
          <a:prstGeom prst="rect">
            <a:avLst/>
          </a:prstGeom>
          <a:noFill/>
        </p:spPr>
        <p:txBody>
          <a:bodyPr wrap="square">
            <a:spAutoFit/>
          </a:bodyPr>
          <a:lstStyle/>
          <a:p>
            <a:r>
              <a:rPr lang="en-US" sz="3600" b="1" baseline="30000" dirty="0">
                <a:solidFill>
                  <a:srgbClr val="000000"/>
                </a:solidFill>
                <a:effectLst/>
                <a:latin typeface="system-ui"/>
              </a:rPr>
              <a:t>16 </a:t>
            </a:r>
            <a:r>
              <a:rPr lang="en-US" sz="3600" b="0" dirty="0">
                <a:solidFill>
                  <a:srgbClr val="000000"/>
                </a:solidFill>
                <a:effectLst/>
                <a:latin typeface="system-ui"/>
              </a:rPr>
              <a:t>For the Lord Himself will descend from heaven </a:t>
            </a:r>
            <a:r>
              <a:rPr lang="en-US" sz="3600" b="1" dirty="0">
                <a:solidFill>
                  <a:srgbClr val="000000"/>
                </a:solidFill>
                <a:effectLst/>
                <a:highlight>
                  <a:srgbClr val="FFFF00"/>
                </a:highlight>
                <a:latin typeface="system-ui"/>
              </a:rPr>
              <a:t>with a shout, with the voice of the archangel and with the trumpet of God</a:t>
            </a:r>
            <a:r>
              <a:rPr lang="en-US" sz="3600" b="0" dirty="0">
                <a:solidFill>
                  <a:srgbClr val="000000"/>
                </a:solidFill>
                <a:effectLst/>
                <a:latin typeface="system-ui"/>
              </a:rPr>
              <a:t>, and the dead in Christ will rise first. </a:t>
            </a:r>
            <a:r>
              <a:rPr lang="en-US" sz="3600" b="1" baseline="30000" dirty="0">
                <a:solidFill>
                  <a:srgbClr val="000000"/>
                </a:solidFill>
                <a:effectLst/>
                <a:latin typeface="system-ui"/>
              </a:rPr>
              <a:t>17 </a:t>
            </a:r>
            <a:r>
              <a:rPr lang="en-US" sz="3600" b="0" dirty="0">
                <a:solidFill>
                  <a:srgbClr val="000000"/>
                </a:solidFill>
                <a:effectLst/>
                <a:latin typeface="system-ui"/>
              </a:rPr>
              <a:t>Then we who are alive and remain will be caught up together with them in the clouds to meet the Lord in the air, and so we shall always be with the Lord. </a:t>
            </a:r>
            <a:endParaRPr lang="en-US" sz="3600" dirty="0"/>
          </a:p>
        </p:txBody>
      </p:sp>
    </p:spTree>
    <p:extLst>
      <p:ext uri="{BB962C8B-B14F-4D97-AF65-F5344CB8AC3E}">
        <p14:creationId xmlns:p14="http://schemas.microsoft.com/office/powerpoint/2010/main" val="1994344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889843"/>
            <a:ext cx="9144000" cy="3970318"/>
          </a:xfrm>
          <a:prstGeom prst="rect">
            <a:avLst/>
          </a:prstGeom>
          <a:noFill/>
        </p:spPr>
        <p:txBody>
          <a:bodyPr wrap="square">
            <a:spAutoFit/>
          </a:bodyPr>
          <a:lstStyle/>
          <a:p>
            <a:r>
              <a:rPr lang="en-US" sz="3600" b="1" baseline="30000" dirty="0">
                <a:solidFill>
                  <a:srgbClr val="000000"/>
                </a:solidFill>
                <a:effectLst/>
                <a:latin typeface="system-ui"/>
              </a:rPr>
              <a:t>16 </a:t>
            </a:r>
            <a:r>
              <a:rPr lang="en-US" sz="3600" b="0" dirty="0">
                <a:solidFill>
                  <a:srgbClr val="000000"/>
                </a:solidFill>
                <a:effectLst/>
                <a:latin typeface="system-ui"/>
              </a:rPr>
              <a:t>For the Lord Himself will descend from heaven </a:t>
            </a:r>
            <a:r>
              <a:rPr lang="en-US" sz="3600" dirty="0">
                <a:solidFill>
                  <a:srgbClr val="000000"/>
                </a:solidFill>
                <a:effectLst/>
                <a:latin typeface="system-ui"/>
              </a:rPr>
              <a:t>with a shout, with the voice of the archangel and with the trumpet of God</a:t>
            </a:r>
            <a:r>
              <a:rPr lang="en-US" sz="3600" b="0" dirty="0">
                <a:solidFill>
                  <a:srgbClr val="000000"/>
                </a:solidFill>
                <a:effectLst/>
                <a:latin typeface="system-ui"/>
              </a:rPr>
              <a:t>, and </a:t>
            </a:r>
            <a:r>
              <a:rPr lang="en-US" sz="3600" b="1" dirty="0">
                <a:solidFill>
                  <a:srgbClr val="000000"/>
                </a:solidFill>
                <a:effectLst/>
                <a:highlight>
                  <a:srgbClr val="FFFF00"/>
                </a:highlight>
                <a:latin typeface="system-ui"/>
              </a:rPr>
              <a:t>the dead in Christ will rise first</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b="0" dirty="0">
                <a:solidFill>
                  <a:srgbClr val="000000"/>
                </a:solidFill>
                <a:effectLst/>
                <a:latin typeface="system-ui"/>
              </a:rPr>
              <a:t>Then we who are alive and remain will be caught up together with them in the clouds to meet the Lord in the air, and so we shall always be with the Lord. </a:t>
            </a:r>
            <a:endParaRPr lang="en-US" sz="3600" dirty="0"/>
          </a:p>
        </p:txBody>
      </p:sp>
    </p:spTree>
    <p:extLst>
      <p:ext uri="{BB962C8B-B14F-4D97-AF65-F5344CB8AC3E}">
        <p14:creationId xmlns:p14="http://schemas.microsoft.com/office/powerpoint/2010/main" val="328582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889843"/>
            <a:ext cx="9144000" cy="3970318"/>
          </a:xfrm>
          <a:prstGeom prst="rect">
            <a:avLst/>
          </a:prstGeom>
          <a:noFill/>
        </p:spPr>
        <p:txBody>
          <a:bodyPr wrap="square">
            <a:spAutoFit/>
          </a:bodyPr>
          <a:lstStyle/>
          <a:p>
            <a:r>
              <a:rPr lang="en-US" sz="3600" b="1" baseline="30000" dirty="0">
                <a:solidFill>
                  <a:srgbClr val="000000"/>
                </a:solidFill>
                <a:effectLst/>
                <a:latin typeface="system-ui"/>
              </a:rPr>
              <a:t>16 </a:t>
            </a:r>
            <a:r>
              <a:rPr lang="en-US" sz="3600" b="0" dirty="0">
                <a:solidFill>
                  <a:srgbClr val="000000"/>
                </a:solidFill>
                <a:effectLst/>
                <a:latin typeface="system-ui"/>
              </a:rPr>
              <a:t>For the Lord Himself will descend from heaven </a:t>
            </a:r>
            <a:r>
              <a:rPr lang="en-US" sz="3600" dirty="0">
                <a:solidFill>
                  <a:srgbClr val="000000"/>
                </a:solidFill>
                <a:effectLst/>
                <a:latin typeface="system-ui"/>
              </a:rPr>
              <a:t>with a shout, with the voice of the archangel and with the trumpet of God, and the dead in Christ will rise first. </a:t>
            </a:r>
            <a:r>
              <a:rPr lang="en-US" sz="3600" b="1" baseline="30000" dirty="0">
                <a:solidFill>
                  <a:srgbClr val="000000"/>
                </a:solidFill>
                <a:effectLst/>
                <a:latin typeface="system-ui"/>
              </a:rPr>
              <a:t>17 </a:t>
            </a:r>
            <a:r>
              <a:rPr lang="en-US" sz="3600" b="1" dirty="0">
                <a:solidFill>
                  <a:srgbClr val="000000"/>
                </a:solidFill>
                <a:effectLst/>
                <a:highlight>
                  <a:srgbClr val="FFFF00"/>
                </a:highlight>
                <a:latin typeface="system-ui"/>
              </a:rPr>
              <a:t>Then we who are alive and remain will be caught up together with them</a:t>
            </a:r>
            <a:r>
              <a:rPr lang="en-US" sz="3600" b="0" dirty="0">
                <a:solidFill>
                  <a:srgbClr val="000000"/>
                </a:solidFill>
                <a:effectLst/>
                <a:latin typeface="system-ui"/>
              </a:rPr>
              <a:t> in the clouds to meet the Lord in the air, and so we shall always be with the Lord. </a:t>
            </a:r>
            <a:endParaRPr lang="en-US" sz="3600" dirty="0"/>
          </a:p>
        </p:txBody>
      </p:sp>
    </p:spTree>
    <p:extLst>
      <p:ext uri="{BB962C8B-B14F-4D97-AF65-F5344CB8AC3E}">
        <p14:creationId xmlns:p14="http://schemas.microsoft.com/office/powerpoint/2010/main" val="35250406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889843"/>
            <a:ext cx="9144000" cy="3970318"/>
          </a:xfrm>
          <a:prstGeom prst="rect">
            <a:avLst/>
          </a:prstGeom>
          <a:noFill/>
        </p:spPr>
        <p:txBody>
          <a:bodyPr wrap="square">
            <a:spAutoFit/>
          </a:bodyPr>
          <a:lstStyle/>
          <a:p>
            <a:r>
              <a:rPr lang="en-US" sz="3600" b="1" baseline="30000" dirty="0">
                <a:solidFill>
                  <a:srgbClr val="000000"/>
                </a:solidFill>
                <a:effectLst/>
                <a:latin typeface="system-ui"/>
              </a:rPr>
              <a:t>16 </a:t>
            </a:r>
            <a:r>
              <a:rPr lang="en-US" sz="3600" b="0" dirty="0">
                <a:solidFill>
                  <a:srgbClr val="000000"/>
                </a:solidFill>
                <a:effectLst/>
                <a:latin typeface="system-ui"/>
              </a:rPr>
              <a:t>For the Lord Himself will descend from heaven </a:t>
            </a:r>
            <a:r>
              <a:rPr lang="en-US" sz="3600" dirty="0">
                <a:solidFill>
                  <a:srgbClr val="000000"/>
                </a:solidFill>
                <a:effectLst/>
                <a:latin typeface="system-ui"/>
              </a:rPr>
              <a:t>with a shout, with the voice of the archangel and with the trumpet of God, and the dead in Christ will rise first. </a:t>
            </a:r>
            <a:r>
              <a:rPr lang="en-US" sz="3600" b="1" baseline="30000" dirty="0">
                <a:solidFill>
                  <a:srgbClr val="000000"/>
                </a:solidFill>
                <a:effectLst/>
                <a:latin typeface="system-ui"/>
              </a:rPr>
              <a:t>17 </a:t>
            </a:r>
            <a:r>
              <a:rPr lang="en-US" sz="3600" dirty="0">
                <a:solidFill>
                  <a:srgbClr val="000000"/>
                </a:solidFill>
                <a:effectLst/>
                <a:latin typeface="system-ui"/>
              </a:rPr>
              <a:t>Then we who are alive and remain will be caught up together with them </a:t>
            </a:r>
            <a:r>
              <a:rPr lang="en-US" sz="3600" b="1" dirty="0">
                <a:solidFill>
                  <a:srgbClr val="000000"/>
                </a:solidFill>
                <a:effectLst/>
                <a:highlight>
                  <a:srgbClr val="FFFF00"/>
                </a:highlight>
                <a:latin typeface="system-ui"/>
              </a:rPr>
              <a:t>in the clouds</a:t>
            </a:r>
            <a:r>
              <a:rPr lang="en-US" sz="3600" b="1" dirty="0">
                <a:solidFill>
                  <a:srgbClr val="000000"/>
                </a:solidFill>
                <a:effectLst/>
                <a:latin typeface="system-ui"/>
              </a:rPr>
              <a:t> </a:t>
            </a:r>
            <a:r>
              <a:rPr lang="en-US" sz="3600" b="0" dirty="0">
                <a:solidFill>
                  <a:srgbClr val="000000"/>
                </a:solidFill>
                <a:effectLst/>
                <a:latin typeface="system-ui"/>
              </a:rPr>
              <a:t>to meet the Lord in the air, and so we shall always be with the Lord. </a:t>
            </a:r>
            <a:endParaRPr lang="en-US" sz="3600" dirty="0"/>
          </a:p>
        </p:txBody>
      </p:sp>
    </p:spTree>
    <p:extLst>
      <p:ext uri="{BB962C8B-B14F-4D97-AF65-F5344CB8AC3E}">
        <p14:creationId xmlns:p14="http://schemas.microsoft.com/office/powerpoint/2010/main" val="24022930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0"/>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Christ’s Coming</a:t>
            </a:r>
          </a:p>
          <a:p>
            <a:pPr algn="ctr"/>
            <a:r>
              <a:rPr lang="en-US" sz="4000" b="1" i="1" dirty="0"/>
              <a:t>1 Thessalonians 4:13-18</a:t>
            </a:r>
          </a:p>
        </p:txBody>
      </p:sp>
    </p:spTree>
    <p:extLst>
      <p:ext uri="{BB962C8B-B14F-4D97-AF65-F5344CB8AC3E}">
        <p14:creationId xmlns:p14="http://schemas.microsoft.com/office/powerpoint/2010/main" val="16333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889843"/>
            <a:ext cx="9144000" cy="3970318"/>
          </a:xfrm>
          <a:prstGeom prst="rect">
            <a:avLst/>
          </a:prstGeom>
          <a:noFill/>
        </p:spPr>
        <p:txBody>
          <a:bodyPr wrap="square">
            <a:spAutoFit/>
          </a:bodyPr>
          <a:lstStyle/>
          <a:p>
            <a:r>
              <a:rPr lang="en-US" sz="3600" b="1" baseline="30000" dirty="0">
                <a:solidFill>
                  <a:srgbClr val="000000"/>
                </a:solidFill>
                <a:effectLst/>
                <a:latin typeface="system-ui"/>
              </a:rPr>
              <a:t>16 </a:t>
            </a:r>
            <a:r>
              <a:rPr lang="en-US" sz="3600" b="0" dirty="0">
                <a:solidFill>
                  <a:srgbClr val="000000"/>
                </a:solidFill>
                <a:effectLst/>
                <a:latin typeface="system-ui"/>
              </a:rPr>
              <a:t>For the Lord Himself will descend from heaven </a:t>
            </a:r>
            <a:r>
              <a:rPr lang="en-US" sz="3600" dirty="0">
                <a:solidFill>
                  <a:srgbClr val="000000"/>
                </a:solidFill>
                <a:effectLst/>
                <a:latin typeface="system-ui"/>
              </a:rPr>
              <a:t>with a shout, with the voice of the archangel and with the trumpet of God, and the dead in Christ will rise first. </a:t>
            </a:r>
            <a:r>
              <a:rPr lang="en-US" sz="3600" b="1" baseline="30000" dirty="0">
                <a:solidFill>
                  <a:srgbClr val="000000"/>
                </a:solidFill>
                <a:effectLst/>
                <a:latin typeface="system-ui"/>
              </a:rPr>
              <a:t>17 </a:t>
            </a:r>
            <a:r>
              <a:rPr lang="en-US" sz="3600" dirty="0">
                <a:solidFill>
                  <a:srgbClr val="000000"/>
                </a:solidFill>
                <a:effectLst/>
                <a:latin typeface="system-ui"/>
              </a:rPr>
              <a:t>Then we who are alive and remain will be caught up together with them in the clouds </a:t>
            </a:r>
            <a:r>
              <a:rPr lang="en-US" sz="3600" b="0" dirty="0">
                <a:solidFill>
                  <a:srgbClr val="000000"/>
                </a:solidFill>
                <a:effectLst/>
                <a:latin typeface="system-ui"/>
              </a:rPr>
              <a:t>to meet the Lord in the air, and so </a:t>
            </a:r>
            <a:r>
              <a:rPr lang="en-US" sz="3600" b="1" dirty="0">
                <a:solidFill>
                  <a:srgbClr val="000000"/>
                </a:solidFill>
                <a:effectLst/>
                <a:highlight>
                  <a:srgbClr val="FFFF00"/>
                </a:highlight>
                <a:latin typeface="system-ui"/>
              </a:rPr>
              <a:t>we shall always be with the Lord</a:t>
            </a:r>
            <a:r>
              <a:rPr lang="en-US" sz="3600" b="0" dirty="0">
                <a:solidFill>
                  <a:srgbClr val="000000"/>
                </a:solidFill>
                <a:effectLst/>
                <a:latin typeface="system-ui"/>
              </a:rPr>
              <a:t>. </a:t>
            </a:r>
            <a:endParaRPr lang="en-US" sz="3600" dirty="0"/>
          </a:p>
        </p:txBody>
      </p:sp>
    </p:spTree>
    <p:extLst>
      <p:ext uri="{BB962C8B-B14F-4D97-AF65-F5344CB8AC3E}">
        <p14:creationId xmlns:p14="http://schemas.microsoft.com/office/powerpoint/2010/main" val="2986801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685800" y="2474856"/>
            <a:ext cx="6928338" cy="1200329"/>
          </a:xfrm>
          <a:prstGeom prst="rect">
            <a:avLst/>
          </a:prstGeom>
          <a:noFill/>
        </p:spPr>
        <p:txBody>
          <a:bodyPr wrap="square">
            <a:spAutoFit/>
          </a:bodyPr>
          <a:lstStyle/>
          <a:p>
            <a:r>
              <a:rPr lang="en-US" sz="3600" b="1" baseline="30000" dirty="0">
                <a:solidFill>
                  <a:srgbClr val="000000"/>
                </a:solidFill>
                <a:effectLst/>
                <a:latin typeface="system-ui"/>
              </a:rPr>
              <a:t>18 </a:t>
            </a:r>
            <a:r>
              <a:rPr lang="en-US" sz="3600" b="1" dirty="0">
                <a:solidFill>
                  <a:srgbClr val="000000"/>
                </a:solidFill>
                <a:effectLst/>
                <a:highlight>
                  <a:srgbClr val="FFFF00"/>
                </a:highlight>
                <a:latin typeface="system-ui"/>
              </a:rPr>
              <a:t>Therefore</a:t>
            </a:r>
            <a:r>
              <a:rPr lang="en-US" sz="3600" b="0" dirty="0">
                <a:solidFill>
                  <a:srgbClr val="000000"/>
                </a:solidFill>
                <a:effectLst/>
                <a:latin typeface="system-ui"/>
              </a:rPr>
              <a:t> comfort one another with these words.</a:t>
            </a:r>
            <a:endParaRPr lang="en-US" sz="3600" dirty="0"/>
          </a:p>
        </p:txBody>
      </p:sp>
    </p:spTree>
    <p:extLst>
      <p:ext uri="{BB962C8B-B14F-4D97-AF65-F5344CB8AC3E}">
        <p14:creationId xmlns:p14="http://schemas.microsoft.com/office/powerpoint/2010/main" val="18892053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685800" y="2474856"/>
            <a:ext cx="6928338" cy="1200329"/>
          </a:xfrm>
          <a:prstGeom prst="rect">
            <a:avLst/>
          </a:prstGeom>
          <a:noFill/>
        </p:spPr>
        <p:txBody>
          <a:bodyPr wrap="square">
            <a:spAutoFit/>
          </a:bodyPr>
          <a:lstStyle/>
          <a:p>
            <a:r>
              <a:rPr lang="en-US" sz="3600" b="1" baseline="30000" dirty="0">
                <a:solidFill>
                  <a:srgbClr val="000000"/>
                </a:solidFill>
                <a:effectLst/>
                <a:latin typeface="system-ui"/>
              </a:rPr>
              <a:t>18 </a:t>
            </a:r>
            <a:r>
              <a:rPr lang="en-US" sz="3600" dirty="0">
                <a:solidFill>
                  <a:srgbClr val="000000"/>
                </a:solidFill>
                <a:effectLst/>
                <a:latin typeface="system-ui"/>
              </a:rPr>
              <a:t>Therefore </a:t>
            </a:r>
            <a:r>
              <a:rPr lang="en-US" sz="3600" b="1" dirty="0">
                <a:solidFill>
                  <a:srgbClr val="000000"/>
                </a:solidFill>
                <a:effectLst/>
                <a:highlight>
                  <a:srgbClr val="FFFF00"/>
                </a:highlight>
                <a:latin typeface="system-ui"/>
              </a:rPr>
              <a:t>comfort one another</a:t>
            </a:r>
            <a:r>
              <a:rPr lang="en-US" sz="3600" b="1" dirty="0">
                <a:solidFill>
                  <a:srgbClr val="000000"/>
                </a:solidFill>
                <a:effectLst/>
                <a:latin typeface="system-ui"/>
              </a:rPr>
              <a:t> </a:t>
            </a:r>
            <a:r>
              <a:rPr lang="en-US" sz="3600" b="0" dirty="0">
                <a:solidFill>
                  <a:srgbClr val="000000"/>
                </a:solidFill>
                <a:effectLst/>
                <a:latin typeface="system-ui"/>
              </a:rPr>
              <a:t>with these words.</a:t>
            </a:r>
            <a:endParaRPr lang="en-US" sz="3600" dirty="0"/>
          </a:p>
        </p:txBody>
      </p:sp>
    </p:spTree>
    <p:extLst>
      <p:ext uri="{BB962C8B-B14F-4D97-AF65-F5344CB8AC3E}">
        <p14:creationId xmlns:p14="http://schemas.microsoft.com/office/powerpoint/2010/main" val="1551838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0"/>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Christ’s Coming</a:t>
            </a:r>
          </a:p>
          <a:p>
            <a:pPr algn="ctr"/>
            <a:r>
              <a:rPr lang="en-US" sz="4000" b="1" i="1" dirty="0"/>
              <a:t>1 Thessalonians 4:13-18</a:t>
            </a:r>
          </a:p>
        </p:txBody>
      </p:sp>
    </p:spTree>
    <p:extLst>
      <p:ext uri="{BB962C8B-B14F-4D97-AF65-F5344CB8AC3E}">
        <p14:creationId xmlns:p14="http://schemas.microsoft.com/office/powerpoint/2010/main" val="19061206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718844-D72D-48DF-9704-012926BF8C53}"/>
              </a:ext>
            </a:extLst>
          </p:cNvPr>
          <p:cNvSpPr txBox="1"/>
          <p:nvPr/>
        </p:nvSpPr>
        <p:spPr>
          <a:xfrm>
            <a:off x="0" y="2283648"/>
            <a:ext cx="9143999" cy="206210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1" dirty="0">
                <a:solidFill>
                  <a:schemeClr val="bg1"/>
                </a:solidFill>
                <a:effectLst/>
                <a:latin typeface="Helvetica" panose="020B0604020202020204" pitchFamily="34" charset="0"/>
              </a:rPr>
              <a:t>and to </a:t>
            </a:r>
            <a:r>
              <a:rPr lang="en-US" sz="3200" b="1" u="sng" dirty="0">
                <a:solidFill>
                  <a:schemeClr val="bg1"/>
                </a:solidFill>
                <a:effectLst/>
                <a:latin typeface="Helvetica" panose="020B0604020202020204" pitchFamily="34" charset="0"/>
              </a:rPr>
              <a:t>wait for His Son from heaven</a:t>
            </a:r>
            <a:r>
              <a:rPr lang="en-US" sz="3200" b="1" dirty="0">
                <a:solidFill>
                  <a:schemeClr val="bg1"/>
                </a:solidFill>
                <a:effectLst/>
                <a:latin typeface="Helvetica" panose="020B0604020202020204" pitchFamily="34" charset="0"/>
              </a:rPr>
              <a:t>, whom He raised from the dead, even Jesus who delivers us from the wrath to come.</a:t>
            </a:r>
          </a:p>
          <a:p>
            <a:pPr algn="ctr"/>
            <a:r>
              <a:rPr lang="en-US" sz="3200" dirty="0">
                <a:solidFill>
                  <a:schemeClr val="bg1"/>
                </a:solidFill>
                <a:latin typeface="Helvetica" panose="020B0604020202020204" pitchFamily="34" charset="0"/>
              </a:rPr>
              <a:t>1 Thessalonians 1:10</a:t>
            </a:r>
            <a:endParaRPr lang="en-US" sz="3200" dirty="0">
              <a:solidFill>
                <a:schemeClr val="bg1"/>
              </a:solidFill>
            </a:endParaRPr>
          </a:p>
        </p:txBody>
      </p:sp>
    </p:spTree>
    <p:extLst>
      <p:ext uri="{BB962C8B-B14F-4D97-AF65-F5344CB8AC3E}">
        <p14:creationId xmlns:p14="http://schemas.microsoft.com/office/powerpoint/2010/main" val="4026286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718844-D72D-48DF-9704-012926BF8C53}"/>
              </a:ext>
            </a:extLst>
          </p:cNvPr>
          <p:cNvSpPr txBox="1"/>
          <p:nvPr/>
        </p:nvSpPr>
        <p:spPr>
          <a:xfrm>
            <a:off x="0" y="2283648"/>
            <a:ext cx="9143999" cy="206210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1" dirty="0">
                <a:solidFill>
                  <a:schemeClr val="bg1"/>
                </a:solidFill>
                <a:effectLst/>
                <a:latin typeface="Helvetica" panose="020B0604020202020204" pitchFamily="34" charset="0"/>
              </a:rPr>
              <a:t>For what is our hope, or joy, or crown of rejoicing? Is it not even you in the presence of </a:t>
            </a:r>
            <a:r>
              <a:rPr lang="en-US" sz="3200" b="1" u="sng" dirty="0">
                <a:solidFill>
                  <a:schemeClr val="bg1"/>
                </a:solidFill>
                <a:effectLst/>
                <a:latin typeface="Helvetica" panose="020B0604020202020204" pitchFamily="34" charset="0"/>
              </a:rPr>
              <a:t>our Lord Jesus Christ at His coming</a:t>
            </a:r>
            <a:r>
              <a:rPr lang="en-US" sz="3200" b="1" dirty="0">
                <a:solidFill>
                  <a:schemeClr val="bg1"/>
                </a:solidFill>
                <a:effectLst/>
                <a:latin typeface="Helvetica" panose="020B0604020202020204" pitchFamily="34" charset="0"/>
              </a:rPr>
              <a:t>?</a:t>
            </a:r>
          </a:p>
          <a:p>
            <a:pPr algn="ctr"/>
            <a:r>
              <a:rPr lang="en-US" sz="3200" dirty="0">
                <a:solidFill>
                  <a:schemeClr val="bg1"/>
                </a:solidFill>
                <a:latin typeface="Helvetica" panose="020B0604020202020204" pitchFamily="34" charset="0"/>
              </a:rPr>
              <a:t>1 Thessalonians 2:19</a:t>
            </a:r>
            <a:endParaRPr lang="en-US" sz="3200" dirty="0">
              <a:solidFill>
                <a:schemeClr val="bg1"/>
              </a:solidFill>
            </a:endParaRPr>
          </a:p>
        </p:txBody>
      </p:sp>
    </p:spTree>
    <p:extLst>
      <p:ext uri="{BB962C8B-B14F-4D97-AF65-F5344CB8AC3E}">
        <p14:creationId xmlns:p14="http://schemas.microsoft.com/office/powerpoint/2010/main" val="4946465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718844-D72D-48DF-9704-012926BF8C53}"/>
              </a:ext>
            </a:extLst>
          </p:cNvPr>
          <p:cNvSpPr txBox="1"/>
          <p:nvPr/>
        </p:nvSpPr>
        <p:spPr>
          <a:xfrm>
            <a:off x="0" y="2151727"/>
            <a:ext cx="9143999" cy="255454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1" i="0" dirty="0">
                <a:solidFill>
                  <a:schemeClr val="bg1"/>
                </a:solidFill>
                <a:effectLst/>
                <a:latin typeface="Helvetica" panose="020B0604020202020204" pitchFamily="34" charset="0"/>
              </a:rPr>
              <a:t>so that He may establish your hearts blameless in holiness before our God and Father at </a:t>
            </a:r>
            <a:r>
              <a:rPr lang="en-US" sz="3200" b="1" i="0" u="sng" dirty="0">
                <a:solidFill>
                  <a:schemeClr val="bg1"/>
                </a:solidFill>
                <a:effectLst/>
                <a:latin typeface="Helvetica" panose="020B0604020202020204" pitchFamily="34" charset="0"/>
              </a:rPr>
              <a:t>the coming of our Lord Jesus Christ </a:t>
            </a:r>
            <a:r>
              <a:rPr lang="en-US" sz="3200" b="1" i="0" dirty="0">
                <a:solidFill>
                  <a:schemeClr val="bg1"/>
                </a:solidFill>
                <a:effectLst/>
                <a:latin typeface="Helvetica" panose="020B0604020202020204" pitchFamily="34" charset="0"/>
              </a:rPr>
              <a:t>with all His saints.</a:t>
            </a:r>
          </a:p>
          <a:p>
            <a:pPr algn="ctr"/>
            <a:r>
              <a:rPr lang="en-US" sz="3200" dirty="0">
                <a:solidFill>
                  <a:schemeClr val="bg1"/>
                </a:solidFill>
                <a:latin typeface="Helvetica" panose="020B0604020202020204" pitchFamily="34" charset="0"/>
              </a:rPr>
              <a:t>1 Thessalonians 3:13</a:t>
            </a:r>
            <a:endParaRPr lang="en-US" sz="3200" dirty="0">
              <a:solidFill>
                <a:schemeClr val="bg1"/>
              </a:solidFill>
            </a:endParaRPr>
          </a:p>
        </p:txBody>
      </p:sp>
    </p:spTree>
    <p:extLst>
      <p:ext uri="{BB962C8B-B14F-4D97-AF65-F5344CB8AC3E}">
        <p14:creationId xmlns:p14="http://schemas.microsoft.com/office/powerpoint/2010/main" val="6739992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612844"/>
            <a:ext cx="9144000" cy="5632311"/>
          </a:xfrm>
          <a:prstGeom prst="rect">
            <a:avLst/>
          </a:prstGeom>
          <a:noFill/>
        </p:spPr>
        <p:txBody>
          <a:bodyPr wrap="square">
            <a:spAutoFit/>
          </a:bodyPr>
          <a:lstStyle/>
          <a:p>
            <a:r>
              <a:rPr lang="en-US" sz="3600" b="1" baseline="30000" dirty="0">
                <a:solidFill>
                  <a:srgbClr val="000000"/>
                </a:solidFill>
                <a:effectLst/>
                <a:latin typeface="system-ui"/>
              </a:rPr>
              <a:t>13 </a:t>
            </a:r>
            <a:r>
              <a:rPr lang="en-US" sz="3600" b="0" dirty="0">
                <a:solidFill>
                  <a:srgbClr val="000000"/>
                </a:solidFill>
                <a:effectLst/>
                <a:latin typeface="system-ui"/>
              </a:rPr>
              <a:t>But we do not want you to be uninformed, brethren, about those who are asleep, so that you will not grieve as do the rest who have no hope. </a:t>
            </a:r>
            <a:r>
              <a:rPr lang="en-US" sz="3600" b="1" baseline="30000" dirty="0">
                <a:solidFill>
                  <a:srgbClr val="000000"/>
                </a:solidFill>
                <a:effectLst/>
                <a:latin typeface="system-ui"/>
              </a:rPr>
              <a:t>14 </a:t>
            </a:r>
            <a:r>
              <a:rPr lang="en-US" sz="3600" b="0" dirty="0">
                <a:solidFill>
                  <a:srgbClr val="000000"/>
                </a:solidFill>
                <a:effectLst/>
                <a:latin typeface="system-ui"/>
              </a:rPr>
              <a:t>For if we believe that Jesus died and rose again, even so God will bring with Him those who have fallen asleep in Jesus. </a:t>
            </a:r>
            <a:r>
              <a:rPr lang="en-US" sz="3600" b="1" baseline="30000" dirty="0">
                <a:solidFill>
                  <a:srgbClr val="000000"/>
                </a:solidFill>
                <a:effectLst/>
                <a:latin typeface="system-ui"/>
              </a:rPr>
              <a:t>15 </a:t>
            </a:r>
            <a:r>
              <a:rPr lang="en-US" sz="3600" b="0" dirty="0">
                <a:solidFill>
                  <a:srgbClr val="000000"/>
                </a:solidFill>
                <a:effectLst/>
                <a:latin typeface="system-ui"/>
              </a:rPr>
              <a:t>For this we say to you by the word of the Lord, that we who are alive and remain until the coming of the Lord, will not precede those who have fallen asleep. </a:t>
            </a:r>
            <a:endParaRPr lang="en-US" sz="3600" dirty="0"/>
          </a:p>
        </p:txBody>
      </p:sp>
    </p:spTree>
    <p:extLst>
      <p:ext uri="{BB962C8B-B14F-4D97-AF65-F5344CB8AC3E}">
        <p14:creationId xmlns:p14="http://schemas.microsoft.com/office/powerpoint/2010/main" val="3775086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612844"/>
            <a:ext cx="9144000" cy="5632311"/>
          </a:xfrm>
          <a:prstGeom prst="rect">
            <a:avLst/>
          </a:prstGeom>
          <a:noFill/>
        </p:spPr>
        <p:txBody>
          <a:bodyPr wrap="square">
            <a:spAutoFit/>
          </a:bodyPr>
          <a:lstStyle/>
          <a:p>
            <a:r>
              <a:rPr lang="en-US" sz="3600" b="1" baseline="30000" dirty="0">
                <a:solidFill>
                  <a:srgbClr val="000000"/>
                </a:solidFill>
                <a:effectLst/>
                <a:latin typeface="system-ui"/>
              </a:rPr>
              <a:t>13 </a:t>
            </a:r>
            <a:r>
              <a:rPr lang="en-US" sz="3600" b="0" dirty="0">
                <a:solidFill>
                  <a:srgbClr val="000000"/>
                </a:solidFill>
                <a:effectLst/>
                <a:latin typeface="system-ui"/>
              </a:rPr>
              <a:t>But </a:t>
            </a:r>
            <a:r>
              <a:rPr lang="en-US" sz="3600" b="1" dirty="0">
                <a:solidFill>
                  <a:srgbClr val="000000"/>
                </a:solidFill>
                <a:effectLst/>
                <a:highlight>
                  <a:srgbClr val="FFFF00"/>
                </a:highlight>
                <a:latin typeface="system-ui"/>
              </a:rPr>
              <a:t>we do not want you to be uninformed</a:t>
            </a:r>
            <a:r>
              <a:rPr lang="en-US" sz="3600" b="0" dirty="0">
                <a:solidFill>
                  <a:srgbClr val="000000"/>
                </a:solidFill>
                <a:effectLst/>
                <a:latin typeface="system-ui"/>
              </a:rPr>
              <a:t>, brethren, about those who are asleep, so that you will not grieve as do the rest who have no hope. </a:t>
            </a:r>
            <a:r>
              <a:rPr lang="en-US" sz="3600" b="1" baseline="30000" dirty="0">
                <a:solidFill>
                  <a:srgbClr val="000000"/>
                </a:solidFill>
                <a:effectLst/>
                <a:latin typeface="system-ui"/>
              </a:rPr>
              <a:t>14 </a:t>
            </a:r>
            <a:r>
              <a:rPr lang="en-US" sz="3600" b="0" dirty="0">
                <a:solidFill>
                  <a:srgbClr val="000000"/>
                </a:solidFill>
                <a:effectLst/>
                <a:latin typeface="system-ui"/>
              </a:rPr>
              <a:t>For if we believe that Jesus died and rose again, even so God will bring with Him those who have fallen asleep in Jesus. </a:t>
            </a:r>
            <a:r>
              <a:rPr lang="en-US" sz="3600" b="1" baseline="30000" dirty="0">
                <a:solidFill>
                  <a:srgbClr val="000000"/>
                </a:solidFill>
                <a:effectLst/>
                <a:latin typeface="system-ui"/>
              </a:rPr>
              <a:t>15 </a:t>
            </a:r>
            <a:r>
              <a:rPr lang="en-US" sz="3600" b="0" dirty="0">
                <a:solidFill>
                  <a:srgbClr val="000000"/>
                </a:solidFill>
                <a:effectLst/>
                <a:latin typeface="system-ui"/>
              </a:rPr>
              <a:t>For this we say to you by the word of the Lord, that we who are alive and remain until the coming of the Lord, will not precede those who have fallen asleep. </a:t>
            </a:r>
            <a:endParaRPr lang="en-US" sz="3600" dirty="0"/>
          </a:p>
        </p:txBody>
      </p:sp>
    </p:spTree>
    <p:extLst>
      <p:ext uri="{BB962C8B-B14F-4D97-AF65-F5344CB8AC3E}">
        <p14:creationId xmlns:p14="http://schemas.microsoft.com/office/powerpoint/2010/main" val="1303454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612844"/>
            <a:ext cx="9144000" cy="5632311"/>
          </a:xfrm>
          <a:prstGeom prst="rect">
            <a:avLst/>
          </a:prstGeom>
          <a:noFill/>
        </p:spPr>
        <p:txBody>
          <a:bodyPr wrap="square">
            <a:spAutoFit/>
          </a:bodyPr>
          <a:lstStyle/>
          <a:p>
            <a:r>
              <a:rPr lang="en-US" sz="3600" b="1" baseline="30000" dirty="0">
                <a:solidFill>
                  <a:srgbClr val="000000"/>
                </a:solidFill>
                <a:effectLst/>
                <a:latin typeface="system-ui"/>
              </a:rPr>
              <a:t>13 </a:t>
            </a:r>
            <a:r>
              <a:rPr lang="en-US" sz="3600" b="0" dirty="0">
                <a:solidFill>
                  <a:srgbClr val="000000"/>
                </a:solidFill>
                <a:effectLst/>
                <a:latin typeface="system-ui"/>
              </a:rPr>
              <a:t>But </a:t>
            </a:r>
            <a:r>
              <a:rPr lang="en-US" sz="3600" dirty="0">
                <a:solidFill>
                  <a:srgbClr val="000000"/>
                </a:solidFill>
                <a:effectLst/>
                <a:latin typeface="system-ui"/>
              </a:rPr>
              <a:t>we do not want you to be uninformed, </a:t>
            </a:r>
            <a:r>
              <a:rPr lang="en-US" sz="3600" b="0" dirty="0">
                <a:solidFill>
                  <a:srgbClr val="000000"/>
                </a:solidFill>
                <a:effectLst/>
                <a:latin typeface="system-ui"/>
              </a:rPr>
              <a:t>brethren, </a:t>
            </a:r>
            <a:r>
              <a:rPr lang="en-US" sz="3600" b="1" dirty="0">
                <a:solidFill>
                  <a:srgbClr val="000000"/>
                </a:solidFill>
                <a:effectLst/>
                <a:highlight>
                  <a:srgbClr val="FFFF00"/>
                </a:highlight>
                <a:latin typeface="system-ui"/>
              </a:rPr>
              <a:t>about those who are asleep</a:t>
            </a:r>
            <a:r>
              <a:rPr lang="en-US" sz="3600" b="0" dirty="0">
                <a:solidFill>
                  <a:srgbClr val="000000"/>
                </a:solidFill>
                <a:effectLst/>
                <a:latin typeface="system-ui"/>
              </a:rPr>
              <a:t>, so that you will not grieve as do the rest who have no hope. </a:t>
            </a:r>
            <a:r>
              <a:rPr lang="en-US" sz="3600" b="1" baseline="30000" dirty="0">
                <a:solidFill>
                  <a:srgbClr val="000000"/>
                </a:solidFill>
                <a:effectLst/>
                <a:latin typeface="system-ui"/>
              </a:rPr>
              <a:t>14 </a:t>
            </a:r>
            <a:r>
              <a:rPr lang="en-US" sz="3600" b="0" dirty="0">
                <a:solidFill>
                  <a:srgbClr val="000000"/>
                </a:solidFill>
                <a:effectLst/>
                <a:latin typeface="system-ui"/>
              </a:rPr>
              <a:t>For if we believe that Jesus died and rose again, even so God will bring with Him those who have fallen asleep in Jesus. </a:t>
            </a:r>
            <a:r>
              <a:rPr lang="en-US" sz="3600" b="1" baseline="30000" dirty="0">
                <a:solidFill>
                  <a:srgbClr val="000000"/>
                </a:solidFill>
                <a:effectLst/>
                <a:latin typeface="system-ui"/>
              </a:rPr>
              <a:t>15 </a:t>
            </a:r>
            <a:r>
              <a:rPr lang="en-US" sz="3600" b="0" dirty="0">
                <a:solidFill>
                  <a:srgbClr val="000000"/>
                </a:solidFill>
                <a:effectLst/>
                <a:latin typeface="system-ui"/>
              </a:rPr>
              <a:t>For this we say to you by the word of the Lord, that we who are alive and remain until the coming of the Lord, will not precede those who have fallen asleep. </a:t>
            </a:r>
            <a:endParaRPr lang="en-US" sz="3600" dirty="0"/>
          </a:p>
        </p:txBody>
      </p:sp>
    </p:spTree>
    <p:extLst>
      <p:ext uri="{BB962C8B-B14F-4D97-AF65-F5344CB8AC3E}">
        <p14:creationId xmlns:p14="http://schemas.microsoft.com/office/powerpoint/2010/main" val="1379790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0BEA00-CD44-4A9F-B8E8-B2844213DD69}"/>
              </a:ext>
            </a:extLst>
          </p:cNvPr>
          <p:cNvSpPr txBox="1"/>
          <p:nvPr/>
        </p:nvSpPr>
        <p:spPr>
          <a:xfrm>
            <a:off x="0" y="612844"/>
            <a:ext cx="9144000" cy="5632311"/>
          </a:xfrm>
          <a:prstGeom prst="rect">
            <a:avLst/>
          </a:prstGeom>
          <a:noFill/>
        </p:spPr>
        <p:txBody>
          <a:bodyPr wrap="square">
            <a:spAutoFit/>
          </a:bodyPr>
          <a:lstStyle/>
          <a:p>
            <a:r>
              <a:rPr lang="en-US" sz="3600" b="1" baseline="30000" dirty="0">
                <a:solidFill>
                  <a:srgbClr val="000000"/>
                </a:solidFill>
                <a:effectLst/>
                <a:latin typeface="system-ui"/>
              </a:rPr>
              <a:t>13 </a:t>
            </a:r>
            <a:r>
              <a:rPr lang="en-US" sz="3600" b="0" dirty="0">
                <a:solidFill>
                  <a:srgbClr val="000000"/>
                </a:solidFill>
                <a:effectLst/>
                <a:latin typeface="system-ui"/>
              </a:rPr>
              <a:t>But </a:t>
            </a:r>
            <a:r>
              <a:rPr lang="en-US" sz="3600" dirty="0">
                <a:solidFill>
                  <a:srgbClr val="000000"/>
                </a:solidFill>
                <a:effectLst/>
                <a:latin typeface="system-ui"/>
              </a:rPr>
              <a:t>we do not want you to be uninformed, </a:t>
            </a:r>
            <a:r>
              <a:rPr lang="en-US" sz="3600" b="0" dirty="0">
                <a:solidFill>
                  <a:srgbClr val="000000"/>
                </a:solidFill>
                <a:effectLst/>
                <a:latin typeface="system-ui"/>
              </a:rPr>
              <a:t>brethren, </a:t>
            </a:r>
            <a:r>
              <a:rPr lang="en-US" sz="3600" dirty="0">
                <a:solidFill>
                  <a:srgbClr val="000000"/>
                </a:solidFill>
                <a:effectLst/>
                <a:latin typeface="system-ui"/>
              </a:rPr>
              <a:t>about those who are asleep</a:t>
            </a:r>
            <a:r>
              <a:rPr lang="en-US" sz="3600" b="0" dirty="0">
                <a:solidFill>
                  <a:srgbClr val="000000"/>
                </a:solidFill>
                <a:effectLst/>
                <a:latin typeface="system-ui"/>
              </a:rPr>
              <a:t>, </a:t>
            </a:r>
            <a:r>
              <a:rPr lang="en-US" sz="3600" b="1" dirty="0">
                <a:solidFill>
                  <a:srgbClr val="000000"/>
                </a:solidFill>
                <a:effectLst/>
                <a:highlight>
                  <a:srgbClr val="FFFF00"/>
                </a:highlight>
                <a:latin typeface="system-ui"/>
              </a:rPr>
              <a:t>so that </a:t>
            </a:r>
            <a:r>
              <a:rPr lang="en-US" sz="3600" b="0" dirty="0">
                <a:solidFill>
                  <a:srgbClr val="000000"/>
                </a:solidFill>
                <a:effectLst/>
                <a:latin typeface="system-ui"/>
              </a:rPr>
              <a:t>you will not grieve as do the rest who have no hope. </a:t>
            </a:r>
            <a:r>
              <a:rPr lang="en-US" sz="3600" b="1" baseline="30000" dirty="0">
                <a:solidFill>
                  <a:srgbClr val="000000"/>
                </a:solidFill>
                <a:effectLst/>
                <a:latin typeface="system-ui"/>
              </a:rPr>
              <a:t>14 </a:t>
            </a:r>
            <a:r>
              <a:rPr lang="en-US" sz="3600" b="0" dirty="0">
                <a:solidFill>
                  <a:srgbClr val="000000"/>
                </a:solidFill>
                <a:effectLst/>
                <a:latin typeface="system-ui"/>
              </a:rPr>
              <a:t>For if we believe that Jesus died and rose again, even so God will bring with Him those who have fallen asleep in Jesus. </a:t>
            </a:r>
            <a:r>
              <a:rPr lang="en-US" sz="3600" b="1" baseline="30000" dirty="0">
                <a:solidFill>
                  <a:srgbClr val="000000"/>
                </a:solidFill>
                <a:effectLst/>
                <a:latin typeface="system-ui"/>
              </a:rPr>
              <a:t>15 </a:t>
            </a:r>
            <a:r>
              <a:rPr lang="en-US" sz="3600" b="0" dirty="0">
                <a:solidFill>
                  <a:srgbClr val="000000"/>
                </a:solidFill>
                <a:effectLst/>
                <a:latin typeface="system-ui"/>
              </a:rPr>
              <a:t>For this we say to you by the word of the Lord, that we who are alive and remain until the coming of the Lord, will not precede those who have fallen asleep. </a:t>
            </a:r>
            <a:endParaRPr lang="en-US" sz="3600" dirty="0"/>
          </a:p>
        </p:txBody>
      </p:sp>
    </p:spTree>
    <p:extLst>
      <p:ext uri="{BB962C8B-B14F-4D97-AF65-F5344CB8AC3E}">
        <p14:creationId xmlns:p14="http://schemas.microsoft.com/office/powerpoint/2010/main" val="33899130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2299</Words>
  <Application>Microsoft Office PowerPoint</Application>
  <PresentationFormat>On-screen Show (4:3)</PresentationFormat>
  <Paragraphs>69</Paragraphs>
  <Slides>23</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2</cp:revision>
  <dcterms:created xsi:type="dcterms:W3CDTF">2021-11-29T19:00:28Z</dcterms:created>
  <dcterms:modified xsi:type="dcterms:W3CDTF">2021-12-31T17:58:08Z</dcterms:modified>
</cp:coreProperties>
</file>