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2" r:id="rId24"/>
    <p:sldId id="280" r:id="rId25"/>
    <p:sldId id="281"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7914" autoAdjust="0"/>
  </p:normalViewPr>
  <p:slideViewPr>
    <p:cSldViewPr snapToGrid="0">
      <p:cViewPr varScale="1">
        <p:scale>
          <a:sx n="47" d="100"/>
          <a:sy n="47" d="100"/>
        </p:scale>
        <p:origin x="19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6B933-0F4D-44D1-8574-827BE2AEB339}" type="datetimeFigureOut">
              <a:rPr lang="en-US" smtClean="0"/>
              <a:t>12/30/2021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C63A7-2E45-42D3-BBCF-D672B448005F}" type="slidenum">
              <a:rPr lang="en-US" smtClean="0"/>
              <a:t>‹#›</a:t>
            </a:fld>
            <a:endParaRPr lang="en-US"/>
          </a:p>
        </p:txBody>
      </p:sp>
    </p:spTree>
    <p:extLst>
      <p:ext uri="{BB962C8B-B14F-4D97-AF65-F5344CB8AC3E}">
        <p14:creationId xmlns:p14="http://schemas.microsoft.com/office/powerpoint/2010/main" val="30824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A new year. Of course, we think about what the new year holds. There is something to be said for what is familiar, but most of us to some extent, like what is new. The Bible talks a lot about what is old, the old way—Israel and in Christ. But there is also a lot about what is new. </a:t>
            </a:r>
          </a:p>
        </p:txBody>
      </p:sp>
      <p:sp>
        <p:nvSpPr>
          <p:cNvPr id="4" name="Slide Number Placeholder 3"/>
          <p:cNvSpPr>
            <a:spLocks noGrp="1"/>
          </p:cNvSpPr>
          <p:nvPr>
            <p:ph type="sldNum" sz="quarter" idx="5"/>
          </p:nvPr>
        </p:nvSpPr>
        <p:spPr/>
        <p:txBody>
          <a:bodyPr/>
          <a:lstStyle/>
          <a:p>
            <a:fld id="{35CC63A7-2E45-42D3-BBCF-D672B448005F}" type="slidenum">
              <a:rPr lang="en-US" smtClean="0"/>
              <a:t>1</a:t>
            </a:fld>
            <a:endParaRPr lang="en-US"/>
          </a:p>
        </p:txBody>
      </p:sp>
    </p:spTree>
    <p:extLst>
      <p:ext uri="{BB962C8B-B14F-4D97-AF65-F5344CB8AC3E}">
        <p14:creationId xmlns:p14="http://schemas.microsoft.com/office/powerpoint/2010/main" val="2946753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Hebrews probably says more about covenant than any other book in the NT. It is a comparison. Keep pressing on because what you have is a better covenant. </a:t>
            </a:r>
          </a:p>
        </p:txBody>
      </p:sp>
      <p:sp>
        <p:nvSpPr>
          <p:cNvPr id="4" name="Slide Number Placeholder 3"/>
          <p:cNvSpPr>
            <a:spLocks noGrp="1"/>
          </p:cNvSpPr>
          <p:nvPr>
            <p:ph type="sldNum" sz="quarter" idx="5"/>
          </p:nvPr>
        </p:nvSpPr>
        <p:spPr/>
        <p:txBody>
          <a:bodyPr/>
          <a:lstStyle/>
          <a:p>
            <a:fld id="{35CC63A7-2E45-42D3-BBCF-D672B448005F}" type="slidenum">
              <a:rPr lang="en-US" smtClean="0"/>
              <a:t>10</a:t>
            </a:fld>
            <a:endParaRPr lang="en-US"/>
          </a:p>
        </p:txBody>
      </p:sp>
    </p:spTree>
    <p:extLst>
      <p:ext uri="{BB962C8B-B14F-4D97-AF65-F5344CB8AC3E}">
        <p14:creationId xmlns:p14="http://schemas.microsoft.com/office/powerpoint/2010/main" val="484966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is the language of comparison. </a:t>
            </a:r>
          </a:p>
        </p:txBody>
      </p:sp>
      <p:sp>
        <p:nvSpPr>
          <p:cNvPr id="4" name="Slide Number Placeholder 3"/>
          <p:cNvSpPr>
            <a:spLocks noGrp="1"/>
          </p:cNvSpPr>
          <p:nvPr>
            <p:ph type="sldNum" sz="quarter" idx="5"/>
          </p:nvPr>
        </p:nvSpPr>
        <p:spPr/>
        <p:txBody>
          <a:bodyPr/>
          <a:lstStyle/>
          <a:p>
            <a:fld id="{35CC63A7-2E45-42D3-BBCF-D672B448005F}" type="slidenum">
              <a:rPr lang="en-US" smtClean="0"/>
              <a:t>11</a:t>
            </a:fld>
            <a:endParaRPr lang="en-US"/>
          </a:p>
        </p:txBody>
      </p:sp>
    </p:spTree>
    <p:extLst>
      <p:ext uri="{BB962C8B-B14F-4D97-AF65-F5344CB8AC3E}">
        <p14:creationId xmlns:p14="http://schemas.microsoft.com/office/powerpoint/2010/main" val="196077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is the language of comparison. </a:t>
            </a:r>
          </a:p>
        </p:txBody>
      </p:sp>
      <p:sp>
        <p:nvSpPr>
          <p:cNvPr id="4" name="Slide Number Placeholder 3"/>
          <p:cNvSpPr>
            <a:spLocks noGrp="1"/>
          </p:cNvSpPr>
          <p:nvPr>
            <p:ph type="sldNum" sz="quarter" idx="5"/>
          </p:nvPr>
        </p:nvSpPr>
        <p:spPr/>
        <p:txBody>
          <a:bodyPr/>
          <a:lstStyle/>
          <a:p>
            <a:fld id="{35CC63A7-2E45-42D3-BBCF-D672B448005F}" type="slidenum">
              <a:rPr lang="en-US" smtClean="0"/>
              <a:t>12</a:t>
            </a:fld>
            <a:endParaRPr lang="en-US"/>
          </a:p>
        </p:txBody>
      </p:sp>
    </p:spTree>
    <p:extLst>
      <p:ext uri="{BB962C8B-B14F-4D97-AF65-F5344CB8AC3E}">
        <p14:creationId xmlns:p14="http://schemas.microsoft.com/office/powerpoint/2010/main" val="119496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is the language of comparison. </a:t>
            </a:r>
          </a:p>
        </p:txBody>
      </p:sp>
      <p:sp>
        <p:nvSpPr>
          <p:cNvPr id="4" name="Slide Number Placeholder 3"/>
          <p:cNvSpPr>
            <a:spLocks noGrp="1"/>
          </p:cNvSpPr>
          <p:nvPr>
            <p:ph type="sldNum" sz="quarter" idx="5"/>
          </p:nvPr>
        </p:nvSpPr>
        <p:spPr/>
        <p:txBody>
          <a:bodyPr/>
          <a:lstStyle/>
          <a:p>
            <a:fld id="{35CC63A7-2E45-42D3-BBCF-D672B448005F}" type="slidenum">
              <a:rPr lang="en-US" smtClean="0"/>
              <a:t>13</a:t>
            </a:fld>
            <a:endParaRPr lang="en-US"/>
          </a:p>
        </p:txBody>
      </p:sp>
    </p:spTree>
    <p:extLst>
      <p:ext uri="{BB962C8B-B14F-4D97-AF65-F5344CB8AC3E}">
        <p14:creationId xmlns:p14="http://schemas.microsoft.com/office/powerpoint/2010/main" val="1806675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our new beginning is having a new covenant. This is an act of God’s grace. The people of the OT turn away from God. So, what does God do? Does he destroy them all? No, he makes a New Covenant. It is patience and mercy. Is that how we are toward others?</a:t>
            </a:r>
          </a:p>
        </p:txBody>
      </p:sp>
      <p:sp>
        <p:nvSpPr>
          <p:cNvPr id="4" name="Slide Number Placeholder 3"/>
          <p:cNvSpPr>
            <a:spLocks noGrp="1"/>
          </p:cNvSpPr>
          <p:nvPr>
            <p:ph type="sldNum" sz="quarter" idx="5"/>
          </p:nvPr>
        </p:nvSpPr>
        <p:spPr/>
        <p:txBody>
          <a:bodyPr/>
          <a:lstStyle/>
          <a:p>
            <a:fld id="{35CC63A7-2E45-42D3-BBCF-D672B448005F}" type="slidenum">
              <a:rPr lang="en-US" smtClean="0"/>
              <a:t>14</a:t>
            </a:fld>
            <a:endParaRPr lang="en-US"/>
          </a:p>
        </p:txBody>
      </p:sp>
    </p:spTree>
    <p:extLst>
      <p:ext uri="{BB962C8B-B14F-4D97-AF65-F5344CB8AC3E}">
        <p14:creationId xmlns:p14="http://schemas.microsoft.com/office/powerpoint/2010/main" val="2906067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new creation. God is the creator. In Christ, we are made new. </a:t>
            </a:r>
          </a:p>
        </p:txBody>
      </p:sp>
      <p:sp>
        <p:nvSpPr>
          <p:cNvPr id="4" name="Slide Number Placeholder 3"/>
          <p:cNvSpPr>
            <a:spLocks noGrp="1"/>
          </p:cNvSpPr>
          <p:nvPr>
            <p:ph type="sldNum" sz="quarter" idx="5"/>
          </p:nvPr>
        </p:nvSpPr>
        <p:spPr/>
        <p:txBody>
          <a:bodyPr/>
          <a:lstStyle/>
          <a:p>
            <a:fld id="{35CC63A7-2E45-42D3-BBCF-D672B448005F}" type="slidenum">
              <a:rPr lang="en-US" smtClean="0"/>
              <a:t>15</a:t>
            </a:fld>
            <a:endParaRPr lang="en-US"/>
          </a:p>
        </p:txBody>
      </p:sp>
    </p:spTree>
    <p:extLst>
      <p:ext uri="{BB962C8B-B14F-4D97-AF65-F5344CB8AC3E}">
        <p14:creationId xmlns:p14="http://schemas.microsoft.com/office/powerpoint/2010/main" val="2913192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 Christians is talked about in so many ways. This is one of them which really connects to the big story of the Bible. Gospel of John talks about being born again. Think about the flood. That’s an image for our baptism in 1 Peter. The old is destroyed and it gives way to the new. </a:t>
            </a:r>
          </a:p>
        </p:txBody>
      </p:sp>
      <p:sp>
        <p:nvSpPr>
          <p:cNvPr id="4" name="Slide Number Placeholder 3"/>
          <p:cNvSpPr>
            <a:spLocks noGrp="1"/>
          </p:cNvSpPr>
          <p:nvPr>
            <p:ph type="sldNum" sz="quarter" idx="5"/>
          </p:nvPr>
        </p:nvSpPr>
        <p:spPr/>
        <p:txBody>
          <a:bodyPr/>
          <a:lstStyle/>
          <a:p>
            <a:fld id="{35CC63A7-2E45-42D3-BBCF-D672B448005F}" type="slidenum">
              <a:rPr lang="en-US" smtClean="0"/>
              <a:t>16</a:t>
            </a:fld>
            <a:endParaRPr lang="en-US"/>
          </a:p>
        </p:txBody>
      </p:sp>
    </p:spTree>
    <p:extLst>
      <p:ext uri="{BB962C8B-B14F-4D97-AF65-F5344CB8AC3E}">
        <p14:creationId xmlns:p14="http://schemas.microsoft.com/office/powerpoint/2010/main" val="68760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Arguments in the early church about whether a person was circumcised or not. Whether you had to be Jewish. That doesn’t matter. Are you a new creation. Galatians talks about there is neither male nor female, slave or free. All people in Christ. An aspect of the circumcision debate. Men and women can be in Christ. </a:t>
            </a:r>
          </a:p>
        </p:txBody>
      </p:sp>
      <p:sp>
        <p:nvSpPr>
          <p:cNvPr id="4" name="Slide Number Placeholder 3"/>
          <p:cNvSpPr>
            <a:spLocks noGrp="1"/>
          </p:cNvSpPr>
          <p:nvPr>
            <p:ph type="sldNum" sz="quarter" idx="5"/>
          </p:nvPr>
        </p:nvSpPr>
        <p:spPr/>
        <p:txBody>
          <a:bodyPr/>
          <a:lstStyle/>
          <a:p>
            <a:fld id="{35CC63A7-2E45-42D3-BBCF-D672B448005F}" type="slidenum">
              <a:rPr lang="en-US" smtClean="0"/>
              <a:t>17</a:t>
            </a:fld>
            <a:endParaRPr lang="en-US"/>
          </a:p>
        </p:txBody>
      </p:sp>
    </p:spTree>
    <p:extLst>
      <p:ext uri="{BB962C8B-B14F-4D97-AF65-F5344CB8AC3E}">
        <p14:creationId xmlns:p14="http://schemas.microsoft.com/office/powerpoint/2010/main" val="333718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Verses talk about Jesus as creator. He creates us anew. For good works. </a:t>
            </a:r>
          </a:p>
        </p:txBody>
      </p:sp>
      <p:sp>
        <p:nvSpPr>
          <p:cNvPr id="4" name="Slide Number Placeholder 3"/>
          <p:cNvSpPr>
            <a:spLocks noGrp="1"/>
          </p:cNvSpPr>
          <p:nvPr>
            <p:ph type="sldNum" sz="quarter" idx="5"/>
          </p:nvPr>
        </p:nvSpPr>
        <p:spPr/>
        <p:txBody>
          <a:bodyPr/>
          <a:lstStyle/>
          <a:p>
            <a:fld id="{35CC63A7-2E45-42D3-BBCF-D672B448005F}" type="slidenum">
              <a:rPr lang="en-US" smtClean="0"/>
              <a:t>18</a:t>
            </a:fld>
            <a:endParaRPr lang="en-US"/>
          </a:p>
        </p:txBody>
      </p:sp>
    </p:spTree>
    <p:extLst>
      <p:ext uri="{BB962C8B-B14F-4D97-AF65-F5344CB8AC3E}">
        <p14:creationId xmlns:p14="http://schemas.microsoft.com/office/powerpoint/2010/main" val="11653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self is renewed. </a:t>
            </a:r>
          </a:p>
        </p:txBody>
      </p:sp>
      <p:sp>
        <p:nvSpPr>
          <p:cNvPr id="4" name="Slide Number Placeholder 3"/>
          <p:cNvSpPr>
            <a:spLocks noGrp="1"/>
          </p:cNvSpPr>
          <p:nvPr>
            <p:ph type="sldNum" sz="quarter" idx="5"/>
          </p:nvPr>
        </p:nvSpPr>
        <p:spPr/>
        <p:txBody>
          <a:bodyPr/>
          <a:lstStyle/>
          <a:p>
            <a:fld id="{35CC63A7-2E45-42D3-BBCF-D672B448005F}" type="slidenum">
              <a:rPr lang="en-US" smtClean="0"/>
              <a:t>19</a:t>
            </a:fld>
            <a:endParaRPr lang="en-US"/>
          </a:p>
        </p:txBody>
      </p:sp>
    </p:spTree>
    <p:extLst>
      <p:ext uri="{BB962C8B-B14F-4D97-AF65-F5344CB8AC3E}">
        <p14:creationId xmlns:p14="http://schemas.microsoft.com/office/powerpoint/2010/main" val="178349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and life is a theme that runs through the Bible. The OT people turn away from God. That is much of the story. But God is at work to create newness. </a:t>
            </a:r>
          </a:p>
        </p:txBody>
      </p:sp>
      <p:sp>
        <p:nvSpPr>
          <p:cNvPr id="4" name="Slide Number Placeholder 3"/>
          <p:cNvSpPr>
            <a:spLocks noGrp="1"/>
          </p:cNvSpPr>
          <p:nvPr>
            <p:ph type="sldNum" sz="quarter" idx="5"/>
          </p:nvPr>
        </p:nvSpPr>
        <p:spPr/>
        <p:txBody>
          <a:bodyPr/>
          <a:lstStyle/>
          <a:p>
            <a:fld id="{35CC63A7-2E45-42D3-BBCF-D672B448005F}" type="slidenum">
              <a:rPr lang="en-US" smtClean="0"/>
              <a:t>2</a:t>
            </a:fld>
            <a:endParaRPr lang="en-US"/>
          </a:p>
        </p:txBody>
      </p:sp>
    </p:spTree>
    <p:extLst>
      <p:ext uri="{BB962C8B-B14F-4D97-AF65-F5344CB8AC3E}">
        <p14:creationId xmlns:p14="http://schemas.microsoft.com/office/powerpoint/2010/main" val="2022682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newly created. All of this gives baptism an even deeper meaning in our minds. When we see someone baptized. We are witness a creation. New creation. That is such a sacred thing. </a:t>
            </a:r>
          </a:p>
        </p:txBody>
      </p:sp>
      <p:sp>
        <p:nvSpPr>
          <p:cNvPr id="4" name="Slide Number Placeholder 3"/>
          <p:cNvSpPr>
            <a:spLocks noGrp="1"/>
          </p:cNvSpPr>
          <p:nvPr>
            <p:ph type="sldNum" sz="quarter" idx="5"/>
          </p:nvPr>
        </p:nvSpPr>
        <p:spPr/>
        <p:txBody>
          <a:bodyPr/>
          <a:lstStyle/>
          <a:p>
            <a:fld id="{35CC63A7-2E45-42D3-BBCF-D672B448005F}" type="slidenum">
              <a:rPr lang="en-US" smtClean="0"/>
              <a:t>20</a:t>
            </a:fld>
            <a:endParaRPr lang="en-US"/>
          </a:p>
        </p:txBody>
      </p:sp>
    </p:spTree>
    <p:extLst>
      <p:ext uri="{BB962C8B-B14F-4D97-AF65-F5344CB8AC3E}">
        <p14:creationId xmlns:p14="http://schemas.microsoft.com/office/powerpoint/2010/main" val="1122982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newly created. All of this gives baptism an even deeper meaning in our minds. When we see someone baptized. We are witness a creation. New creation. That is such a sacred thing. </a:t>
            </a:r>
          </a:p>
        </p:txBody>
      </p:sp>
      <p:sp>
        <p:nvSpPr>
          <p:cNvPr id="4" name="Slide Number Placeholder 3"/>
          <p:cNvSpPr>
            <a:spLocks noGrp="1"/>
          </p:cNvSpPr>
          <p:nvPr>
            <p:ph type="sldNum" sz="quarter" idx="5"/>
          </p:nvPr>
        </p:nvSpPr>
        <p:spPr/>
        <p:txBody>
          <a:bodyPr/>
          <a:lstStyle/>
          <a:p>
            <a:fld id="{35CC63A7-2E45-42D3-BBCF-D672B448005F}" type="slidenum">
              <a:rPr lang="en-US" smtClean="0"/>
              <a:t>21</a:t>
            </a:fld>
            <a:endParaRPr lang="en-US"/>
          </a:p>
        </p:txBody>
      </p:sp>
    </p:spTree>
    <p:extLst>
      <p:ext uri="{BB962C8B-B14F-4D97-AF65-F5344CB8AC3E}">
        <p14:creationId xmlns:p14="http://schemas.microsoft.com/office/powerpoint/2010/main" val="2788939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living like a new creation? Are we being renewed? </a:t>
            </a:r>
          </a:p>
        </p:txBody>
      </p:sp>
      <p:sp>
        <p:nvSpPr>
          <p:cNvPr id="4" name="Slide Number Placeholder 3"/>
          <p:cNvSpPr>
            <a:spLocks noGrp="1"/>
          </p:cNvSpPr>
          <p:nvPr>
            <p:ph type="sldNum" sz="quarter" idx="5"/>
          </p:nvPr>
        </p:nvSpPr>
        <p:spPr/>
        <p:txBody>
          <a:bodyPr/>
          <a:lstStyle/>
          <a:p>
            <a:fld id="{35CC63A7-2E45-42D3-BBCF-D672B448005F}" type="slidenum">
              <a:rPr lang="en-US" smtClean="0"/>
              <a:t>22</a:t>
            </a:fld>
            <a:endParaRPr lang="en-US"/>
          </a:p>
        </p:txBody>
      </p:sp>
    </p:spTree>
    <p:extLst>
      <p:ext uri="{BB962C8B-B14F-4D97-AF65-F5344CB8AC3E}">
        <p14:creationId xmlns:p14="http://schemas.microsoft.com/office/powerpoint/2010/main" val="3190398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new creation. God is the creator. In Christ, we are made new. </a:t>
            </a:r>
          </a:p>
        </p:txBody>
      </p:sp>
      <p:sp>
        <p:nvSpPr>
          <p:cNvPr id="4" name="Slide Number Placeholder 3"/>
          <p:cNvSpPr>
            <a:spLocks noGrp="1"/>
          </p:cNvSpPr>
          <p:nvPr>
            <p:ph type="sldNum" sz="quarter" idx="5"/>
          </p:nvPr>
        </p:nvSpPr>
        <p:spPr/>
        <p:txBody>
          <a:bodyPr/>
          <a:lstStyle/>
          <a:p>
            <a:fld id="{35CC63A7-2E45-42D3-BBCF-D672B448005F}" type="slidenum">
              <a:rPr lang="en-US" smtClean="0"/>
              <a:t>23</a:t>
            </a:fld>
            <a:endParaRPr lang="en-US"/>
          </a:p>
        </p:txBody>
      </p:sp>
    </p:spTree>
    <p:extLst>
      <p:ext uri="{BB962C8B-B14F-4D97-AF65-F5344CB8AC3E}">
        <p14:creationId xmlns:p14="http://schemas.microsoft.com/office/powerpoint/2010/main" val="905172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itself is not a commandment. This is all through the OT, love your neighbor. But to love like Jesus loved. No one had really loved like that before. Then, the challenging thing is that we are to love one another like that. Love is not new, but the degree to which is new. </a:t>
            </a:r>
          </a:p>
        </p:txBody>
      </p:sp>
      <p:sp>
        <p:nvSpPr>
          <p:cNvPr id="4" name="Slide Number Placeholder 3"/>
          <p:cNvSpPr>
            <a:spLocks noGrp="1"/>
          </p:cNvSpPr>
          <p:nvPr>
            <p:ph type="sldNum" sz="quarter" idx="5"/>
          </p:nvPr>
        </p:nvSpPr>
        <p:spPr/>
        <p:txBody>
          <a:bodyPr/>
          <a:lstStyle/>
          <a:p>
            <a:fld id="{35CC63A7-2E45-42D3-BBCF-D672B448005F}" type="slidenum">
              <a:rPr lang="en-US" smtClean="0"/>
              <a:t>24</a:t>
            </a:fld>
            <a:endParaRPr lang="en-US"/>
          </a:p>
        </p:txBody>
      </p:sp>
    </p:spTree>
    <p:extLst>
      <p:ext uri="{BB962C8B-B14F-4D97-AF65-F5344CB8AC3E}">
        <p14:creationId xmlns:p14="http://schemas.microsoft.com/office/powerpoint/2010/main" val="2708460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one hand, love is not new. It’s old. On the other, love under the new covenant is new. Because we are to love one another as Jesus loved us? </a:t>
            </a:r>
          </a:p>
        </p:txBody>
      </p:sp>
      <p:sp>
        <p:nvSpPr>
          <p:cNvPr id="4" name="Slide Number Placeholder 3"/>
          <p:cNvSpPr>
            <a:spLocks noGrp="1"/>
          </p:cNvSpPr>
          <p:nvPr>
            <p:ph type="sldNum" sz="quarter" idx="5"/>
          </p:nvPr>
        </p:nvSpPr>
        <p:spPr/>
        <p:txBody>
          <a:bodyPr/>
          <a:lstStyle/>
          <a:p>
            <a:fld id="{35CC63A7-2E45-42D3-BBCF-D672B448005F}" type="slidenum">
              <a:rPr lang="en-US" smtClean="0"/>
              <a:t>25</a:t>
            </a:fld>
            <a:endParaRPr lang="en-US"/>
          </a:p>
        </p:txBody>
      </p:sp>
    </p:spTree>
    <p:extLst>
      <p:ext uri="{BB962C8B-B14F-4D97-AF65-F5344CB8AC3E}">
        <p14:creationId xmlns:p14="http://schemas.microsoft.com/office/powerpoint/2010/main" val="4065488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year is a time of thinking about what will be. As New Testament Christians, we have a new covenant, creation, commandment. </a:t>
            </a:r>
          </a:p>
        </p:txBody>
      </p:sp>
      <p:sp>
        <p:nvSpPr>
          <p:cNvPr id="4" name="Slide Number Placeholder 3"/>
          <p:cNvSpPr>
            <a:spLocks noGrp="1"/>
          </p:cNvSpPr>
          <p:nvPr>
            <p:ph type="sldNum" sz="quarter" idx="5"/>
          </p:nvPr>
        </p:nvSpPr>
        <p:spPr/>
        <p:txBody>
          <a:bodyPr/>
          <a:lstStyle/>
          <a:p>
            <a:fld id="{35CC63A7-2E45-42D3-BBCF-D672B448005F}" type="slidenum">
              <a:rPr lang="en-US" smtClean="0"/>
              <a:t>26</a:t>
            </a:fld>
            <a:endParaRPr lang="en-US"/>
          </a:p>
        </p:txBody>
      </p:sp>
    </p:spTree>
    <p:extLst>
      <p:ext uri="{BB962C8B-B14F-4D97-AF65-F5344CB8AC3E}">
        <p14:creationId xmlns:p14="http://schemas.microsoft.com/office/powerpoint/2010/main" val="960536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and life is a theme that runs through the Bible. The OT people turn away from God. That is much of the story. But God is at work to create newness. </a:t>
            </a:r>
          </a:p>
        </p:txBody>
      </p:sp>
      <p:sp>
        <p:nvSpPr>
          <p:cNvPr id="4" name="Slide Number Placeholder 3"/>
          <p:cNvSpPr>
            <a:spLocks noGrp="1"/>
          </p:cNvSpPr>
          <p:nvPr>
            <p:ph type="sldNum" sz="quarter" idx="5"/>
          </p:nvPr>
        </p:nvSpPr>
        <p:spPr/>
        <p:txBody>
          <a:bodyPr/>
          <a:lstStyle/>
          <a:p>
            <a:fld id="{35CC63A7-2E45-42D3-BBCF-D672B448005F}" type="slidenum">
              <a:rPr lang="en-US" smtClean="0"/>
              <a:t>3</a:t>
            </a:fld>
            <a:endParaRPr lang="en-US"/>
          </a:p>
        </p:txBody>
      </p:sp>
    </p:spTree>
    <p:extLst>
      <p:ext uri="{BB962C8B-B14F-4D97-AF65-F5344CB8AC3E}">
        <p14:creationId xmlns:p14="http://schemas.microsoft.com/office/powerpoint/2010/main" val="280204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Ezekiel sees the valley of dry bones come to life in a representation of this. The “Old” testament talks about what is new. </a:t>
            </a:r>
          </a:p>
        </p:txBody>
      </p:sp>
      <p:sp>
        <p:nvSpPr>
          <p:cNvPr id="4" name="Slide Number Placeholder 3"/>
          <p:cNvSpPr>
            <a:spLocks noGrp="1"/>
          </p:cNvSpPr>
          <p:nvPr>
            <p:ph type="sldNum" sz="quarter" idx="5"/>
          </p:nvPr>
        </p:nvSpPr>
        <p:spPr/>
        <p:txBody>
          <a:bodyPr/>
          <a:lstStyle/>
          <a:p>
            <a:fld id="{35CC63A7-2E45-42D3-BBCF-D672B448005F}" type="slidenum">
              <a:rPr lang="en-US" smtClean="0"/>
              <a:t>4</a:t>
            </a:fld>
            <a:endParaRPr lang="en-US"/>
          </a:p>
        </p:txBody>
      </p:sp>
    </p:spTree>
    <p:extLst>
      <p:ext uri="{BB962C8B-B14F-4D97-AF65-F5344CB8AC3E}">
        <p14:creationId xmlns:p14="http://schemas.microsoft.com/office/powerpoint/2010/main" val="256897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word testament is the idea of covenant. OT and NT. Old Covenant and New Covenant. Last will and testament. Covenant is an agreement </a:t>
            </a:r>
            <a:r>
              <a:rPr lang="en-US" dirty="0" err="1"/>
              <a:t>bt</a:t>
            </a:r>
            <a:r>
              <a:rPr lang="en-US" dirty="0"/>
              <a:t> two parties. One party typically stipulates the agreement. God and Israel. Christ and the church. This is why marriage is used as a metaphor. It’s a covenant but it’s relational. </a:t>
            </a:r>
          </a:p>
        </p:txBody>
      </p:sp>
      <p:sp>
        <p:nvSpPr>
          <p:cNvPr id="4" name="Slide Number Placeholder 3"/>
          <p:cNvSpPr>
            <a:spLocks noGrp="1"/>
          </p:cNvSpPr>
          <p:nvPr>
            <p:ph type="sldNum" sz="quarter" idx="5"/>
          </p:nvPr>
        </p:nvSpPr>
        <p:spPr/>
        <p:txBody>
          <a:bodyPr/>
          <a:lstStyle/>
          <a:p>
            <a:fld id="{35CC63A7-2E45-42D3-BBCF-D672B448005F}" type="slidenum">
              <a:rPr lang="en-US" smtClean="0"/>
              <a:t>5</a:t>
            </a:fld>
            <a:endParaRPr lang="en-US"/>
          </a:p>
        </p:txBody>
      </p:sp>
    </p:spTree>
    <p:extLst>
      <p:ext uri="{BB962C8B-B14F-4D97-AF65-F5344CB8AC3E}">
        <p14:creationId xmlns:p14="http://schemas.microsoft.com/office/powerpoint/2010/main" val="323316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Lord’s Supper is a covenant meal, which is an aspect that we may not think as much about. It was customary with a covenant for the parties to eat together. Marriage feast. When we eat and drink every week it is a way of saying that we are in covenant with Christ. </a:t>
            </a:r>
          </a:p>
        </p:txBody>
      </p:sp>
      <p:sp>
        <p:nvSpPr>
          <p:cNvPr id="4" name="Slide Number Placeholder 3"/>
          <p:cNvSpPr>
            <a:spLocks noGrp="1"/>
          </p:cNvSpPr>
          <p:nvPr>
            <p:ph type="sldNum" sz="quarter" idx="5"/>
          </p:nvPr>
        </p:nvSpPr>
        <p:spPr/>
        <p:txBody>
          <a:bodyPr/>
          <a:lstStyle/>
          <a:p>
            <a:fld id="{35CC63A7-2E45-42D3-BBCF-D672B448005F}" type="slidenum">
              <a:rPr lang="en-US" smtClean="0"/>
              <a:t>6</a:t>
            </a:fld>
            <a:endParaRPr lang="en-US"/>
          </a:p>
        </p:txBody>
      </p:sp>
    </p:spTree>
    <p:extLst>
      <p:ext uri="{BB962C8B-B14F-4D97-AF65-F5344CB8AC3E}">
        <p14:creationId xmlns:p14="http://schemas.microsoft.com/office/powerpoint/2010/main" val="150675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words from Luke’s account are referenced in 1 Corinthians. The Gospels look ahead. This looks back. </a:t>
            </a:r>
          </a:p>
        </p:txBody>
      </p:sp>
      <p:sp>
        <p:nvSpPr>
          <p:cNvPr id="4" name="Slide Number Placeholder 3"/>
          <p:cNvSpPr>
            <a:spLocks noGrp="1"/>
          </p:cNvSpPr>
          <p:nvPr>
            <p:ph type="sldNum" sz="quarter" idx="5"/>
          </p:nvPr>
        </p:nvSpPr>
        <p:spPr/>
        <p:txBody>
          <a:bodyPr/>
          <a:lstStyle/>
          <a:p>
            <a:fld id="{35CC63A7-2E45-42D3-BBCF-D672B448005F}" type="slidenum">
              <a:rPr lang="en-US" smtClean="0"/>
              <a:t>7</a:t>
            </a:fld>
            <a:endParaRPr lang="en-US"/>
          </a:p>
        </p:txBody>
      </p:sp>
    </p:spTree>
    <p:extLst>
      <p:ext uri="{BB962C8B-B14F-4D97-AF65-F5344CB8AC3E}">
        <p14:creationId xmlns:p14="http://schemas.microsoft.com/office/powerpoint/2010/main" val="395720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God who initiates the covenant. It is only through Him that we can serve in this covenant. </a:t>
            </a:r>
          </a:p>
        </p:txBody>
      </p:sp>
      <p:sp>
        <p:nvSpPr>
          <p:cNvPr id="4" name="Slide Number Placeholder 3"/>
          <p:cNvSpPr>
            <a:spLocks noGrp="1"/>
          </p:cNvSpPr>
          <p:nvPr>
            <p:ph type="sldNum" sz="quarter" idx="5"/>
          </p:nvPr>
        </p:nvSpPr>
        <p:spPr/>
        <p:txBody>
          <a:bodyPr/>
          <a:lstStyle/>
          <a:p>
            <a:fld id="{35CC63A7-2E45-42D3-BBCF-D672B448005F}" type="slidenum">
              <a:rPr lang="en-US" smtClean="0"/>
              <a:t>8</a:t>
            </a:fld>
            <a:endParaRPr lang="en-US"/>
          </a:p>
        </p:txBody>
      </p:sp>
    </p:spTree>
    <p:extLst>
      <p:ext uri="{BB962C8B-B14F-4D97-AF65-F5344CB8AC3E}">
        <p14:creationId xmlns:p14="http://schemas.microsoft.com/office/powerpoint/2010/main" val="20641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God who initiates the covenant. It is only through Him that we can serve in this covenant. </a:t>
            </a:r>
          </a:p>
        </p:txBody>
      </p:sp>
      <p:sp>
        <p:nvSpPr>
          <p:cNvPr id="4" name="Slide Number Placeholder 3"/>
          <p:cNvSpPr>
            <a:spLocks noGrp="1"/>
          </p:cNvSpPr>
          <p:nvPr>
            <p:ph type="sldNum" sz="quarter" idx="5"/>
          </p:nvPr>
        </p:nvSpPr>
        <p:spPr/>
        <p:txBody>
          <a:bodyPr/>
          <a:lstStyle/>
          <a:p>
            <a:fld id="{35CC63A7-2E45-42D3-BBCF-D672B448005F}" type="slidenum">
              <a:rPr lang="en-US" smtClean="0"/>
              <a:t>9</a:t>
            </a:fld>
            <a:endParaRPr lang="en-US"/>
          </a:p>
        </p:txBody>
      </p:sp>
    </p:spTree>
    <p:extLst>
      <p:ext uri="{BB962C8B-B14F-4D97-AF65-F5344CB8AC3E}">
        <p14:creationId xmlns:p14="http://schemas.microsoft.com/office/powerpoint/2010/main" val="260849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5B1EF1-C255-4151-AEE0-4F806D3B883D}" type="datetimeFigureOut">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1876068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B1EF1-C255-4151-AEE0-4F806D3B883D}" type="datetimeFigureOut">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3487887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B1EF1-C255-4151-AEE0-4F806D3B883D}" type="datetimeFigureOut">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2032921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B1EF1-C255-4151-AEE0-4F806D3B883D}" type="datetimeFigureOut">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2717948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B1EF1-C255-4151-AEE0-4F806D3B883D}" type="datetimeFigureOut">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3472375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5B1EF1-C255-4151-AEE0-4F806D3B883D}" type="datetimeFigureOut">
              <a:rPr lang="en-US" smtClean="0"/>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367680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5B1EF1-C255-4151-AEE0-4F806D3B883D}" type="datetimeFigureOut">
              <a:rPr lang="en-US" smtClean="0"/>
              <a:t>12/30/2021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2927391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5B1EF1-C255-4151-AEE0-4F806D3B883D}" type="datetimeFigureOut">
              <a:rPr lang="en-US" smtClean="0"/>
              <a:t>12/30/2021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2267227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B1EF1-C255-4151-AEE0-4F806D3B883D}" type="datetimeFigureOut">
              <a:rPr lang="en-US" smtClean="0"/>
              <a:t>12/30/2021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2599965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B1EF1-C255-4151-AEE0-4F806D3B883D}" type="datetimeFigureOut">
              <a:rPr lang="en-US" smtClean="0"/>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2220806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B1EF1-C255-4151-AEE0-4F806D3B883D}" type="datetimeFigureOut">
              <a:rPr lang="en-US" smtClean="0"/>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CE097-1D92-4D31-80A8-1CC375D6B4A5}" type="slidenum">
              <a:rPr lang="en-US" smtClean="0"/>
              <a:t>‹#›</a:t>
            </a:fld>
            <a:endParaRPr lang="en-US"/>
          </a:p>
        </p:txBody>
      </p:sp>
    </p:spTree>
    <p:extLst>
      <p:ext uri="{BB962C8B-B14F-4D97-AF65-F5344CB8AC3E}">
        <p14:creationId xmlns:p14="http://schemas.microsoft.com/office/powerpoint/2010/main" val="1647585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B1EF1-C255-4151-AEE0-4F806D3B883D}" type="datetimeFigureOut">
              <a:rPr lang="en-US" smtClean="0"/>
              <a:t>12/30/2021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CE097-1D92-4D31-80A8-1CC375D6B4A5}" type="slidenum">
              <a:rPr lang="en-US" smtClean="0"/>
              <a:t>‹#›</a:t>
            </a:fld>
            <a:endParaRPr lang="en-US"/>
          </a:p>
        </p:txBody>
      </p:sp>
    </p:spTree>
    <p:extLst>
      <p:ext uri="{BB962C8B-B14F-4D97-AF65-F5344CB8AC3E}">
        <p14:creationId xmlns:p14="http://schemas.microsoft.com/office/powerpoint/2010/main" val="520110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8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1" y="2211794"/>
            <a:ext cx="9142858" cy="27392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sz="3600" b="0" i="0" dirty="0">
              <a:solidFill>
                <a:srgbClr val="000000"/>
              </a:solidFill>
              <a:effectLst/>
              <a:latin typeface="system-ui"/>
            </a:endParaRPr>
          </a:p>
          <a:p>
            <a:pPr algn="ctr"/>
            <a:r>
              <a:rPr lang="en-US" sz="3600" b="0" i="0" dirty="0">
                <a:solidFill>
                  <a:srgbClr val="000000"/>
                </a:solidFill>
                <a:effectLst/>
                <a:latin typeface="system-ui"/>
              </a:rPr>
              <a:t>by so much more Jesus has become a surety of a </a:t>
            </a:r>
            <a:r>
              <a:rPr lang="en-US" sz="3600" b="1" i="0" dirty="0">
                <a:solidFill>
                  <a:srgbClr val="C00000"/>
                </a:solidFill>
                <a:effectLst/>
                <a:latin typeface="system-ui"/>
              </a:rPr>
              <a:t>better covenant</a:t>
            </a:r>
            <a:r>
              <a:rPr lang="en-US" sz="3600" b="0" i="0" dirty="0">
                <a:solidFill>
                  <a:srgbClr val="000000"/>
                </a:solidFill>
                <a:effectLst/>
                <a:latin typeface="system-ui"/>
              </a:rPr>
              <a:t>.</a:t>
            </a:r>
          </a:p>
          <a:p>
            <a:pPr algn="ctr"/>
            <a:r>
              <a:rPr lang="en-US" sz="3200" dirty="0">
                <a:solidFill>
                  <a:srgbClr val="000000"/>
                </a:solidFill>
                <a:latin typeface="Abadi" panose="020B0604020104020204" pitchFamily="34" charset="0"/>
              </a:rPr>
              <a:t>Hebrews 7:22</a:t>
            </a:r>
          </a:p>
          <a:p>
            <a:pPr algn="ctr"/>
            <a:endParaRPr lang="en-US" sz="3200" dirty="0">
              <a:latin typeface="Abadi" panose="020B0604020104020204" pitchFamily="34" charset="0"/>
            </a:endParaRPr>
          </a:p>
        </p:txBody>
      </p:sp>
    </p:spTree>
    <p:extLst>
      <p:ext uri="{BB962C8B-B14F-4D97-AF65-F5344CB8AC3E}">
        <p14:creationId xmlns:p14="http://schemas.microsoft.com/office/powerpoint/2010/main" val="3809745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1" y="2211794"/>
            <a:ext cx="9142858"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0000"/>
                </a:solidFill>
                <a:effectLst/>
                <a:latin typeface="system-ui"/>
              </a:rPr>
              <a:t>But now He has obtained a more excellent ministry, inasmuch as He is also Mediator of a </a:t>
            </a:r>
            <a:r>
              <a:rPr lang="en-US" sz="3600" b="1" i="0" dirty="0">
                <a:solidFill>
                  <a:srgbClr val="C00000"/>
                </a:solidFill>
                <a:effectLst/>
                <a:latin typeface="system-ui"/>
              </a:rPr>
              <a:t>better covenant</a:t>
            </a:r>
            <a:r>
              <a:rPr lang="en-US" sz="3600" b="0" i="0" dirty="0">
                <a:solidFill>
                  <a:srgbClr val="000000"/>
                </a:solidFill>
                <a:effectLst/>
                <a:latin typeface="system-ui"/>
              </a:rPr>
              <a:t>, which was established on better promises.</a:t>
            </a:r>
          </a:p>
          <a:p>
            <a:pPr algn="ctr"/>
            <a:r>
              <a:rPr lang="en-US" sz="3200" dirty="0">
                <a:solidFill>
                  <a:srgbClr val="000000"/>
                </a:solidFill>
                <a:latin typeface="Abadi" panose="020B0604020104020204" pitchFamily="34" charset="0"/>
              </a:rPr>
              <a:t>Hebrews 8:6</a:t>
            </a:r>
          </a:p>
        </p:txBody>
      </p:sp>
    </p:spTree>
    <p:extLst>
      <p:ext uri="{BB962C8B-B14F-4D97-AF65-F5344CB8AC3E}">
        <p14:creationId xmlns:p14="http://schemas.microsoft.com/office/powerpoint/2010/main" val="2794803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1" y="2211794"/>
            <a:ext cx="9142858"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0000"/>
                </a:solidFill>
                <a:effectLst/>
                <a:latin typeface="system-ui"/>
              </a:rPr>
              <a:t>But now He has obtained a more excellent ministry, inasmuch as He is also Mediator of a </a:t>
            </a:r>
            <a:r>
              <a:rPr lang="en-US" sz="3600" b="1" i="0" dirty="0">
                <a:solidFill>
                  <a:srgbClr val="C00000"/>
                </a:solidFill>
                <a:effectLst/>
                <a:latin typeface="system-ui"/>
              </a:rPr>
              <a:t>better covenant</a:t>
            </a:r>
            <a:r>
              <a:rPr lang="en-US" sz="3600" b="0" i="0" dirty="0">
                <a:solidFill>
                  <a:srgbClr val="000000"/>
                </a:solidFill>
                <a:effectLst/>
                <a:latin typeface="system-ui"/>
              </a:rPr>
              <a:t>, which was established on better promises.</a:t>
            </a:r>
          </a:p>
          <a:p>
            <a:pPr algn="ctr"/>
            <a:r>
              <a:rPr lang="en-US" sz="3200" dirty="0">
                <a:solidFill>
                  <a:srgbClr val="000000"/>
                </a:solidFill>
                <a:latin typeface="Abadi" panose="020B0604020104020204" pitchFamily="34" charset="0"/>
              </a:rPr>
              <a:t>Hebrews 8:6</a:t>
            </a:r>
          </a:p>
        </p:txBody>
      </p:sp>
    </p:spTree>
    <p:extLst>
      <p:ext uri="{BB962C8B-B14F-4D97-AF65-F5344CB8AC3E}">
        <p14:creationId xmlns:p14="http://schemas.microsoft.com/office/powerpoint/2010/main" val="1605275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1" y="1751617"/>
            <a:ext cx="9142858" cy="33547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0000"/>
                </a:solidFill>
                <a:effectLst/>
                <a:latin typeface="system-ui"/>
              </a:rPr>
              <a:t>And for this reason He is the Mediator of the </a:t>
            </a:r>
            <a:r>
              <a:rPr lang="en-US" sz="3600" b="1" i="0" dirty="0">
                <a:solidFill>
                  <a:srgbClr val="C00000"/>
                </a:solidFill>
                <a:effectLst/>
                <a:latin typeface="system-ui"/>
              </a:rPr>
              <a:t>new covenant</a:t>
            </a:r>
            <a:r>
              <a:rPr lang="en-US" sz="3600" b="0" i="0" dirty="0">
                <a:solidFill>
                  <a:srgbClr val="000000"/>
                </a:solidFill>
                <a:effectLst/>
                <a:latin typeface="system-ui"/>
              </a:rPr>
              <a:t>, by means of death, for the redemption of the transgressions under the first covenant, that those who are called may receive the promise of the eternal inheritance.</a:t>
            </a:r>
          </a:p>
          <a:p>
            <a:pPr algn="ctr"/>
            <a:r>
              <a:rPr lang="en-US" sz="3200" dirty="0">
                <a:solidFill>
                  <a:srgbClr val="000000"/>
                </a:solidFill>
                <a:latin typeface="Abadi" panose="020B0604020104020204" pitchFamily="34" charset="0"/>
              </a:rPr>
              <a:t>Hebrews 9:15</a:t>
            </a:r>
          </a:p>
        </p:txBody>
      </p:sp>
    </p:spTree>
    <p:extLst>
      <p:ext uri="{BB962C8B-B14F-4D97-AF65-F5344CB8AC3E}">
        <p14:creationId xmlns:p14="http://schemas.microsoft.com/office/powerpoint/2010/main" val="3350735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76F7E686-1D89-4BB9-8AD7-961FAA964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49" b="4509"/>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63F6FF9-FDA4-4C6F-81D2-A803108CB7BA}"/>
              </a:ext>
            </a:extLst>
          </p:cNvPr>
          <p:cNvSpPr txBox="1"/>
          <p:nvPr/>
        </p:nvSpPr>
        <p:spPr>
          <a:xfrm>
            <a:off x="243840" y="3873173"/>
            <a:ext cx="4175760"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Covenant</a:t>
            </a:r>
          </a:p>
        </p:txBody>
      </p:sp>
      <p:cxnSp>
        <p:nvCxnSpPr>
          <p:cNvPr id="5" name="Straight Connector 4">
            <a:extLst>
              <a:ext uri="{FF2B5EF4-FFF2-40B4-BE49-F238E27FC236}">
                <a16:creationId xmlns:a16="http://schemas.microsoft.com/office/drawing/2014/main" id="{8FFD021A-F986-4672-878D-C9F5A9D33E16}"/>
              </a:ext>
            </a:extLst>
          </p:cNvPr>
          <p:cNvCxnSpPr>
            <a:cxnSpLocks/>
          </p:cNvCxnSpPr>
          <p:nvPr/>
        </p:nvCxnSpPr>
        <p:spPr>
          <a:xfrm>
            <a:off x="243840" y="3873173"/>
            <a:ext cx="0" cy="1836747"/>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28204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76F7E686-1D89-4BB9-8AD7-961FAA964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49" b="4509"/>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63F6FF9-FDA4-4C6F-81D2-A803108CB7BA}"/>
              </a:ext>
            </a:extLst>
          </p:cNvPr>
          <p:cNvSpPr txBox="1"/>
          <p:nvPr/>
        </p:nvSpPr>
        <p:spPr>
          <a:xfrm>
            <a:off x="243840" y="3873173"/>
            <a:ext cx="4175760"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Covenant</a:t>
            </a:r>
          </a:p>
        </p:txBody>
      </p:sp>
      <p:cxnSp>
        <p:nvCxnSpPr>
          <p:cNvPr id="5" name="Straight Connector 4">
            <a:extLst>
              <a:ext uri="{FF2B5EF4-FFF2-40B4-BE49-F238E27FC236}">
                <a16:creationId xmlns:a16="http://schemas.microsoft.com/office/drawing/2014/main" id="{8FFD021A-F986-4672-878D-C9F5A9D33E16}"/>
              </a:ext>
            </a:extLst>
          </p:cNvPr>
          <p:cNvCxnSpPr>
            <a:cxnSpLocks/>
          </p:cNvCxnSpPr>
          <p:nvPr/>
        </p:nvCxnSpPr>
        <p:spPr>
          <a:xfrm>
            <a:off x="243840" y="3873173"/>
            <a:ext cx="0" cy="1836747"/>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48D7DAEA-7F7E-482D-B2A9-C27DD09430B1}"/>
              </a:ext>
            </a:extLst>
          </p:cNvPr>
          <p:cNvSpPr txBox="1"/>
          <p:nvPr/>
        </p:nvSpPr>
        <p:spPr>
          <a:xfrm>
            <a:off x="243840" y="4519504"/>
            <a:ext cx="4175760"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Creation</a:t>
            </a:r>
          </a:p>
        </p:txBody>
      </p:sp>
    </p:spTree>
    <p:extLst>
      <p:ext uri="{BB962C8B-B14F-4D97-AF65-F5344CB8AC3E}">
        <p14:creationId xmlns:p14="http://schemas.microsoft.com/office/powerpoint/2010/main" val="2520261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1" y="2274838"/>
            <a:ext cx="914285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dirty="0">
                <a:solidFill>
                  <a:srgbClr val="001320"/>
                </a:solidFill>
                <a:effectLst/>
                <a:latin typeface="Abadi" panose="020B0604020104020204" pitchFamily="34" charset="0"/>
              </a:rPr>
              <a:t>Therefore if anyone is in Christ, this person is a </a:t>
            </a:r>
            <a:r>
              <a:rPr lang="en-US" sz="3600" b="1" dirty="0">
                <a:solidFill>
                  <a:srgbClr val="C00000"/>
                </a:solidFill>
                <a:effectLst/>
                <a:latin typeface="Abadi" panose="020B0604020104020204" pitchFamily="34" charset="0"/>
              </a:rPr>
              <a:t>new creation</a:t>
            </a:r>
            <a:r>
              <a:rPr lang="en-US" sz="3600" b="0" dirty="0">
                <a:solidFill>
                  <a:srgbClr val="001320"/>
                </a:solidFill>
                <a:effectLst/>
                <a:latin typeface="Abadi" panose="020B0604020104020204" pitchFamily="34" charset="0"/>
              </a:rPr>
              <a:t>; the old things passed away; behold, new things have come.</a:t>
            </a:r>
          </a:p>
          <a:p>
            <a:pPr algn="ctr"/>
            <a:r>
              <a:rPr lang="en-US" sz="3200" dirty="0">
                <a:solidFill>
                  <a:srgbClr val="000000"/>
                </a:solidFill>
                <a:latin typeface="Abadi" panose="020B0604020104020204" pitchFamily="34" charset="0"/>
              </a:rPr>
              <a:t>2 Corinthians 5:17</a:t>
            </a:r>
          </a:p>
        </p:txBody>
      </p:sp>
    </p:spTree>
    <p:extLst>
      <p:ext uri="{BB962C8B-B14F-4D97-AF65-F5344CB8AC3E}">
        <p14:creationId xmlns:p14="http://schemas.microsoft.com/office/powerpoint/2010/main" val="2919285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1" y="2071638"/>
            <a:ext cx="9142858" cy="27392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sz="3600" b="0" i="0" dirty="0">
              <a:solidFill>
                <a:srgbClr val="001320"/>
              </a:solidFill>
              <a:effectLst/>
              <a:latin typeface="Abadi" panose="020B0604020104020204" pitchFamily="34" charset="0"/>
            </a:endParaRPr>
          </a:p>
          <a:p>
            <a:pPr algn="ctr"/>
            <a:r>
              <a:rPr lang="en-US" sz="3600" b="0" i="0" dirty="0">
                <a:solidFill>
                  <a:srgbClr val="001320"/>
                </a:solidFill>
                <a:effectLst/>
                <a:latin typeface="Abadi" panose="020B0604020104020204" pitchFamily="34" charset="0"/>
              </a:rPr>
              <a:t>For neither is circumcision anything, nor uncircumcision, but a </a:t>
            </a:r>
            <a:r>
              <a:rPr lang="en-US" sz="3600" b="1" i="0" dirty="0">
                <a:solidFill>
                  <a:srgbClr val="C00000"/>
                </a:solidFill>
                <a:effectLst/>
                <a:latin typeface="Abadi" panose="020B0604020104020204" pitchFamily="34" charset="0"/>
              </a:rPr>
              <a:t>new creation</a:t>
            </a:r>
            <a:r>
              <a:rPr lang="en-US" sz="3600" b="0" i="0" dirty="0">
                <a:solidFill>
                  <a:srgbClr val="001320"/>
                </a:solidFill>
                <a:effectLst/>
                <a:latin typeface="Abadi" panose="020B0604020104020204" pitchFamily="34" charset="0"/>
              </a:rPr>
              <a:t>.</a:t>
            </a:r>
          </a:p>
          <a:p>
            <a:pPr algn="ctr"/>
            <a:r>
              <a:rPr lang="en-US" sz="3200" dirty="0">
                <a:solidFill>
                  <a:srgbClr val="000000"/>
                </a:solidFill>
                <a:latin typeface="Abadi" panose="020B0604020104020204" pitchFamily="34" charset="0"/>
              </a:rPr>
              <a:t>Galatians 6:15</a:t>
            </a:r>
          </a:p>
          <a:p>
            <a:pPr algn="ctr"/>
            <a:endParaRPr lang="en-US" sz="3200" dirty="0">
              <a:solidFill>
                <a:srgbClr val="000000"/>
              </a:solidFill>
              <a:latin typeface="Abadi" panose="020B0604020104020204" pitchFamily="34" charset="0"/>
            </a:endParaRPr>
          </a:p>
        </p:txBody>
      </p:sp>
    </p:spTree>
    <p:extLst>
      <p:ext uri="{BB962C8B-B14F-4D97-AF65-F5344CB8AC3E}">
        <p14:creationId xmlns:p14="http://schemas.microsoft.com/office/powerpoint/2010/main" val="282530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0" y="2181016"/>
            <a:ext cx="9144000"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1320"/>
                </a:solidFill>
                <a:effectLst/>
                <a:latin typeface="Abadi" panose="020B0604020104020204" pitchFamily="34" charset="0"/>
              </a:rPr>
              <a:t>For we are His workmanship, </a:t>
            </a:r>
            <a:r>
              <a:rPr lang="en-US" sz="3600" b="1" i="0" dirty="0">
                <a:solidFill>
                  <a:srgbClr val="C00000"/>
                </a:solidFill>
                <a:effectLst/>
                <a:latin typeface="Abadi" panose="020B0604020104020204" pitchFamily="34" charset="0"/>
              </a:rPr>
              <a:t>created</a:t>
            </a:r>
            <a:r>
              <a:rPr lang="en-US" sz="3600" b="0" i="0" dirty="0">
                <a:solidFill>
                  <a:srgbClr val="001320"/>
                </a:solidFill>
                <a:effectLst/>
                <a:latin typeface="Abadi" panose="020B0604020104020204" pitchFamily="34" charset="0"/>
              </a:rPr>
              <a:t> in Christ Jesus for good works, which God prepared beforehand that we should walk in them.</a:t>
            </a:r>
          </a:p>
          <a:p>
            <a:pPr algn="ctr"/>
            <a:r>
              <a:rPr lang="en-US" sz="3200" dirty="0">
                <a:solidFill>
                  <a:srgbClr val="000000"/>
                </a:solidFill>
                <a:latin typeface="Abadi" panose="020B0604020104020204" pitchFamily="34" charset="0"/>
              </a:rPr>
              <a:t>Ephesians 2:10</a:t>
            </a:r>
          </a:p>
        </p:txBody>
      </p:sp>
    </p:spTree>
    <p:extLst>
      <p:ext uri="{BB962C8B-B14F-4D97-AF65-F5344CB8AC3E}">
        <p14:creationId xmlns:p14="http://schemas.microsoft.com/office/powerpoint/2010/main" val="4014894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0" y="1751617"/>
            <a:ext cx="9144000" cy="33547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dirty="0">
                <a:solidFill>
                  <a:srgbClr val="000000"/>
                </a:solidFill>
                <a:effectLst/>
                <a:latin typeface="system-ui"/>
              </a:rPr>
              <a:t>Do not lie to one another, since you laid aside the old self with its evil practices, and have put on the </a:t>
            </a:r>
            <a:r>
              <a:rPr lang="en-US" sz="3600" b="1" dirty="0">
                <a:solidFill>
                  <a:srgbClr val="C00000"/>
                </a:solidFill>
                <a:effectLst/>
                <a:latin typeface="system-ui"/>
              </a:rPr>
              <a:t>new self </a:t>
            </a:r>
            <a:r>
              <a:rPr lang="en-US" sz="3600" b="0" dirty="0">
                <a:solidFill>
                  <a:srgbClr val="000000"/>
                </a:solidFill>
                <a:effectLst/>
                <a:latin typeface="system-ui"/>
              </a:rPr>
              <a:t>who is being </a:t>
            </a:r>
            <a:r>
              <a:rPr lang="en-US" sz="3600" b="1" dirty="0">
                <a:solidFill>
                  <a:srgbClr val="C00000"/>
                </a:solidFill>
                <a:effectLst/>
                <a:latin typeface="system-ui"/>
              </a:rPr>
              <a:t>renewed</a:t>
            </a:r>
            <a:r>
              <a:rPr lang="en-US" sz="3600" b="0" dirty="0">
                <a:solidFill>
                  <a:srgbClr val="000000"/>
                </a:solidFill>
                <a:effectLst/>
                <a:latin typeface="system-ui"/>
              </a:rPr>
              <a:t> to a true knowledge according to the image of the One who created him</a:t>
            </a:r>
          </a:p>
          <a:p>
            <a:pPr algn="ctr"/>
            <a:r>
              <a:rPr lang="en-US" sz="3200" dirty="0">
                <a:solidFill>
                  <a:srgbClr val="000000"/>
                </a:solidFill>
                <a:latin typeface="Abadi" panose="020B0604020104020204" pitchFamily="34" charset="0"/>
              </a:rPr>
              <a:t>Colossians 3:9-10</a:t>
            </a:r>
          </a:p>
        </p:txBody>
      </p:sp>
    </p:spTree>
    <p:extLst>
      <p:ext uri="{BB962C8B-B14F-4D97-AF65-F5344CB8AC3E}">
        <p14:creationId xmlns:p14="http://schemas.microsoft.com/office/powerpoint/2010/main" val="1262046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7016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0" y="1751617"/>
            <a:ext cx="914400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dirty="0">
                <a:solidFill>
                  <a:srgbClr val="000000"/>
                </a:solidFill>
                <a:effectLst/>
                <a:latin typeface="system-ui"/>
              </a:rPr>
              <a:t>and that you be </a:t>
            </a:r>
            <a:r>
              <a:rPr lang="en-US" sz="3600" b="1" dirty="0">
                <a:solidFill>
                  <a:srgbClr val="C00000"/>
                </a:solidFill>
                <a:effectLst/>
                <a:latin typeface="system-ui"/>
              </a:rPr>
              <a:t>renewed</a:t>
            </a:r>
            <a:r>
              <a:rPr lang="en-US" sz="3600" b="0" dirty="0">
                <a:solidFill>
                  <a:srgbClr val="000000"/>
                </a:solidFill>
                <a:effectLst/>
                <a:latin typeface="system-ui"/>
              </a:rPr>
              <a:t> in the spirit of your mind, and put on the </a:t>
            </a:r>
            <a:r>
              <a:rPr lang="en-US" sz="3600" b="1" dirty="0">
                <a:solidFill>
                  <a:srgbClr val="C00000"/>
                </a:solidFill>
                <a:effectLst/>
                <a:latin typeface="system-ui"/>
              </a:rPr>
              <a:t>new self</a:t>
            </a:r>
            <a:r>
              <a:rPr lang="en-US" sz="3600" b="0" dirty="0">
                <a:solidFill>
                  <a:srgbClr val="000000"/>
                </a:solidFill>
                <a:effectLst/>
                <a:latin typeface="system-ui"/>
              </a:rPr>
              <a:t>, which in the likeness of God has been </a:t>
            </a:r>
            <a:r>
              <a:rPr lang="en-US" sz="3600" b="1" dirty="0">
                <a:solidFill>
                  <a:srgbClr val="C00000"/>
                </a:solidFill>
                <a:effectLst/>
                <a:latin typeface="system-ui"/>
              </a:rPr>
              <a:t>created</a:t>
            </a:r>
            <a:r>
              <a:rPr lang="en-US" sz="3600" b="0" dirty="0">
                <a:solidFill>
                  <a:srgbClr val="000000"/>
                </a:solidFill>
                <a:effectLst/>
                <a:latin typeface="system-ui"/>
              </a:rPr>
              <a:t> in righteousness and holiness of the truth.</a:t>
            </a:r>
          </a:p>
          <a:p>
            <a:pPr algn="ctr"/>
            <a:r>
              <a:rPr lang="en-US" sz="3200" dirty="0">
                <a:solidFill>
                  <a:srgbClr val="000000"/>
                </a:solidFill>
                <a:latin typeface="Abadi" panose="020B0604020104020204" pitchFamily="34" charset="0"/>
              </a:rPr>
              <a:t>Ephesians 4:23-24</a:t>
            </a:r>
          </a:p>
        </p:txBody>
      </p:sp>
    </p:spTree>
    <p:extLst>
      <p:ext uri="{BB962C8B-B14F-4D97-AF65-F5344CB8AC3E}">
        <p14:creationId xmlns:p14="http://schemas.microsoft.com/office/powerpoint/2010/main" val="2741033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0" y="1751617"/>
            <a:ext cx="9144000" cy="33547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0000"/>
                </a:solidFill>
                <a:effectLst/>
                <a:latin typeface="system-ui"/>
              </a:rPr>
              <a:t>Therefore we have been buried with Him through baptism into death, so that as Christ was raised from the dead through the glory of the Father, so we too might walk in </a:t>
            </a:r>
            <a:r>
              <a:rPr lang="en-US" sz="3600" b="1" i="0" dirty="0">
                <a:solidFill>
                  <a:srgbClr val="C00000"/>
                </a:solidFill>
                <a:effectLst/>
                <a:latin typeface="system-ui"/>
              </a:rPr>
              <a:t>newness</a:t>
            </a:r>
            <a:r>
              <a:rPr lang="en-US" sz="3600" b="0" i="0" dirty="0">
                <a:solidFill>
                  <a:srgbClr val="000000"/>
                </a:solidFill>
                <a:effectLst/>
                <a:latin typeface="system-ui"/>
              </a:rPr>
              <a:t> of life. </a:t>
            </a:r>
          </a:p>
          <a:p>
            <a:pPr algn="ctr"/>
            <a:r>
              <a:rPr lang="en-US" sz="3200" dirty="0">
                <a:solidFill>
                  <a:srgbClr val="000000"/>
                </a:solidFill>
                <a:latin typeface="Abadi" panose="020B0604020104020204" pitchFamily="34" charset="0"/>
              </a:rPr>
              <a:t>Romans 6:4</a:t>
            </a:r>
          </a:p>
        </p:txBody>
      </p:sp>
    </p:spTree>
    <p:extLst>
      <p:ext uri="{BB962C8B-B14F-4D97-AF65-F5344CB8AC3E}">
        <p14:creationId xmlns:p14="http://schemas.microsoft.com/office/powerpoint/2010/main" val="1146175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76F7E686-1D89-4BB9-8AD7-961FAA964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49" b="4509"/>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63F6FF9-FDA4-4C6F-81D2-A803108CB7BA}"/>
              </a:ext>
            </a:extLst>
          </p:cNvPr>
          <p:cNvSpPr txBox="1"/>
          <p:nvPr/>
        </p:nvSpPr>
        <p:spPr>
          <a:xfrm>
            <a:off x="243840" y="3873173"/>
            <a:ext cx="4175760"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Covenant</a:t>
            </a:r>
          </a:p>
        </p:txBody>
      </p:sp>
      <p:cxnSp>
        <p:nvCxnSpPr>
          <p:cNvPr id="5" name="Straight Connector 4">
            <a:extLst>
              <a:ext uri="{FF2B5EF4-FFF2-40B4-BE49-F238E27FC236}">
                <a16:creationId xmlns:a16="http://schemas.microsoft.com/office/drawing/2014/main" id="{8FFD021A-F986-4672-878D-C9F5A9D33E16}"/>
              </a:ext>
            </a:extLst>
          </p:cNvPr>
          <p:cNvCxnSpPr>
            <a:cxnSpLocks/>
          </p:cNvCxnSpPr>
          <p:nvPr/>
        </p:nvCxnSpPr>
        <p:spPr>
          <a:xfrm>
            <a:off x="243840" y="3873173"/>
            <a:ext cx="0" cy="1836747"/>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48D7DAEA-7F7E-482D-B2A9-C27DD09430B1}"/>
              </a:ext>
            </a:extLst>
          </p:cNvPr>
          <p:cNvSpPr txBox="1"/>
          <p:nvPr/>
        </p:nvSpPr>
        <p:spPr>
          <a:xfrm>
            <a:off x="243840" y="4519504"/>
            <a:ext cx="4175760"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Creation</a:t>
            </a:r>
          </a:p>
        </p:txBody>
      </p:sp>
    </p:spTree>
    <p:extLst>
      <p:ext uri="{BB962C8B-B14F-4D97-AF65-F5344CB8AC3E}">
        <p14:creationId xmlns:p14="http://schemas.microsoft.com/office/powerpoint/2010/main" val="3407495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76F7E686-1D89-4BB9-8AD7-961FAA964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49" b="4509"/>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63F6FF9-FDA4-4C6F-81D2-A803108CB7BA}"/>
              </a:ext>
            </a:extLst>
          </p:cNvPr>
          <p:cNvSpPr txBox="1"/>
          <p:nvPr/>
        </p:nvSpPr>
        <p:spPr>
          <a:xfrm>
            <a:off x="243840" y="3873173"/>
            <a:ext cx="4175760"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Covenant</a:t>
            </a:r>
          </a:p>
        </p:txBody>
      </p:sp>
      <p:cxnSp>
        <p:nvCxnSpPr>
          <p:cNvPr id="5" name="Straight Connector 4">
            <a:extLst>
              <a:ext uri="{FF2B5EF4-FFF2-40B4-BE49-F238E27FC236}">
                <a16:creationId xmlns:a16="http://schemas.microsoft.com/office/drawing/2014/main" id="{8FFD021A-F986-4672-878D-C9F5A9D33E16}"/>
              </a:ext>
            </a:extLst>
          </p:cNvPr>
          <p:cNvCxnSpPr>
            <a:cxnSpLocks/>
          </p:cNvCxnSpPr>
          <p:nvPr/>
        </p:nvCxnSpPr>
        <p:spPr>
          <a:xfrm>
            <a:off x="243840" y="3873173"/>
            <a:ext cx="0" cy="1836747"/>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48D7DAEA-7F7E-482D-B2A9-C27DD09430B1}"/>
              </a:ext>
            </a:extLst>
          </p:cNvPr>
          <p:cNvSpPr txBox="1"/>
          <p:nvPr/>
        </p:nvSpPr>
        <p:spPr>
          <a:xfrm>
            <a:off x="243840" y="4519504"/>
            <a:ext cx="4175760"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Creation</a:t>
            </a:r>
          </a:p>
        </p:txBody>
      </p:sp>
      <p:sp>
        <p:nvSpPr>
          <p:cNvPr id="7" name="TextBox 6">
            <a:extLst>
              <a:ext uri="{FF2B5EF4-FFF2-40B4-BE49-F238E27FC236}">
                <a16:creationId xmlns:a16="http://schemas.microsoft.com/office/drawing/2014/main" id="{B4FCFF87-2308-4A9B-8FE8-D3AF799BC29E}"/>
              </a:ext>
            </a:extLst>
          </p:cNvPr>
          <p:cNvSpPr txBox="1"/>
          <p:nvPr/>
        </p:nvSpPr>
        <p:spPr>
          <a:xfrm>
            <a:off x="243839" y="5165835"/>
            <a:ext cx="5689599"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Commandment</a:t>
            </a:r>
          </a:p>
        </p:txBody>
      </p:sp>
    </p:spTree>
    <p:extLst>
      <p:ext uri="{BB962C8B-B14F-4D97-AF65-F5344CB8AC3E}">
        <p14:creationId xmlns:p14="http://schemas.microsoft.com/office/powerpoint/2010/main" val="352527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0" y="1751617"/>
            <a:ext cx="9144000" cy="33547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0000"/>
                </a:solidFill>
                <a:effectLst/>
                <a:latin typeface="system-ui"/>
              </a:rPr>
              <a:t>A </a:t>
            </a:r>
            <a:r>
              <a:rPr lang="en-US" sz="3600" b="1" i="0" dirty="0">
                <a:solidFill>
                  <a:srgbClr val="C00000"/>
                </a:solidFill>
                <a:effectLst/>
                <a:latin typeface="system-ui"/>
              </a:rPr>
              <a:t>new commandment </a:t>
            </a:r>
            <a:r>
              <a:rPr lang="en-US" sz="3600" b="0" i="0" dirty="0">
                <a:solidFill>
                  <a:srgbClr val="000000"/>
                </a:solidFill>
                <a:effectLst/>
                <a:latin typeface="system-ui"/>
              </a:rPr>
              <a:t>I give to you, that you love one another, even as I have loved you, that you also love one another. By this all men will know that you are My disciples, if you have love for one another.</a:t>
            </a:r>
          </a:p>
          <a:p>
            <a:pPr algn="ctr"/>
            <a:r>
              <a:rPr lang="en-US" sz="3200" dirty="0">
                <a:solidFill>
                  <a:srgbClr val="000000"/>
                </a:solidFill>
                <a:latin typeface="Abadi" panose="020B0604020104020204" pitchFamily="34" charset="0"/>
              </a:rPr>
              <a:t>John 13:34-35</a:t>
            </a:r>
          </a:p>
        </p:txBody>
      </p:sp>
    </p:spTree>
    <p:extLst>
      <p:ext uri="{BB962C8B-B14F-4D97-AF65-F5344CB8AC3E}">
        <p14:creationId xmlns:p14="http://schemas.microsoft.com/office/powerpoint/2010/main" val="816811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0" y="768221"/>
            <a:ext cx="9144000"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0000"/>
                </a:solidFill>
                <a:effectLst/>
                <a:latin typeface="system-ui"/>
              </a:rPr>
              <a:t>Beloved, I am not writing a new commandment to you, but an old commandment which you have had from the beginning; the old commandment is the word which you have heard. On the other hand, I am writing a </a:t>
            </a:r>
          </a:p>
          <a:p>
            <a:pPr algn="ctr"/>
            <a:r>
              <a:rPr lang="en-US" sz="3600" b="1" i="0" dirty="0">
                <a:solidFill>
                  <a:srgbClr val="C00000"/>
                </a:solidFill>
                <a:effectLst/>
                <a:latin typeface="system-ui"/>
              </a:rPr>
              <a:t>new commandment </a:t>
            </a:r>
            <a:r>
              <a:rPr lang="en-US" sz="3600" b="0" i="0" dirty="0">
                <a:solidFill>
                  <a:srgbClr val="000000"/>
                </a:solidFill>
                <a:effectLst/>
                <a:latin typeface="system-ui"/>
              </a:rPr>
              <a:t>to you, which is true in Him and in you, because the darkness is passing away and the true Light is already shining.</a:t>
            </a:r>
          </a:p>
          <a:p>
            <a:pPr algn="ctr"/>
            <a:r>
              <a:rPr lang="en-US" sz="3200" dirty="0">
                <a:solidFill>
                  <a:srgbClr val="000000"/>
                </a:solidFill>
                <a:latin typeface="Abadi" panose="020B0604020104020204" pitchFamily="34" charset="0"/>
              </a:rPr>
              <a:t>1 John 2:7-8</a:t>
            </a:r>
          </a:p>
        </p:txBody>
      </p:sp>
    </p:spTree>
    <p:extLst>
      <p:ext uri="{BB962C8B-B14F-4D97-AF65-F5344CB8AC3E}">
        <p14:creationId xmlns:p14="http://schemas.microsoft.com/office/powerpoint/2010/main" val="3150350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76F7E686-1D89-4BB9-8AD7-961FAA964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49" b="4509"/>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63F6FF9-FDA4-4C6F-81D2-A803108CB7BA}"/>
              </a:ext>
            </a:extLst>
          </p:cNvPr>
          <p:cNvSpPr txBox="1"/>
          <p:nvPr/>
        </p:nvSpPr>
        <p:spPr>
          <a:xfrm>
            <a:off x="243840" y="3873173"/>
            <a:ext cx="4175760"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Covenant</a:t>
            </a:r>
          </a:p>
        </p:txBody>
      </p:sp>
      <p:cxnSp>
        <p:nvCxnSpPr>
          <p:cNvPr id="5" name="Straight Connector 4">
            <a:extLst>
              <a:ext uri="{FF2B5EF4-FFF2-40B4-BE49-F238E27FC236}">
                <a16:creationId xmlns:a16="http://schemas.microsoft.com/office/drawing/2014/main" id="{8FFD021A-F986-4672-878D-C9F5A9D33E16}"/>
              </a:ext>
            </a:extLst>
          </p:cNvPr>
          <p:cNvCxnSpPr>
            <a:cxnSpLocks/>
          </p:cNvCxnSpPr>
          <p:nvPr/>
        </p:nvCxnSpPr>
        <p:spPr>
          <a:xfrm>
            <a:off x="243840" y="3873173"/>
            <a:ext cx="0" cy="1836747"/>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48D7DAEA-7F7E-482D-B2A9-C27DD09430B1}"/>
              </a:ext>
            </a:extLst>
          </p:cNvPr>
          <p:cNvSpPr txBox="1"/>
          <p:nvPr/>
        </p:nvSpPr>
        <p:spPr>
          <a:xfrm>
            <a:off x="243840" y="4519504"/>
            <a:ext cx="4175760"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Creation</a:t>
            </a:r>
          </a:p>
        </p:txBody>
      </p:sp>
      <p:sp>
        <p:nvSpPr>
          <p:cNvPr id="7" name="TextBox 6">
            <a:extLst>
              <a:ext uri="{FF2B5EF4-FFF2-40B4-BE49-F238E27FC236}">
                <a16:creationId xmlns:a16="http://schemas.microsoft.com/office/drawing/2014/main" id="{B4FCFF87-2308-4A9B-8FE8-D3AF799BC29E}"/>
              </a:ext>
            </a:extLst>
          </p:cNvPr>
          <p:cNvSpPr txBox="1"/>
          <p:nvPr/>
        </p:nvSpPr>
        <p:spPr>
          <a:xfrm>
            <a:off x="243839" y="5165835"/>
            <a:ext cx="5689599"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Commandment</a:t>
            </a:r>
          </a:p>
        </p:txBody>
      </p:sp>
    </p:spTree>
    <p:extLst>
      <p:ext uri="{BB962C8B-B14F-4D97-AF65-F5344CB8AC3E}">
        <p14:creationId xmlns:p14="http://schemas.microsoft.com/office/powerpoint/2010/main" val="1298903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0" y="1845439"/>
            <a:ext cx="9142858"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0000"/>
                </a:solidFill>
                <a:effectLst/>
                <a:latin typeface="Abadi" panose="020B0604020104020204" pitchFamily="34" charset="0"/>
              </a:rPr>
              <a:t>Moreover, I will give you a </a:t>
            </a:r>
            <a:r>
              <a:rPr lang="en-US" sz="3600" b="1" i="0" dirty="0">
                <a:solidFill>
                  <a:srgbClr val="C00000"/>
                </a:solidFill>
                <a:effectLst/>
                <a:latin typeface="Abadi" panose="020B0604020104020204" pitchFamily="34" charset="0"/>
              </a:rPr>
              <a:t>new</a:t>
            </a:r>
            <a:r>
              <a:rPr lang="en-US" sz="3600" b="0" i="0" dirty="0">
                <a:solidFill>
                  <a:schemeClr val="tx1"/>
                </a:solidFill>
                <a:effectLst/>
                <a:latin typeface="Abadi" panose="020B0604020104020204" pitchFamily="34" charset="0"/>
              </a:rPr>
              <a:t> </a:t>
            </a:r>
            <a:r>
              <a:rPr lang="en-US" sz="3600" b="0" i="0" dirty="0">
                <a:solidFill>
                  <a:srgbClr val="000000"/>
                </a:solidFill>
                <a:effectLst/>
                <a:latin typeface="Abadi" panose="020B0604020104020204" pitchFamily="34" charset="0"/>
              </a:rPr>
              <a:t>heart and put a </a:t>
            </a:r>
            <a:r>
              <a:rPr lang="en-US" sz="3600" b="1" i="0" dirty="0">
                <a:solidFill>
                  <a:srgbClr val="C00000"/>
                </a:solidFill>
                <a:effectLst/>
                <a:latin typeface="Abadi" panose="020B0604020104020204" pitchFamily="34" charset="0"/>
              </a:rPr>
              <a:t>new</a:t>
            </a:r>
            <a:r>
              <a:rPr lang="en-US" sz="3600" b="0" i="0" dirty="0">
                <a:solidFill>
                  <a:srgbClr val="000000"/>
                </a:solidFill>
                <a:effectLst/>
                <a:latin typeface="Abadi" panose="020B0604020104020204" pitchFamily="34" charset="0"/>
              </a:rPr>
              <a:t> spirit within you; and I will remove the heart of stone from your flesh and give you a heart of flesh.</a:t>
            </a:r>
          </a:p>
          <a:p>
            <a:pPr algn="ctr"/>
            <a:r>
              <a:rPr lang="en-US" sz="3200" dirty="0">
                <a:solidFill>
                  <a:srgbClr val="000000"/>
                </a:solidFill>
                <a:latin typeface="Abadi" panose="020B0604020104020204" pitchFamily="34" charset="0"/>
              </a:rPr>
              <a:t>Ezekiel 36:26</a:t>
            </a:r>
            <a:endParaRPr lang="en-US" sz="3200" dirty="0">
              <a:latin typeface="Abadi" panose="020B0604020104020204" pitchFamily="34" charset="0"/>
            </a:endParaRPr>
          </a:p>
        </p:txBody>
      </p:sp>
    </p:spTree>
    <p:extLst>
      <p:ext uri="{BB962C8B-B14F-4D97-AF65-F5344CB8AC3E}">
        <p14:creationId xmlns:p14="http://schemas.microsoft.com/office/powerpoint/2010/main" val="2555671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0" y="1845439"/>
            <a:ext cx="9142858"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0000"/>
                </a:solidFill>
                <a:effectLst/>
                <a:latin typeface="Abadi" panose="020B0604020104020204" pitchFamily="34" charset="0"/>
              </a:rPr>
              <a:t>Moreover, I will give you a </a:t>
            </a:r>
            <a:r>
              <a:rPr lang="en-US" sz="3600" b="1" i="0" dirty="0">
                <a:solidFill>
                  <a:srgbClr val="C00000"/>
                </a:solidFill>
                <a:effectLst/>
                <a:latin typeface="Abadi" panose="020B0604020104020204" pitchFamily="34" charset="0"/>
              </a:rPr>
              <a:t>new</a:t>
            </a:r>
            <a:r>
              <a:rPr lang="en-US" sz="3600" b="0" i="0" dirty="0">
                <a:solidFill>
                  <a:schemeClr val="tx1"/>
                </a:solidFill>
                <a:effectLst/>
                <a:latin typeface="Abadi" panose="020B0604020104020204" pitchFamily="34" charset="0"/>
              </a:rPr>
              <a:t> </a:t>
            </a:r>
            <a:r>
              <a:rPr lang="en-US" sz="3600" b="0" i="0" dirty="0">
                <a:solidFill>
                  <a:srgbClr val="000000"/>
                </a:solidFill>
                <a:effectLst/>
                <a:latin typeface="Abadi" panose="020B0604020104020204" pitchFamily="34" charset="0"/>
              </a:rPr>
              <a:t>heart and put a </a:t>
            </a:r>
            <a:r>
              <a:rPr lang="en-US" sz="3600" b="1" i="0" dirty="0">
                <a:solidFill>
                  <a:srgbClr val="C00000"/>
                </a:solidFill>
                <a:effectLst/>
                <a:latin typeface="Abadi" panose="020B0604020104020204" pitchFamily="34" charset="0"/>
              </a:rPr>
              <a:t>new</a:t>
            </a:r>
            <a:r>
              <a:rPr lang="en-US" sz="3600" b="0" i="0" dirty="0">
                <a:solidFill>
                  <a:srgbClr val="000000"/>
                </a:solidFill>
                <a:effectLst/>
                <a:latin typeface="Abadi" panose="020B0604020104020204" pitchFamily="34" charset="0"/>
              </a:rPr>
              <a:t> spirit within you; and I will remove the heart of stone from your flesh and give you a heart of flesh.</a:t>
            </a:r>
          </a:p>
          <a:p>
            <a:pPr algn="ctr"/>
            <a:r>
              <a:rPr lang="en-US" sz="3200" dirty="0">
                <a:solidFill>
                  <a:srgbClr val="000000"/>
                </a:solidFill>
                <a:latin typeface="Abadi" panose="020B0604020104020204" pitchFamily="34" charset="0"/>
              </a:rPr>
              <a:t>Ezekiel 36:26</a:t>
            </a:r>
            <a:endParaRPr lang="en-US" sz="3200" dirty="0">
              <a:latin typeface="Abadi" panose="020B0604020104020204" pitchFamily="34" charset="0"/>
            </a:endParaRPr>
          </a:p>
        </p:txBody>
      </p:sp>
    </p:spTree>
    <p:extLst>
      <p:ext uri="{BB962C8B-B14F-4D97-AF65-F5344CB8AC3E}">
        <p14:creationId xmlns:p14="http://schemas.microsoft.com/office/powerpoint/2010/main" val="1060805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76F7E686-1D89-4BB9-8AD7-961FAA964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49" b="4509"/>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A63F6FF9-FDA4-4C6F-81D2-A803108CB7BA}"/>
              </a:ext>
            </a:extLst>
          </p:cNvPr>
          <p:cNvSpPr txBox="1"/>
          <p:nvPr/>
        </p:nvSpPr>
        <p:spPr>
          <a:xfrm>
            <a:off x="243840" y="3873173"/>
            <a:ext cx="4175760"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 New Covenant</a:t>
            </a:r>
          </a:p>
        </p:txBody>
      </p:sp>
      <p:cxnSp>
        <p:nvCxnSpPr>
          <p:cNvPr id="5" name="Straight Connector 4">
            <a:extLst>
              <a:ext uri="{FF2B5EF4-FFF2-40B4-BE49-F238E27FC236}">
                <a16:creationId xmlns:a16="http://schemas.microsoft.com/office/drawing/2014/main" id="{8FFD021A-F986-4672-878D-C9F5A9D33E16}"/>
              </a:ext>
            </a:extLst>
          </p:cNvPr>
          <p:cNvCxnSpPr>
            <a:cxnSpLocks/>
          </p:cNvCxnSpPr>
          <p:nvPr/>
        </p:nvCxnSpPr>
        <p:spPr>
          <a:xfrm>
            <a:off x="243840" y="3873173"/>
            <a:ext cx="0" cy="1836747"/>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94010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1" y="2274838"/>
            <a:ext cx="914285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dirty="0">
                <a:solidFill>
                  <a:srgbClr val="000000"/>
                </a:solidFill>
                <a:effectLst/>
                <a:latin typeface="system-ui"/>
              </a:rPr>
              <a:t>And in the same way He took the cup after they had eaten, saying, “This cup which is poured out for you is the </a:t>
            </a:r>
            <a:r>
              <a:rPr lang="en-US" sz="3600" b="1" dirty="0">
                <a:solidFill>
                  <a:srgbClr val="C00000"/>
                </a:solidFill>
                <a:effectLst/>
                <a:latin typeface="system-ui"/>
              </a:rPr>
              <a:t>new covenant </a:t>
            </a:r>
            <a:r>
              <a:rPr lang="en-US" sz="3600" b="0" dirty="0">
                <a:solidFill>
                  <a:srgbClr val="000000"/>
                </a:solidFill>
                <a:effectLst/>
                <a:latin typeface="system-ui"/>
              </a:rPr>
              <a:t>in My blood.”</a:t>
            </a:r>
          </a:p>
          <a:p>
            <a:pPr algn="ctr"/>
            <a:r>
              <a:rPr lang="en-US" sz="3200" dirty="0">
                <a:solidFill>
                  <a:srgbClr val="000000"/>
                </a:solidFill>
                <a:latin typeface="Abadi" panose="020B0604020104020204" pitchFamily="34" charset="0"/>
              </a:rPr>
              <a:t>Luke 22:20</a:t>
            </a:r>
            <a:endParaRPr lang="en-US" sz="3200" dirty="0">
              <a:latin typeface="Abadi" panose="020B0604020104020204" pitchFamily="34" charset="0"/>
            </a:endParaRPr>
          </a:p>
        </p:txBody>
      </p:sp>
    </p:spTree>
    <p:extLst>
      <p:ext uri="{BB962C8B-B14F-4D97-AF65-F5344CB8AC3E}">
        <p14:creationId xmlns:p14="http://schemas.microsoft.com/office/powerpoint/2010/main" val="1213292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1" y="2274838"/>
            <a:ext cx="9142858"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dirty="0">
                <a:solidFill>
                  <a:srgbClr val="000000"/>
                </a:solidFill>
                <a:effectLst/>
                <a:latin typeface="system-ui"/>
              </a:rPr>
              <a:t>In the same way He took the cup also after supper, saying, “This cup is the </a:t>
            </a:r>
            <a:r>
              <a:rPr lang="en-US" sz="3600" b="1" dirty="0">
                <a:solidFill>
                  <a:srgbClr val="C00000"/>
                </a:solidFill>
                <a:effectLst/>
                <a:latin typeface="system-ui"/>
              </a:rPr>
              <a:t>new covenant </a:t>
            </a:r>
            <a:r>
              <a:rPr lang="en-US" sz="3600" b="0" dirty="0">
                <a:solidFill>
                  <a:srgbClr val="000000"/>
                </a:solidFill>
                <a:effectLst/>
                <a:latin typeface="system-ui"/>
              </a:rPr>
              <a:t>in My blood; do this, as often as you drink it, in remembrance of Me.”</a:t>
            </a:r>
          </a:p>
          <a:p>
            <a:pPr algn="ctr"/>
            <a:r>
              <a:rPr lang="en-US" sz="3200" dirty="0">
                <a:solidFill>
                  <a:srgbClr val="000000"/>
                </a:solidFill>
                <a:latin typeface="Abadi" panose="020B0604020104020204" pitchFamily="34" charset="0"/>
              </a:rPr>
              <a:t>1 Corinthians 11:25</a:t>
            </a:r>
            <a:endParaRPr lang="en-US" sz="3200" dirty="0">
              <a:latin typeface="Abadi" panose="020B0604020104020204" pitchFamily="34" charset="0"/>
            </a:endParaRPr>
          </a:p>
        </p:txBody>
      </p:sp>
    </p:spTree>
    <p:extLst>
      <p:ext uri="{BB962C8B-B14F-4D97-AF65-F5344CB8AC3E}">
        <p14:creationId xmlns:p14="http://schemas.microsoft.com/office/powerpoint/2010/main" val="2840379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1" y="1350020"/>
            <a:ext cx="9142858" cy="44627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0000"/>
                </a:solidFill>
                <a:effectLst/>
                <a:latin typeface="system-ui"/>
              </a:rPr>
              <a:t>Such is the confidence that we have through Christ toward God. Not that we are sufficient in ourselves to claim anything as coming from us, but our sufficiency is from God, who has made us sufficient to be ministers of a </a:t>
            </a:r>
            <a:r>
              <a:rPr lang="en-US" sz="3600" b="1" i="0" dirty="0">
                <a:solidFill>
                  <a:srgbClr val="C00000"/>
                </a:solidFill>
                <a:effectLst/>
                <a:latin typeface="system-ui"/>
              </a:rPr>
              <a:t>new covenant</a:t>
            </a:r>
            <a:r>
              <a:rPr lang="en-US" sz="3600" b="0" i="0" dirty="0">
                <a:solidFill>
                  <a:srgbClr val="000000"/>
                </a:solidFill>
                <a:effectLst/>
                <a:latin typeface="system-ui"/>
              </a:rPr>
              <a:t>, not of the letter but of the Spirit. For the letter kills, but the Spirit gives life.</a:t>
            </a:r>
          </a:p>
          <a:p>
            <a:pPr algn="ctr"/>
            <a:r>
              <a:rPr lang="en-US" sz="3200" dirty="0">
                <a:solidFill>
                  <a:srgbClr val="000000"/>
                </a:solidFill>
                <a:latin typeface="Abadi" panose="020B0604020104020204" pitchFamily="34" charset="0"/>
              </a:rPr>
              <a:t>2 Corinthians 3:4-6</a:t>
            </a:r>
            <a:endParaRPr lang="en-US" sz="3200" dirty="0">
              <a:latin typeface="Abadi" panose="020B0604020104020204" pitchFamily="34" charset="0"/>
            </a:endParaRPr>
          </a:p>
        </p:txBody>
      </p:sp>
    </p:spTree>
    <p:extLst>
      <p:ext uri="{BB962C8B-B14F-4D97-AF65-F5344CB8AC3E}">
        <p14:creationId xmlns:p14="http://schemas.microsoft.com/office/powerpoint/2010/main" val="978944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ee the source image">
            <a:extLst>
              <a:ext uri="{FF2B5EF4-FFF2-40B4-BE49-F238E27FC236}">
                <a16:creationId xmlns:a16="http://schemas.microsoft.com/office/drawing/2014/main" id="{76F7E686-1D89-4BB9-8AD7-961FAA9646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229" r="675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9680D7AF-4DCD-49A9-8254-A3214D4A37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132D918-5432-402E-B65C-B54087967B64}"/>
              </a:ext>
            </a:extLst>
          </p:cNvPr>
          <p:cNvSpPr txBox="1"/>
          <p:nvPr/>
        </p:nvSpPr>
        <p:spPr>
          <a:xfrm>
            <a:off x="-1" y="1350020"/>
            <a:ext cx="9142858" cy="44627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0" i="0" dirty="0">
                <a:solidFill>
                  <a:srgbClr val="000000"/>
                </a:solidFill>
                <a:effectLst/>
                <a:latin typeface="system-ui"/>
              </a:rPr>
              <a:t>Such is the confidence that we have through Christ toward God. Not that we are sufficient in ourselves to claim anything as coming from us, but our sufficiency is from God, who has made us sufficient to be ministers of a </a:t>
            </a:r>
            <a:r>
              <a:rPr lang="en-US" sz="3600" b="1" i="0" dirty="0">
                <a:solidFill>
                  <a:srgbClr val="C00000"/>
                </a:solidFill>
                <a:effectLst/>
                <a:latin typeface="system-ui"/>
              </a:rPr>
              <a:t>new covenant</a:t>
            </a:r>
            <a:r>
              <a:rPr lang="en-US" sz="3600" b="0" i="0" dirty="0">
                <a:solidFill>
                  <a:srgbClr val="000000"/>
                </a:solidFill>
                <a:effectLst/>
                <a:latin typeface="system-ui"/>
              </a:rPr>
              <a:t>, not of the letter but of the Spirit. For the letter kills, but the Spirit gives life.</a:t>
            </a:r>
          </a:p>
          <a:p>
            <a:pPr algn="ctr"/>
            <a:r>
              <a:rPr lang="en-US" sz="3200" dirty="0">
                <a:solidFill>
                  <a:srgbClr val="000000"/>
                </a:solidFill>
                <a:latin typeface="Abadi" panose="020B0604020104020204" pitchFamily="34" charset="0"/>
              </a:rPr>
              <a:t>2 Corinthians 3:4-6</a:t>
            </a:r>
            <a:endParaRPr lang="en-US" sz="3200" dirty="0">
              <a:latin typeface="Abadi" panose="020B0604020104020204" pitchFamily="34" charset="0"/>
            </a:endParaRPr>
          </a:p>
        </p:txBody>
      </p:sp>
    </p:spTree>
    <p:extLst>
      <p:ext uri="{BB962C8B-B14F-4D97-AF65-F5344CB8AC3E}">
        <p14:creationId xmlns:p14="http://schemas.microsoft.com/office/powerpoint/2010/main" val="2826379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1680</Words>
  <Application>Microsoft Office PowerPoint</Application>
  <PresentationFormat>On-screen Show (4:3)</PresentationFormat>
  <Paragraphs>103</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Abadi</vt: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Eastview Church</dc:creator>
  <cp:lastModifiedBy>Eastview Church</cp:lastModifiedBy>
  <cp:revision>1</cp:revision>
  <dcterms:created xsi:type="dcterms:W3CDTF">2021-12-30T14:25:23Z</dcterms:created>
  <dcterms:modified xsi:type="dcterms:W3CDTF">2021-12-30T15:45:19Z</dcterms:modified>
</cp:coreProperties>
</file>