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9" r:id="rId3"/>
    <p:sldId id="260" r:id="rId4"/>
    <p:sldId id="261" r:id="rId5"/>
    <p:sldId id="262" r:id="rId6"/>
    <p:sldId id="263" r:id="rId7"/>
    <p:sldId id="264" r:id="rId8"/>
    <p:sldId id="265"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 id="281" r:id="rId24"/>
    <p:sldId id="283"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0" d="100"/>
          <a:sy n="60" d="100"/>
        </p:scale>
        <p:origin x="148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CD2532-2927-4AF6-AF16-4F965F792E5D}" type="datetimeFigureOut">
              <a:rPr lang="en-US" smtClean="0"/>
              <a:t>12/3/2021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F9FCB50-A096-4BDF-8415-32851CB91E0B}" type="slidenum">
              <a:rPr lang="en-US" smtClean="0"/>
              <a:t>‹#›</a:t>
            </a:fld>
            <a:endParaRPr lang="en-US"/>
          </a:p>
        </p:txBody>
      </p:sp>
    </p:spTree>
    <p:extLst>
      <p:ext uri="{BB962C8B-B14F-4D97-AF65-F5344CB8AC3E}">
        <p14:creationId xmlns:p14="http://schemas.microsoft.com/office/powerpoint/2010/main" val="20718417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words are very important in the NT, but we don’t use them very often in everyday speech—justification. Sanctification is another. These verses are about sanctification. </a:t>
            </a:r>
          </a:p>
        </p:txBody>
      </p:sp>
      <p:sp>
        <p:nvSpPr>
          <p:cNvPr id="4" name="Slide Number Placeholder 3"/>
          <p:cNvSpPr>
            <a:spLocks noGrp="1"/>
          </p:cNvSpPr>
          <p:nvPr>
            <p:ph type="sldNum" sz="quarter" idx="5"/>
          </p:nvPr>
        </p:nvSpPr>
        <p:spPr/>
        <p:txBody>
          <a:bodyPr/>
          <a:lstStyle/>
          <a:p>
            <a:fld id="{0F9FCB50-A096-4BDF-8415-32851CB91E0B}" type="slidenum">
              <a:rPr lang="en-US" smtClean="0"/>
              <a:t>1</a:t>
            </a:fld>
            <a:endParaRPr lang="en-US"/>
          </a:p>
        </p:txBody>
      </p:sp>
    </p:spTree>
    <p:extLst>
      <p:ext uri="{BB962C8B-B14F-4D97-AF65-F5344CB8AC3E}">
        <p14:creationId xmlns:p14="http://schemas.microsoft.com/office/powerpoint/2010/main" val="10806587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highlights the importance of reminders. They know but are still told. We know a lot. But we still need to be refreshed. Most of our teaching isn’t something we haven’t heard. I’m aware of that. </a:t>
            </a:r>
          </a:p>
        </p:txBody>
      </p:sp>
      <p:sp>
        <p:nvSpPr>
          <p:cNvPr id="4" name="Slide Number Placeholder 3"/>
          <p:cNvSpPr>
            <a:spLocks noGrp="1"/>
          </p:cNvSpPr>
          <p:nvPr>
            <p:ph type="sldNum" sz="quarter" idx="5"/>
          </p:nvPr>
        </p:nvSpPr>
        <p:spPr/>
        <p:txBody>
          <a:bodyPr/>
          <a:lstStyle/>
          <a:p>
            <a:fld id="{0F9FCB50-A096-4BDF-8415-32851CB91E0B}" type="slidenum">
              <a:rPr lang="en-US" smtClean="0"/>
              <a:t>10</a:t>
            </a:fld>
            <a:endParaRPr lang="en-US"/>
          </a:p>
        </p:txBody>
      </p:sp>
    </p:spTree>
    <p:extLst>
      <p:ext uri="{BB962C8B-B14F-4D97-AF65-F5344CB8AC3E}">
        <p14:creationId xmlns:p14="http://schemas.microsoft.com/office/powerpoint/2010/main" val="267701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they are specifically reminded of some things. </a:t>
            </a:r>
          </a:p>
        </p:txBody>
      </p:sp>
      <p:sp>
        <p:nvSpPr>
          <p:cNvPr id="4" name="Slide Number Placeholder 3"/>
          <p:cNvSpPr>
            <a:spLocks noGrp="1"/>
          </p:cNvSpPr>
          <p:nvPr>
            <p:ph type="sldNum" sz="quarter" idx="5"/>
          </p:nvPr>
        </p:nvSpPr>
        <p:spPr/>
        <p:txBody>
          <a:bodyPr/>
          <a:lstStyle/>
          <a:p>
            <a:fld id="{0F9FCB50-A096-4BDF-8415-32851CB91E0B}" type="slidenum">
              <a:rPr lang="en-US" smtClean="0"/>
              <a:t>11</a:t>
            </a:fld>
            <a:endParaRPr lang="en-US"/>
          </a:p>
        </p:txBody>
      </p:sp>
    </p:spTree>
    <p:extLst>
      <p:ext uri="{BB962C8B-B14F-4D97-AF65-F5344CB8AC3E}">
        <p14:creationId xmlns:p14="http://schemas.microsoft.com/office/powerpoint/2010/main" val="3928335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they are specifically reminded of some things. Mainly, their sanctification. </a:t>
            </a:r>
          </a:p>
        </p:txBody>
      </p:sp>
      <p:sp>
        <p:nvSpPr>
          <p:cNvPr id="4" name="Slide Number Placeholder 3"/>
          <p:cNvSpPr>
            <a:spLocks noGrp="1"/>
          </p:cNvSpPr>
          <p:nvPr>
            <p:ph type="sldNum" sz="quarter" idx="5"/>
          </p:nvPr>
        </p:nvSpPr>
        <p:spPr/>
        <p:txBody>
          <a:bodyPr/>
          <a:lstStyle/>
          <a:p>
            <a:fld id="{0F9FCB50-A096-4BDF-8415-32851CB91E0B}" type="slidenum">
              <a:rPr lang="en-US" smtClean="0"/>
              <a:t>12</a:t>
            </a:fld>
            <a:endParaRPr lang="en-US"/>
          </a:p>
        </p:txBody>
      </p:sp>
    </p:spTree>
    <p:extLst>
      <p:ext uri="{BB962C8B-B14F-4D97-AF65-F5344CB8AC3E}">
        <p14:creationId xmlns:p14="http://schemas.microsoft.com/office/powerpoint/2010/main" val="2923315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we see what it is not. The contrast. It is not impurity=not clean-the OT, leprosy, etc. Purity of living. </a:t>
            </a:r>
          </a:p>
        </p:txBody>
      </p:sp>
      <p:sp>
        <p:nvSpPr>
          <p:cNvPr id="4" name="Slide Number Placeholder 3"/>
          <p:cNvSpPr>
            <a:spLocks noGrp="1"/>
          </p:cNvSpPr>
          <p:nvPr>
            <p:ph type="sldNum" sz="quarter" idx="5"/>
          </p:nvPr>
        </p:nvSpPr>
        <p:spPr/>
        <p:txBody>
          <a:bodyPr/>
          <a:lstStyle/>
          <a:p>
            <a:fld id="{0F9FCB50-A096-4BDF-8415-32851CB91E0B}" type="slidenum">
              <a:rPr lang="en-US" smtClean="0"/>
              <a:t>13</a:t>
            </a:fld>
            <a:endParaRPr lang="en-US"/>
          </a:p>
        </p:txBody>
      </p:sp>
    </p:spTree>
    <p:extLst>
      <p:ext uri="{BB962C8B-B14F-4D97-AF65-F5344CB8AC3E}">
        <p14:creationId xmlns:p14="http://schemas.microsoft.com/office/powerpoint/2010/main" val="2062332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Sanctification is related to the word ‘holy.’ It is the process or the state of being holy. So, what is that? It is being like God. </a:t>
            </a:r>
          </a:p>
        </p:txBody>
      </p:sp>
      <p:sp>
        <p:nvSpPr>
          <p:cNvPr id="4" name="Slide Number Placeholder 3"/>
          <p:cNvSpPr>
            <a:spLocks noGrp="1"/>
          </p:cNvSpPr>
          <p:nvPr>
            <p:ph type="sldNum" sz="quarter" idx="5"/>
          </p:nvPr>
        </p:nvSpPr>
        <p:spPr/>
        <p:txBody>
          <a:bodyPr/>
          <a:lstStyle/>
          <a:p>
            <a:fld id="{0F9FCB50-A096-4BDF-8415-32851CB91E0B}" type="slidenum">
              <a:rPr lang="en-US" smtClean="0"/>
              <a:t>14</a:t>
            </a:fld>
            <a:endParaRPr lang="en-US"/>
          </a:p>
        </p:txBody>
      </p:sp>
    </p:spTree>
    <p:extLst>
      <p:ext uri="{BB962C8B-B14F-4D97-AF65-F5344CB8AC3E}">
        <p14:creationId xmlns:p14="http://schemas.microsoft.com/office/powerpoint/2010/main" val="3269517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Israel was to be different from the nations around them. A different sort of people. </a:t>
            </a:r>
          </a:p>
        </p:txBody>
      </p:sp>
      <p:sp>
        <p:nvSpPr>
          <p:cNvPr id="4" name="Slide Number Placeholder 3"/>
          <p:cNvSpPr>
            <a:spLocks noGrp="1"/>
          </p:cNvSpPr>
          <p:nvPr>
            <p:ph type="sldNum" sz="quarter" idx="5"/>
          </p:nvPr>
        </p:nvSpPr>
        <p:spPr/>
        <p:txBody>
          <a:bodyPr/>
          <a:lstStyle/>
          <a:p>
            <a:fld id="{0F9FCB50-A096-4BDF-8415-32851CB91E0B}" type="slidenum">
              <a:rPr lang="en-US" smtClean="0"/>
              <a:t>15</a:t>
            </a:fld>
            <a:endParaRPr lang="en-US"/>
          </a:p>
        </p:txBody>
      </p:sp>
    </p:spTree>
    <p:extLst>
      <p:ext uri="{BB962C8B-B14F-4D97-AF65-F5344CB8AC3E}">
        <p14:creationId xmlns:p14="http://schemas.microsoft.com/office/powerpoint/2010/main" val="8284546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also the identity of Christians. The Lev passage is cited in reference to Christians. We are different than the world around us. </a:t>
            </a:r>
          </a:p>
        </p:txBody>
      </p:sp>
      <p:sp>
        <p:nvSpPr>
          <p:cNvPr id="4" name="Slide Number Placeholder 3"/>
          <p:cNvSpPr>
            <a:spLocks noGrp="1"/>
          </p:cNvSpPr>
          <p:nvPr>
            <p:ph type="sldNum" sz="quarter" idx="5"/>
          </p:nvPr>
        </p:nvSpPr>
        <p:spPr/>
        <p:txBody>
          <a:bodyPr/>
          <a:lstStyle/>
          <a:p>
            <a:fld id="{0F9FCB50-A096-4BDF-8415-32851CB91E0B}" type="slidenum">
              <a:rPr lang="en-US" smtClean="0"/>
              <a:t>16</a:t>
            </a:fld>
            <a:endParaRPr lang="en-US"/>
          </a:p>
        </p:txBody>
      </p:sp>
    </p:spTree>
    <p:extLst>
      <p:ext uri="{BB962C8B-B14F-4D97-AF65-F5344CB8AC3E}">
        <p14:creationId xmlns:p14="http://schemas.microsoft.com/office/powerpoint/2010/main" val="2474109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now shows what sanctification looks like. 1. Abstaining from sexual immorality. This was a distinctive among the Christians making them different. Sexual practices of Greek and Romans was a bit like today. Anything goes. Christians were to be different. </a:t>
            </a:r>
          </a:p>
        </p:txBody>
      </p:sp>
      <p:sp>
        <p:nvSpPr>
          <p:cNvPr id="4" name="Slide Number Placeholder 3"/>
          <p:cNvSpPr>
            <a:spLocks noGrp="1"/>
          </p:cNvSpPr>
          <p:nvPr>
            <p:ph type="sldNum" sz="quarter" idx="5"/>
          </p:nvPr>
        </p:nvSpPr>
        <p:spPr/>
        <p:txBody>
          <a:bodyPr/>
          <a:lstStyle/>
          <a:p>
            <a:fld id="{0F9FCB50-A096-4BDF-8415-32851CB91E0B}" type="slidenum">
              <a:rPr lang="en-US" smtClean="0"/>
              <a:t>17</a:t>
            </a:fld>
            <a:endParaRPr lang="en-US"/>
          </a:p>
        </p:txBody>
      </p:sp>
    </p:spTree>
    <p:extLst>
      <p:ext uri="{BB962C8B-B14F-4D97-AF65-F5344CB8AC3E}">
        <p14:creationId xmlns:p14="http://schemas.microsoft.com/office/powerpoint/2010/main" val="35114972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so much emphasize on sexuality in the NT? It is connected to idolatry throughout the Bible. Metaphor of loyalty. Sexual acts in worship of other gods. Sex is a way of joining yourself to someone or something. </a:t>
            </a:r>
          </a:p>
        </p:txBody>
      </p:sp>
      <p:sp>
        <p:nvSpPr>
          <p:cNvPr id="4" name="Slide Number Placeholder 3"/>
          <p:cNvSpPr>
            <a:spLocks noGrp="1"/>
          </p:cNvSpPr>
          <p:nvPr>
            <p:ph type="sldNum" sz="quarter" idx="5"/>
          </p:nvPr>
        </p:nvSpPr>
        <p:spPr/>
        <p:txBody>
          <a:bodyPr/>
          <a:lstStyle/>
          <a:p>
            <a:fld id="{0F9FCB50-A096-4BDF-8415-32851CB91E0B}" type="slidenum">
              <a:rPr lang="en-US" smtClean="0"/>
              <a:t>18</a:t>
            </a:fld>
            <a:endParaRPr lang="en-US"/>
          </a:p>
        </p:txBody>
      </p:sp>
    </p:spTree>
    <p:extLst>
      <p:ext uri="{BB962C8B-B14F-4D97-AF65-F5344CB8AC3E}">
        <p14:creationId xmlns:p14="http://schemas.microsoft.com/office/powerpoint/2010/main" val="39797471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Have self-control—men and women. Think of your body as a vessel, an instrument, a conduit. Live honorably. An appeal to honor which was part of that culture. Honorable rather than shameful. We would say “respect yourself.” </a:t>
            </a:r>
          </a:p>
        </p:txBody>
      </p:sp>
      <p:sp>
        <p:nvSpPr>
          <p:cNvPr id="4" name="Slide Number Placeholder 3"/>
          <p:cNvSpPr>
            <a:spLocks noGrp="1"/>
          </p:cNvSpPr>
          <p:nvPr>
            <p:ph type="sldNum" sz="quarter" idx="5"/>
          </p:nvPr>
        </p:nvSpPr>
        <p:spPr/>
        <p:txBody>
          <a:bodyPr/>
          <a:lstStyle/>
          <a:p>
            <a:fld id="{0F9FCB50-A096-4BDF-8415-32851CB91E0B}" type="slidenum">
              <a:rPr lang="en-US" smtClean="0"/>
              <a:t>19</a:t>
            </a:fld>
            <a:endParaRPr lang="en-US"/>
          </a:p>
        </p:txBody>
      </p:sp>
    </p:spTree>
    <p:extLst>
      <p:ext uri="{BB962C8B-B14F-4D97-AF65-F5344CB8AC3E}">
        <p14:creationId xmlns:p14="http://schemas.microsoft.com/office/powerpoint/2010/main" val="377718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Tonight, we are looking at sanctification.</a:t>
            </a:r>
          </a:p>
        </p:txBody>
      </p:sp>
      <p:sp>
        <p:nvSpPr>
          <p:cNvPr id="4" name="Slide Number Placeholder 3"/>
          <p:cNvSpPr>
            <a:spLocks noGrp="1"/>
          </p:cNvSpPr>
          <p:nvPr>
            <p:ph type="sldNum" sz="quarter" idx="5"/>
          </p:nvPr>
        </p:nvSpPr>
        <p:spPr/>
        <p:txBody>
          <a:bodyPr/>
          <a:lstStyle/>
          <a:p>
            <a:fld id="{45D7A294-1D21-4B53-908D-536DB9340C39}" type="slidenum">
              <a:rPr lang="en-US" smtClean="0"/>
              <a:t>2</a:t>
            </a:fld>
            <a:endParaRPr lang="en-US"/>
          </a:p>
        </p:txBody>
      </p:sp>
    </p:spTree>
    <p:extLst>
      <p:ext uri="{BB962C8B-B14F-4D97-AF65-F5344CB8AC3E}">
        <p14:creationId xmlns:p14="http://schemas.microsoft.com/office/powerpoint/2010/main" val="34915902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 different. It’s using the OT idea of the Gentiles not being the people of God to talk about holiness. Don’t be like the other nation! Be different. Are we different in how we think about the value of the body? The body is a very valuable thing! That is at the heart of this. Sexuality is just one aspect of the body and sanctification. </a:t>
            </a:r>
            <a:endParaRPr lang="en-US" dirty="0"/>
          </a:p>
        </p:txBody>
      </p:sp>
      <p:sp>
        <p:nvSpPr>
          <p:cNvPr id="4" name="Slide Number Placeholder 3"/>
          <p:cNvSpPr>
            <a:spLocks noGrp="1"/>
          </p:cNvSpPr>
          <p:nvPr>
            <p:ph type="sldNum" sz="quarter" idx="5"/>
          </p:nvPr>
        </p:nvSpPr>
        <p:spPr/>
        <p:txBody>
          <a:bodyPr/>
          <a:lstStyle/>
          <a:p>
            <a:fld id="{0F9FCB50-A096-4BDF-8415-32851CB91E0B}" type="slidenum">
              <a:rPr lang="en-US" smtClean="0"/>
              <a:t>20</a:t>
            </a:fld>
            <a:endParaRPr lang="en-US"/>
          </a:p>
        </p:txBody>
      </p:sp>
    </p:spTree>
    <p:extLst>
      <p:ext uri="{BB962C8B-B14F-4D97-AF65-F5344CB8AC3E}">
        <p14:creationId xmlns:p14="http://schemas.microsoft.com/office/powerpoint/2010/main" val="35699542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might say “Stay in your lane.” Transgress has to do with a going across. It could be in regards to sexual relationships but maybe other things are in view as well. Sanctification involves boundaries. </a:t>
            </a:r>
          </a:p>
        </p:txBody>
      </p:sp>
      <p:sp>
        <p:nvSpPr>
          <p:cNvPr id="4" name="Slide Number Placeholder 3"/>
          <p:cNvSpPr>
            <a:spLocks noGrp="1"/>
          </p:cNvSpPr>
          <p:nvPr>
            <p:ph type="sldNum" sz="quarter" idx="5"/>
          </p:nvPr>
        </p:nvSpPr>
        <p:spPr/>
        <p:txBody>
          <a:bodyPr/>
          <a:lstStyle/>
          <a:p>
            <a:fld id="{0F9FCB50-A096-4BDF-8415-32851CB91E0B}" type="slidenum">
              <a:rPr lang="en-US" smtClean="0"/>
              <a:t>21</a:t>
            </a:fld>
            <a:endParaRPr lang="en-US"/>
          </a:p>
        </p:txBody>
      </p:sp>
    </p:spTree>
    <p:extLst>
      <p:ext uri="{BB962C8B-B14F-4D97-AF65-F5344CB8AC3E}">
        <p14:creationId xmlns:p14="http://schemas.microsoft.com/office/powerpoint/2010/main" val="3721826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this about? Seems like a change of topic. Look at 1 Corinthians 6:19. </a:t>
            </a:r>
          </a:p>
        </p:txBody>
      </p:sp>
      <p:sp>
        <p:nvSpPr>
          <p:cNvPr id="4" name="Slide Number Placeholder 3"/>
          <p:cNvSpPr>
            <a:spLocks noGrp="1"/>
          </p:cNvSpPr>
          <p:nvPr>
            <p:ph type="sldNum" sz="quarter" idx="5"/>
          </p:nvPr>
        </p:nvSpPr>
        <p:spPr/>
        <p:txBody>
          <a:bodyPr/>
          <a:lstStyle/>
          <a:p>
            <a:fld id="{0F9FCB50-A096-4BDF-8415-32851CB91E0B}" type="slidenum">
              <a:rPr lang="en-US" smtClean="0"/>
              <a:t>22</a:t>
            </a:fld>
            <a:endParaRPr lang="en-US"/>
          </a:p>
        </p:txBody>
      </p:sp>
    </p:spTree>
    <p:extLst>
      <p:ext uri="{BB962C8B-B14F-4D97-AF65-F5344CB8AC3E}">
        <p14:creationId xmlns:p14="http://schemas.microsoft.com/office/powerpoint/2010/main" val="3788941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My body is a temple. It is the dwelling place of God’s presence and of the Holy Spirit. What sort of temple am I? </a:t>
            </a:r>
          </a:p>
        </p:txBody>
      </p:sp>
      <p:sp>
        <p:nvSpPr>
          <p:cNvPr id="4" name="Slide Number Placeholder 3"/>
          <p:cNvSpPr>
            <a:spLocks noGrp="1"/>
          </p:cNvSpPr>
          <p:nvPr>
            <p:ph type="sldNum" sz="quarter" idx="5"/>
          </p:nvPr>
        </p:nvSpPr>
        <p:spPr/>
        <p:txBody>
          <a:bodyPr/>
          <a:lstStyle/>
          <a:p>
            <a:fld id="{0F9FCB50-A096-4BDF-8415-32851CB91E0B}" type="slidenum">
              <a:rPr lang="en-US" smtClean="0"/>
              <a:t>23</a:t>
            </a:fld>
            <a:endParaRPr lang="en-US"/>
          </a:p>
        </p:txBody>
      </p:sp>
    </p:spTree>
    <p:extLst>
      <p:ext uri="{BB962C8B-B14F-4D97-AF65-F5344CB8AC3E}">
        <p14:creationId xmlns:p14="http://schemas.microsoft.com/office/powerpoint/2010/main" val="1319949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Excel still more in holiness. We all have room for growth in holiness. The fact that sexual purity is specifically talked about makes me think that we all have room for growth in that area. The way we think about our body and the bodies of others is indicative of how we think about God. People made in the image of God and the body as the temple of God’s Spirit. </a:t>
            </a:r>
          </a:p>
        </p:txBody>
      </p:sp>
      <p:sp>
        <p:nvSpPr>
          <p:cNvPr id="4" name="Slide Number Placeholder 3"/>
          <p:cNvSpPr>
            <a:spLocks noGrp="1"/>
          </p:cNvSpPr>
          <p:nvPr>
            <p:ph type="sldNum" sz="quarter" idx="5"/>
          </p:nvPr>
        </p:nvSpPr>
        <p:spPr/>
        <p:txBody>
          <a:bodyPr/>
          <a:lstStyle/>
          <a:p>
            <a:fld id="{0F9FCB50-A096-4BDF-8415-32851CB91E0B}" type="slidenum">
              <a:rPr lang="en-US" smtClean="0"/>
              <a:t>24</a:t>
            </a:fld>
            <a:endParaRPr lang="en-US"/>
          </a:p>
        </p:txBody>
      </p:sp>
    </p:spTree>
    <p:extLst>
      <p:ext uri="{BB962C8B-B14F-4D97-AF65-F5344CB8AC3E}">
        <p14:creationId xmlns:p14="http://schemas.microsoft.com/office/powerpoint/2010/main" val="3680248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introduces this section on sanctification which is 4:1-8.</a:t>
            </a:r>
          </a:p>
        </p:txBody>
      </p:sp>
      <p:sp>
        <p:nvSpPr>
          <p:cNvPr id="4" name="Slide Number Placeholder 3"/>
          <p:cNvSpPr>
            <a:spLocks noGrp="1"/>
          </p:cNvSpPr>
          <p:nvPr>
            <p:ph type="sldNum" sz="quarter" idx="5"/>
          </p:nvPr>
        </p:nvSpPr>
        <p:spPr/>
        <p:txBody>
          <a:bodyPr/>
          <a:lstStyle/>
          <a:p>
            <a:fld id="{0F9FCB50-A096-4BDF-8415-32851CB91E0B}" type="slidenum">
              <a:rPr lang="en-US" smtClean="0"/>
              <a:t>3</a:t>
            </a:fld>
            <a:endParaRPr lang="en-US"/>
          </a:p>
        </p:txBody>
      </p:sp>
    </p:spTree>
    <p:extLst>
      <p:ext uri="{BB962C8B-B14F-4D97-AF65-F5344CB8AC3E}">
        <p14:creationId xmlns:p14="http://schemas.microsoft.com/office/powerpoint/2010/main" val="18038205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are moving in to the latter part of the letter. Many letters move toward the end to have practical living portion—exhortations.</a:t>
            </a:r>
          </a:p>
        </p:txBody>
      </p:sp>
      <p:sp>
        <p:nvSpPr>
          <p:cNvPr id="4" name="Slide Number Placeholder 3"/>
          <p:cNvSpPr>
            <a:spLocks noGrp="1"/>
          </p:cNvSpPr>
          <p:nvPr>
            <p:ph type="sldNum" sz="quarter" idx="5"/>
          </p:nvPr>
        </p:nvSpPr>
        <p:spPr/>
        <p:txBody>
          <a:bodyPr/>
          <a:lstStyle/>
          <a:p>
            <a:fld id="{0F9FCB50-A096-4BDF-8415-32851CB91E0B}" type="slidenum">
              <a:rPr lang="en-US" smtClean="0"/>
              <a:t>4</a:t>
            </a:fld>
            <a:endParaRPr lang="en-US"/>
          </a:p>
        </p:txBody>
      </p:sp>
    </p:spTree>
    <p:extLst>
      <p:ext uri="{BB962C8B-B14F-4D97-AF65-F5344CB8AC3E}">
        <p14:creationId xmlns:p14="http://schemas.microsoft.com/office/powerpoint/2010/main" val="4054307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It’s easy for us to miss the significance of a word like this. It’s family. </a:t>
            </a:r>
          </a:p>
        </p:txBody>
      </p:sp>
      <p:sp>
        <p:nvSpPr>
          <p:cNvPr id="4" name="Slide Number Placeholder 3"/>
          <p:cNvSpPr>
            <a:spLocks noGrp="1"/>
          </p:cNvSpPr>
          <p:nvPr>
            <p:ph type="sldNum" sz="quarter" idx="5"/>
          </p:nvPr>
        </p:nvSpPr>
        <p:spPr/>
        <p:txBody>
          <a:bodyPr/>
          <a:lstStyle/>
          <a:p>
            <a:fld id="{0F9FCB50-A096-4BDF-8415-32851CB91E0B}" type="slidenum">
              <a:rPr lang="en-US" smtClean="0"/>
              <a:t>5</a:t>
            </a:fld>
            <a:endParaRPr lang="en-US"/>
          </a:p>
        </p:txBody>
      </p:sp>
    </p:spTree>
    <p:extLst>
      <p:ext uri="{BB962C8B-B14F-4D97-AF65-F5344CB8AC3E}">
        <p14:creationId xmlns:p14="http://schemas.microsoft.com/office/powerpoint/2010/main" val="3670998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if they are doing the right thing “just as you actually walk” they are to do even more. We see this in other writings. </a:t>
            </a:r>
          </a:p>
        </p:txBody>
      </p:sp>
      <p:sp>
        <p:nvSpPr>
          <p:cNvPr id="4" name="Slide Number Placeholder 3"/>
          <p:cNvSpPr>
            <a:spLocks noGrp="1"/>
          </p:cNvSpPr>
          <p:nvPr>
            <p:ph type="sldNum" sz="quarter" idx="5"/>
          </p:nvPr>
        </p:nvSpPr>
        <p:spPr/>
        <p:txBody>
          <a:bodyPr/>
          <a:lstStyle/>
          <a:p>
            <a:fld id="{0F9FCB50-A096-4BDF-8415-32851CB91E0B}" type="slidenum">
              <a:rPr lang="en-US" smtClean="0"/>
              <a:t>6</a:t>
            </a:fld>
            <a:endParaRPr lang="en-US"/>
          </a:p>
        </p:txBody>
      </p:sp>
    </p:spTree>
    <p:extLst>
      <p:ext uri="{BB962C8B-B14F-4D97-AF65-F5344CB8AC3E}">
        <p14:creationId xmlns:p14="http://schemas.microsoft.com/office/powerpoint/2010/main" val="1568077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9FCB50-A096-4BDF-8415-32851CB91E0B}" type="slidenum">
              <a:rPr lang="en-US" smtClean="0"/>
              <a:t>7</a:t>
            </a:fld>
            <a:endParaRPr lang="en-US"/>
          </a:p>
        </p:txBody>
      </p:sp>
    </p:spTree>
    <p:extLst>
      <p:ext uri="{BB962C8B-B14F-4D97-AF65-F5344CB8AC3E}">
        <p14:creationId xmlns:p14="http://schemas.microsoft.com/office/powerpoint/2010/main" val="41497608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F9FCB50-A096-4BDF-8415-32851CB91E0B}" type="slidenum">
              <a:rPr lang="en-US" smtClean="0"/>
              <a:t>8</a:t>
            </a:fld>
            <a:endParaRPr lang="en-US"/>
          </a:p>
        </p:txBody>
      </p:sp>
    </p:spTree>
    <p:extLst>
      <p:ext uri="{BB962C8B-B14F-4D97-AF65-F5344CB8AC3E}">
        <p14:creationId xmlns:p14="http://schemas.microsoft.com/office/powerpoint/2010/main" val="2577381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is always more to do. That shouldn’t be discouraging; it should be encouraging. We shouldn’t get bored as Christians. </a:t>
            </a:r>
          </a:p>
        </p:txBody>
      </p:sp>
      <p:sp>
        <p:nvSpPr>
          <p:cNvPr id="4" name="Slide Number Placeholder 3"/>
          <p:cNvSpPr>
            <a:spLocks noGrp="1"/>
          </p:cNvSpPr>
          <p:nvPr>
            <p:ph type="sldNum" sz="quarter" idx="5"/>
          </p:nvPr>
        </p:nvSpPr>
        <p:spPr/>
        <p:txBody>
          <a:bodyPr/>
          <a:lstStyle/>
          <a:p>
            <a:fld id="{0F9FCB50-A096-4BDF-8415-32851CB91E0B}" type="slidenum">
              <a:rPr lang="en-US" smtClean="0"/>
              <a:t>9</a:t>
            </a:fld>
            <a:endParaRPr lang="en-US"/>
          </a:p>
        </p:txBody>
      </p:sp>
    </p:spTree>
    <p:extLst>
      <p:ext uri="{BB962C8B-B14F-4D97-AF65-F5344CB8AC3E}">
        <p14:creationId xmlns:p14="http://schemas.microsoft.com/office/powerpoint/2010/main" val="50618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B068AC-198F-44BC-9FCC-81DD14723475}"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46663986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068AC-198F-44BC-9FCC-81DD14723475}"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19813046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068AC-198F-44BC-9FCC-81DD14723475}"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15571534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B068AC-198F-44BC-9FCC-81DD14723475}"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4557450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B068AC-198F-44BC-9FCC-81DD14723475}"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10601384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B068AC-198F-44BC-9FCC-81DD14723475}"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17975731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B068AC-198F-44BC-9FCC-81DD14723475}"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24267803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B068AC-198F-44BC-9FCC-81DD14723475}"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25366093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B068AC-198F-44BC-9FCC-81DD14723475}"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1663680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B068AC-198F-44BC-9FCC-81DD14723475}"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23118980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B068AC-198F-44BC-9FCC-81DD14723475}"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901725-C2BB-4F1A-A0B5-1C92650E730B}" type="slidenum">
              <a:rPr lang="en-US" smtClean="0"/>
              <a:t>‹#›</a:t>
            </a:fld>
            <a:endParaRPr lang="en-US"/>
          </a:p>
        </p:txBody>
      </p:sp>
    </p:spTree>
    <p:extLst>
      <p:ext uri="{BB962C8B-B14F-4D97-AF65-F5344CB8AC3E}">
        <p14:creationId xmlns:p14="http://schemas.microsoft.com/office/powerpoint/2010/main" val="2900055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B068AC-198F-44BC-9FCC-81DD14723475}" type="datetimeFigureOut">
              <a:rPr lang="en-US" smtClean="0"/>
              <a:t>12/3/2021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901725-C2BB-4F1A-A0B5-1C92650E730B}" type="slidenum">
              <a:rPr lang="en-US" smtClean="0"/>
              <a:t>‹#›</a:t>
            </a:fld>
            <a:endParaRPr lang="en-US"/>
          </a:p>
        </p:txBody>
      </p:sp>
    </p:spTree>
    <p:extLst>
      <p:ext uri="{BB962C8B-B14F-4D97-AF65-F5344CB8AC3E}">
        <p14:creationId xmlns:p14="http://schemas.microsoft.com/office/powerpoint/2010/main" val="29043286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43B90-207B-4BB8-BD9F-03E349B1D270}"/>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63C15D94-9692-4671-8924-3C469CFDC32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6644078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dirty="0">
                <a:solidFill>
                  <a:srgbClr val="000000"/>
                </a:solidFill>
                <a:effectLst/>
                <a:latin typeface="system-ui"/>
              </a:rPr>
              <a:t>Finally then</a:t>
            </a:r>
            <a:r>
              <a:rPr lang="en-US" sz="3600" b="0" dirty="0">
                <a:solidFill>
                  <a:srgbClr val="000000"/>
                </a:solidFill>
                <a:effectLst/>
                <a:latin typeface="system-ui"/>
              </a:rPr>
              <a:t>, </a:t>
            </a:r>
            <a:r>
              <a:rPr lang="en-US" sz="3600" dirty="0">
                <a:solidFill>
                  <a:srgbClr val="000000"/>
                </a:solidFill>
                <a:effectLst/>
                <a:latin typeface="system-ui"/>
              </a:rPr>
              <a:t>brethren</a:t>
            </a:r>
            <a:r>
              <a:rPr lang="en-US" sz="3600" b="0" dirty="0">
                <a:solidFill>
                  <a:srgbClr val="000000"/>
                </a:solidFill>
                <a:effectLst/>
                <a:latin typeface="system-ui"/>
              </a:rPr>
              <a:t>, we request and exhort you in the Lord Jesus, that as you received from us instruction as to how you ought to walk and please God (just as you actually do walk), that </a:t>
            </a:r>
            <a:r>
              <a:rPr lang="en-US" sz="3600" dirty="0">
                <a:solidFill>
                  <a:srgbClr val="000000"/>
                </a:solidFill>
                <a:effectLst/>
                <a:latin typeface="system-ui"/>
              </a:rPr>
              <a:t>you excel still more</a:t>
            </a:r>
            <a:r>
              <a:rPr lang="en-US" sz="3600" b="0" dirty="0">
                <a:solidFill>
                  <a:srgbClr val="000000"/>
                </a:solidFill>
                <a:effectLst/>
                <a:latin typeface="system-ui"/>
              </a:rPr>
              <a:t>. </a:t>
            </a:r>
            <a:r>
              <a:rPr lang="en-US" sz="3600" b="1" baseline="30000" dirty="0">
                <a:solidFill>
                  <a:srgbClr val="000000"/>
                </a:solidFill>
                <a:effectLst/>
                <a:latin typeface="system-ui"/>
              </a:rPr>
              <a:t>2 </a:t>
            </a:r>
            <a:r>
              <a:rPr lang="en-US" sz="3600" b="1" dirty="0">
                <a:solidFill>
                  <a:srgbClr val="000000"/>
                </a:solidFill>
                <a:effectLst/>
                <a:highlight>
                  <a:srgbClr val="FFFF00"/>
                </a:highlight>
                <a:latin typeface="system-ui"/>
              </a:rPr>
              <a:t>For you know</a:t>
            </a:r>
            <a:r>
              <a:rPr lang="en-US" sz="3600" b="1" dirty="0">
                <a:solidFill>
                  <a:srgbClr val="000000"/>
                </a:solidFill>
                <a:effectLst/>
                <a:latin typeface="system-ui"/>
              </a:rPr>
              <a:t> </a:t>
            </a:r>
            <a:r>
              <a:rPr lang="en-US" sz="3600" b="0" dirty="0">
                <a:solidFill>
                  <a:srgbClr val="000000"/>
                </a:solidFill>
                <a:effectLst/>
                <a:latin typeface="system-ui"/>
              </a:rPr>
              <a:t>what commandments we gave you by the authority of the Lord Jesus. </a:t>
            </a:r>
            <a:endParaRPr lang="en-US" sz="3600" dirty="0"/>
          </a:p>
        </p:txBody>
      </p:sp>
    </p:spTree>
    <p:extLst>
      <p:ext uri="{BB962C8B-B14F-4D97-AF65-F5344CB8AC3E}">
        <p14:creationId xmlns:p14="http://schemas.microsoft.com/office/powerpoint/2010/main" val="1282871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the will of God, your sanctification; that is, that you abstain from sexual immorality; </a:t>
            </a:r>
            <a:r>
              <a:rPr lang="en-US" sz="3400" b="1" baseline="30000" dirty="0">
                <a:solidFill>
                  <a:srgbClr val="000000"/>
                </a:solidFill>
                <a:effectLst/>
                <a:latin typeface="system-ui"/>
              </a:rPr>
              <a:t>4 </a:t>
            </a:r>
            <a:r>
              <a:rPr lang="en-US" sz="3400" b="0" dirty="0">
                <a:solidFill>
                  <a:srgbClr val="000000"/>
                </a:solidFill>
                <a:effectLst/>
                <a:latin typeface="system-ui"/>
              </a:rPr>
              <a:t>that each of you know how to possess his own vessel in sanctification and honor, </a:t>
            </a:r>
            <a:r>
              <a:rPr lang="en-US" sz="3400" b="1" baseline="30000" dirty="0">
                <a:solidFill>
                  <a:srgbClr val="000000"/>
                </a:solidFill>
                <a:effectLst/>
                <a:latin typeface="system-ui"/>
              </a:rPr>
              <a:t>5 </a:t>
            </a:r>
            <a:r>
              <a:rPr lang="en-US" sz="3400" b="0" dirty="0">
                <a:solidFill>
                  <a:srgbClr val="000000"/>
                </a:solidFill>
                <a:effectLst/>
                <a:latin typeface="system-ui"/>
              </a:rPr>
              <a:t>not in lustful passion, like the Gentiles who do not know God; </a:t>
            </a:r>
            <a:r>
              <a:rPr lang="en-US" sz="3400" b="1" baseline="30000" dirty="0">
                <a:solidFill>
                  <a:srgbClr val="000000"/>
                </a:solidFill>
                <a:effectLst/>
                <a:latin typeface="system-ui"/>
              </a:rPr>
              <a:t>6 </a:t>
            </a:r>
            <a:r>
              <a:rPr lang="en-US" sz="3400" b="0" dirty="0">
                <a:solidFill>
                  <a:srgbClr val="000000"/>
                </a:solidFill>
                <a:effectLst/>
                <a:latin typeface="system-ui"/>
              </a:rPr>
              <a:t>and that no man transgress and defraud his brother in the matter because the Lord is the avenger in all these things, just as we also told you before and solemnly warned you. </a:t>
            </a:r>
            <a:r>
              <a:rPr lang="en-US" sz="3400" b="1" baseline="30000" dirty="0">
                <a:solidFill>
                  <a:srgbClr val="000000"/>
                </a:solidFill>
                <a:effectLst/>
                <a:latin typeface="system-ui"/>
              </a:rPr>
              <a:t>7 </a:t>
            </a:r>
            <a:r>
              <a:rPr lang="en-US" sz="3400" b="0" dirty="0">
                <a:solidFill>
                  <a:srgbClr val="000000"/>
                </a:solidFill>
                <a:effectLst/>
                <a:latin typeface="system-ui"/>
              </a:rPr>
              <a:t>For God has not called us for the purpose of impurity, but in sanctification. </a:t>
            </a:r>
            <a:r>
              <a:rPr lang="en-US" sz="3400" b="1" baseline="30000" dirty="0">
                <a:solidFill>
                  <a:srgbClr val="000000"/>
                </a:solidFill>
                <a:effectLst/>
                <a:latin typeface="system-ui"/>
              </a:rPr>
              <a:t>8 </a:t>
            </a:r>
            <a:r>
              <a:rPr lang="en-US" sz="3400" b="0" dirty="0">
                <a:solidFill>
                  <a:srgbClr val="000000"/>
                </a:solidFill>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387674436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the will of God, your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that is, that you abstain from sexual immorality; </a:t>
            </a:r>
            <a:r>
              <a:rPr lang="en-US" sz="3400" b="1" baseline="30000" dirty="0">
                <a:solidFill>
                  <a:srgbClr val="000000"/>
                </a:solidFill>
                <a:effectLst/>
                <a:latin typeface="system-ui"/>
              </a:rPr>
              <a:t>4 </a:t>
            </a:r>
            <a:r>
              <a:rPr lang="en-US" sz="3400" b="0" dirty="0">
                <a:solidFill>
                  <a:srgbClr val="000000"/>
                </a:solidFill>
                <a:effectLst/>
                <a:latin typeface="system-ui"/>
              </a:rPr>
              <a:t>that each of you know how to possess his own vessel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and honor, </a:t>
            </a:r>
            <a:r>
              <a:rPr lang="en-US" sz="3400" b="1" baseline="30000" dirty="0">
                <a:solidFill>
                  <a:srgbClr val="000000"/>
                </a:solidFill>
                <a:effectLst/>
                <a:latin typeface="system-ui"/>
              </a:rPr>
              <a:t>5 </a:t>
            </a:r>
            <a:r>
              <a:rPr lang="en-US" sz="3400" b="0" dirty="0">
                <a:solidFill>
                  <a:srgbClr val="000000"/>
                </a:solidFill>
                <a:effectLst/>
                <a:latin typeface="system-ui"/>
              </a:rPr>
              <a:t>not in lustful passion, like the Gentiles who do not know God; </a:t>
            </a:r>
            <a:r>
              <a:rPr lang="en-US" sz="3400" b="1" baseline="30000" dirty="0">
                <a:solidFill>
                  <a:srgbClr val="000000"/>
                </a:solidFill>
                <a:effectLst/>
                <a:latin typeface="system-ui"/>
              </a:rPr>
              <a:t>6 </a:t>
            </a:r>
            <a:r>
              <a:rPr lang="en-US" sz="3400" b="0" dirty="0">
                <a:solidFill>
                  <a:srgbClr val="000000"/>
                </a:solidFill>
                <a:effectLst/>
                <a:latin typeface="system-ui"/>
              </a:rPr>
              <a:t>and that no man transgress and defraud his brother in the matter because the Lord is the avenger in all these things, just as we also told you before and solemnly warned you. </a:t>
            </a:r>
            <a:r>
              <a:rPr lang="en-US" sz="3400" b="1" baseline="30000" dirty="0">
                <a:solidFill>
                  <a:srgbClr val="000000"/>
                </a:solidFill>
                <a:effectLst/>
                <a:latin typeface="system-ui"/>
              </a:rPr>
              <a:t>7 </a:t>
            </a:r>
            <a:r>
              <a:rPr lang="en-US" sz="3400" b="0" dirty="0">
                <a:solidFill>
                  <a:srgbClr val="000000"/>
                </a:solidFill>
                <a:effectLst/>
                <a:latin typeface="system-ui"/>
              </a:rPr>
              <a:t>For God has not called us for the purpose of impurity, but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t>
            </a:r>
            <a:r>
              <a:rPr lang="en-US" sz="3400" b="1" baseline="30000" dirty="0">
                <a:solidFill>
                  <a:srgbClr val="000000"/>
                </a:solidFill>
                <a:effectLst/>
                <a:latin typeface="system-ui"/>
              </a:rPr>
              <a:t>8 </a:t>
            </a:r>
            <a:r>
              <a:rPr lang="en-US" sz="3400" b="0" dirty="0">
                <a:solidFill>
                  <a:srgbClr val="000000"/>
                </a:solidFill>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287740594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the will of God, your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that is, that you abstain from sexual immorality; </a:t>
            </a:r>
            <a:r>
              <a:rPr lang="en-US" sz="3400" b="1" baseline="30000" dirty="0">
                <a:solidFill>
                  <a:srgbClr val="000000"/>
                </a:solidFill>
                <a:effectLst/>
                <a:latin typeface="system-ui"/>
              </a:rPr>
              <a:t>4 </a:t>
            </a:r>
            <a:r>
              <a:rPr lang="en-US" sz="3400" b="0" dirty="0">
                <a:solidFill>
                  <a:srgbClr val="000000"/>
                </a:solidFill>
                <a:effectLst/>
                <a:latin typeface="system-ui"/>
              </a:rPr>
              <a:t>that each of you know how to possess his own vessel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and honor, </a:t>
            </a:r>
            <a:r>
              <a:rPr lang="en-US" sz="3400" b="1" baseline="30000" dirty="0">
                <a:solidFill>
                  <a:srgbClr val="000000"/>
                </a:solidFill>
                <a:effectLst/>
                <a:latin typeface="system-ui"/>
              </a:rPr>
              <a:t>5 </a:t>
            </a:r>
            <a:r>
              <a:rPr lang="en-US" sz="3400" b="0" dirty="0">
                <a:solidFill>
                  <a:srgbClr val="000000"/>
                </a:solidFill>
                <a:effectLst/>
                <a:latin typeface="system-ui"/>
              </a:rPr>
              <a:t>not in lustful passion, like the Gentiles who do not know God; </a:t>
            </a:r>
            <a:r>
              <a:rPr lang="en-US" sz="3400" b="1" baseline="30000" dirty="0">
                <a:solidFill>
                  <a:srgbClr val="000000"/>
                </a:solidFill>
                <a:effectLst/>
                <a:latin typeface="system-ui"/>
              </a:rPr>
              <a:t>6 </a:t>
            </a:r>
            <a:r>
              <a:rPr lang="en-US" sz="3400" b="0" dirty="0">
                <a:solidFill>
                  <a:srgbClr val="000000"/>
                </a:solidFill>
                <a:effectLst/>
                <a:latin typeface="system-ui"/>
              </a:rPr>
              <a:t>and that no man transgress and defraud his brother in the matter because the Lord is the avenger in all these things, just as we also told you before and solemnly warned you. </a:t>
            </a:r>
            <a:r>
              <a:rPr lang="en-US" sz="3400" b="1" baseline="30000" dirty="0">
                <a:solidFill>
                  <a:srgbClr val="000000"/>
                </a:solidFill>
                <a:effectLst/>
                <a:latin typeface="system-ui"/>
              </a:rPr>
              <a:t>7 </a:t>
            </a:r>
            <a:r>
              <a:rPr lang="en-US" sz="3400" b="0" dirty="0">
                <a:solidFill>
                  <a:srgbClr val="000000"/>
                </a:solidFill>
                <a:effectLst/>
                <a:latin typeface="system-ui"/>
              </a:rPr>
              <a:t>For God has </a:t>
            </a:r>
            <a:r>
              <a:rPr lang="en-US" sz="3400" b="1" u="sng" dirty="0">
                <a:solidFill>
                  <a:srgbClr val="FF0000"/>
                </a:solidFill>
                <a:effectLst/>
                <a:latin typeface="system-ui"/>
              </a:rPr>
              <a:t>not called us for the purpose of impurity</a:t>
            </a:r>
            <a:r>
              <a:rPr lang="en-US" sz="3400" b="0" dirty="0">
                <a:solidFill>
                  <a:srgbClr val="000000"/>
                </a:solidFill>
                <a:effectLst/>
                <a:latin typeface="system-ui"/>
              </a:rPr>
              <a:t>, but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t>
            </a:r>
            <a:r>
              <a:rPr lang="en-US" sz="3400" b="1" baseline="30000" dirty="0">
                <a:solidFill>
                  <a:srgbClr val="000000"/>
                </a:solidFill>
                <a:effectLst/>
                <a:latin typeface="system-ui"/>
              </a:rPr>
              <a:t>8 </a:t>
            </a:r>
            <a:r>
              <a:rPr lang="en-US" sz="3400" b="0" dirty="0">
                <a:solidFill>
                  <a:srgbClr val="000000"/>
                </a:solidFill>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115604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the will of God, your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that is, that you abstain from sexual immorality; </a:t>
            </a:r>
            <a:r>
              <a:rPr lang="en-US" sz="3400" b="1" baseline="30000" dirty="0">
                <a:solidFill>
                  <a:srgbClr val="000000"/>
                </a:solidFill>
                <a:effectLst/>
                <a:latin typeface="system-ui"/>
              </a:rPr>
              <a:t>4 </a:t>
            </a:r>
            <a:r>
              <a:rPr lang="en-US" sz="3400" b="0" dirty="0">
                <a:solidFill>
                  <a:srgbClr val="000000"/>
                </a:solidFill>
                <a:effectLst/>
                <a:latin typeface="system-ui"/>
              </a:rPr>
              <a:t>that each of you know how to possess his own vessel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and honor, </a:t>
            </a:r>
            <a:r>
              <a:rPr lang="en-US" sz="3400" b="1" baseline="30000" dirty="0">
                <a:solidFill>
                  <a:srgbClr val="000000"/>
                </a:solidFill>
                <a:effectLst/>
                <a:latin typeface="system-ui"/>
              </a:rPr>
              <a:t>5 </a:t>
            </a:r>
            <a:r>
              <a:rPr lang="en-US" sz="3400" b="0" dirty="0">
                <a:solidFill>
                  <a:srgbClr val="000000"/>
                </a:solidFill>
                <a:effectLst/>
                <a:latin typeface="system-ui"/>
              </a:rPr>
              <a:t>not in lustful passion, like the Gentiles who do not know God; </a:t>
            </a:r>
            <a:r>
              <a:rPr lang="en-US" sz="3400" b="1" baseline="30000" dirty="0">
                <a:solidFill>
                  <a:srgbClr val="000000"/>
                </a:solidFill>
                <a:effectLst/>
                <a:latin typeface="system-ui"/>
              </a:rPr>
              <a:t>6 </a:t>
            </a:r>
            <a:r>
              <a:rPr lang="en-US" sz="3400" b="0" dirty="0">
                <a:solidFill>
                  <a:srgbClr val="000000"/>
                </a:solidFill>
                <a:effectLst/>
                <a:latin typeface="system-ui"/>
              </a:rPr>
              <a:t>and that no man transgress and defraud his brother in the matter because the Lord is the avenger in all these things, just as we also told you before and solemnly warned you. </a:t>
            </a:r>
            <a:r>
              <a:rPr lang="en-US" sz="3400" b="1" baseline="30000" dirty="0">
                <a:solidFill>
                  <a:srgbClr val="000000"/>
                </a:solidFill>
                <a:effectLst/>
                <a:latin typeface="system-ui"/>
              </a:rPr>
              <a:t>7 </a:t>
            </a:r>
            <a:r>
              <a:rPr lang="en-US" sz="3400" b="0" dirty="0">
                <a:solidFill>
                  <a:srgbClr val="000000"/>
                </a:solidFill>
                <a:effectLst/>
                <a:latin typeface="system-ui"/>
              </a:rPr>
              <a:t>For God has </a:t>
            </a:r>
            <a:r>
              <a:rPr lang="en-US" sz="3400" b="1" u="sng" dirty="0">
                <a:solidFill>
                  <a:srgbClr val="FF0000"/>
                </a:solidFill>
                <a:effectLst/>
                <a:latin typeface="system-ui"/>
              </a:rPr>
              <a:t>not called us for the purpose of impurity</a:t>
            </a:r>
            <a:r>
              <a:rPr lang="en-US" sz="3400" b="0" dirty="0">
                <a:solidFill>
                  <a:srgbClr val="000000"/>
                </a:solidFill>
                <a:effectLst/>
                <a:latin typeface="system-ui"/>
              </a:rPr>
              <a:t>, but in </a:t>
            </a:r>
            <a:r>
              <a:rPr lang="en-US" sz="3400" b="1" dirty="0">
                <a:solidFill>
                  <a:srgbClr val="000000"/>
                </a:solidFill>
                <a:effectLst/>
                <a:highlight>
                  <a:srgbClr val="FFFF00"/>
                </a:highlight>
                <a:latin typeface="system-ui"/>
              </a:rPr>
              <a:t>sanctification</a:t>
            </a:r>
            <a:r>
              <a:rPr lang="en-US" sz="3400" b="0" dirty="0">
                <a:solidFill>
                  <a:srgbClr val="000000"/>
                </a:solidFill>
                <a:effectLst/>
                <a:latin typeface="system-ui"/>
              </a:rPr>
              <a:t>. </a:t>
            </a:r>
            <a:r>
              <a:rPr lang="en-US" sz="3400" b="1" baseline="30000" dirty="0">
                <a:solidFill>
                  <a:srgbClr val="000000"/>
                </a:solidFill>
                <a:effectLst/>
                <a:latin typeface="system-ui"/>
              </a:rPr>
              <a:t>8 </a:t>
            </a:r>
            <a:r>
              <a:rPr lang="en-US" sz="3400" b="0" dirty="0">
                <a:solidFill>
                  <a:srgbClr val="000000"/>
                </a:solidFill>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169675374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0" y="1277587"/>
            <a:ext cx="9144000" cy="4524315"/>
          </a:xfrm>
          <a:prstGeom prst="rect">
            <a:avLst/>
          </a:prstGeom>
          <a:noFill/>
        </p:spPr>
        <p:txBody>
          <a:bodyPr wrap="square">
            <a:spAutoFit/>
          </a:bodyPr>
          <a:lstStyle/>
          <a:p>
            <a:pPr algn="ctr"/>
            <a:r>
              <a:rPr lang="en-US" sz="3600" b="0" i="0" dirty="0">
                <a:solidFill>
                  <a:srgbClr val="000000"/>
                </a:solidFill>
                <a:effectLst/>
                <a:latin typeface="system-ui"/>
              </a:rPr>
              <a:t>For I am the </a:t>
            </a:r>
            <a:r>
              <a:rPr lang="en-US" sz="3600" b="0" i="0" cap="small" dirty="0">
                <a:solidFill>
                  <a:srgbClr val="000000"/>
                </a:solidFill>
                <a:effectLst/>
                <a:latin typeface="system-ui"/>
              </a:rPr>
              <a:t>Lord</a:t>
            </a:r>
            <a:r>
              <a:rPr lang="en-US" sz="3600" b="0" i="0" dirty="0">
                <a:solidFill>
                  <a:srgbClr val="000000"/>
                </a:solidFill>
                <a:effectLst/>
                <a:latin typeface="system-ui"/>
              </a:rPr>
              <a:t> your God. Consecrate yourselves therefore, and </a:t>
            </a:r>
            <a:r>
              <a:rPr lang="en-US" sz="3600" b="1" i="0" dirty="0">
                <a:solidFill>
                  <a:srgbClr val="000000"/>
                </a:solidFill>
                <a:effectLst/>
                <a:highlight>
                  <a:srgbClr val="FFFF00"/>
                </a:highlight>
                <a:latin typeface="system-ui"/>
              </a:rPr>
              <a:t>be holy, for I am holy</a:t>
            </a:r>
            <a:r>
              <a:rPr lang="en-US" sz="3600" b="0" i="0" dirty="0">
                <a:solidFill>
                  <a:srgbClr val="000000"/>
                </a:solidFill>
                <a:effectLst/>
                <a:latin typeface="system-ui"/>
              </a:rPr>
              <a:t>. And you shall not make yourselves unclean with any of the swarming things that swarm on the earth. For I am the </a:t>
            </a:r>
            <a:r>
              <a:rPr lang="en-US" sz="3600" b="0" i="0" cap="small" dirty="0">
                <a:solidFill>
                  <a:srgbClr val="000000"/>
                </a:solidFill>
                <a:effectLst/>
                <a:latin typeface="system-ui"/>
              </a:rPr>
              <a:t>Lord</a:t>
            </a:r>
            <a:r>
              <a:rPr lang="en-US" sz="3600" b="0" i="0" dirty="0">
                <a:solidFill>
                  <a:srgbClr val="000000"/>
                </a:solidFill>
                <a:effectLst/>
                <a:latin typeface="system-ui"/>
              </a:rPr>
              <a:t> who brought you up from the land of Egypt to be your God; thus you shall </a:t>
            </a:r>
            <a:r>
              <a:rPr lang="en-US" sz="3600" b="1" i="0" dirty="0">
                <a:solidFill>
                  <a:srgbClr val="000000"/>
                </a:solidFill>
                <a:effectLst/>
                <a:highlight>
                  <a:srgbClr val="FFFF00"/>
                </a:highlight>
                <a:latin typeface="system-ui"/>
              </a:rPr>
              <a:t>be holy, for I am holy</a:t>
            </a:r>
            <a:r>
              <a:rPr lang="en-US" sz="3600" b="0" i="0" dirty="0">
                <a:solidFill>
                  <a:srgbClr val="000000"/>
                </a:solidFill>
                <a:effectLst/>
                <a:latin typeface="system-ui"/>
              </a:rPr>
              <a:t>.’”</a:t>
            </a:r>
          </a:p>
          <a:p>
            <a:pPr algn="ctr"/>
            <a:r>
              <a:rPr lang="en-US" sz="3600" i="1" dirty="0">
                <a:solidFill>
                  <a:srgbClr val="000000"/>
                </a:solidFill>
                <a:latin typeface="system-ui"/>
              </a:rPr>
              <a:t>Leviticus 11:44-45</a:t>
            </a:r>
            <a:endParaRPr lang="en-US" sz="3400" i="1" dirty="0"/>
          </a:p>
        </p:txBody>
      </p:sp>
    </p:spTree>
    <p:extLst>
      <p:ext uri="{BB962C8B-B14F-4D97-AF65-F5344CB8AC3E}">
        <p14:creationId xmlns:p14="http://schemas.microsoft.com/office/powerpoint/2010/main" val="41486713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0" y="2274838"/>
            <a:ext cx="9144000" cy="2308324"/>
          </a:xfrm>
          <a:prstGeom prst="rect">
            <a:avLst/>
          </a:prstGeom>
          <a:noFill/>
        </p:spPr>
        <p:txBody>
          <a:bodyPr wrap="square">
            <a:spAutoFit/>
          </a:bodyPr>
          <a:lstStyle/>
          <a:p>
            <a:pPr algn="ctr"/>
            <a:r>
              <a:rPr lang="en-US" sz="3600" b="0" dirty="0">
                <a:solidFill>
                  <a:srgbClr val="000000"/>
                </a:solidFill>
                <a:effectLst/>
                <a:latin typeface="system-ui"/>
              </a:rPr>
              <a:t>but as He who called you is holy, you also be holy in all your conduct, because it is written, “Be holy, for I am holy.” </a:t>
            </a:r>
          </a:p>
          <a:p>
            <a:pPr algn="ctr"/>
            <a:r>
              <a:rPr lang="en-US" sz="3600" i="1" dirty="0">
                <a:solidFill>
                  <a:srgbClr val="000000"/>
                </a:solidFill>
                <a:latin typeface="system-ui"/>
              </a:rPr>
              <a:t>1 Peter 1:15-16</a:t>
            </a:r>
            <a:endParaRPr lang="en-US" sz="3400" i="1" dirty="0"/>
          </a:p>
        </p:txBody>
      </p:sp>
    </p:spTree>
    <p:extLst>
      <p:ext uri="{BB962C8B-B14F-4D97-AF65-F5344CB8AC3E}">
        <p14:creationId xmlns:p14="http://schemas.microsoft.com/office/powerpoint/2010/main" val="243610874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a:t>
            </a:r>
            <a:r>
              <a:rPr lang="en-US" sz="3400" b="1" dirty="0">
                <a:effectLst/>
                <a:highlight>
                  <a:srgbClr val="FFFF00"/>
                </a:highlight>
                <a:latin typeface="system-ui"/>
              </a:rPr>
              <a:t>that you abstain from sexual immorality</a:t>
            </a:r>
            <a:r>
              <a:rPr lang="en-US" sz="3400" dirty="0">
                <a:effectLst/>
                <a:latin typeface="system-ui"/>
              </a:rPr>
              <a:t>; </a:t>
            </a:r>
            <a:r>
              <a:rPr lang="en-US" sz="3400" baseline="30000" dirty="0">
                <a:effectLst/>
                <a:latin typeface="system-ui"/>
              </a:rPr>
              <a:t>4 </a:t>
            </a:r>
            <a:r>
              <a:rPr lang="en-US" sz="3400" dirty="0">
                <a:effectLst/>
                <a:latin typeface="system-ui"/>
              </a:rPr>
              <a:t>that each of you know how to possess his own vessel in sanctification and honor, </a:t>
            </a:r>
            <a:r>
              <a:rPr lang="en-US" sz="3400" baseline="30000" dirty="0">
                <a:effectLst/>
                <a:latin typeface="system-ui"/>
              </a:rPr>
              <a:t>5 </a:t>
            </a:r>
            <a:r>
              <a:rPr lang="en-US" sz="3400" dirty="0">
                <a:effectLst/>
                <a:latin typeface="system-ui"/>
              </a:rPr>
              <a:t>not in lustful passion, like the Gentiles who do not know God; </a:t>
            </a:r>
            <a:r>
              <a:rPr lang="en-US" sz="3400" baseline="30000" dirty="0">
                <a:effectLst/>
                <a:latin typeface="system-ui"/>
              </a:rPr>
              <a:t>6 </a:t>
            </a:r>
            <a:r>
              <a:rPr lang="en-US" sz="3400" dirty="0">
                <a:effectLst/>
                <a:latin typeface="system-ui"/>
              </a:rPr>
              <a:t>and that no man transgress and defraud 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136977355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a:t>
            </a:r>
            <a:r>
              <a:rPr lang="en-US" sz="3400" b="1" dirty="0">
                <a:effectLst/>
                <a:highlight>
                  <a:srgbClr val="FFFF00"/>
                </a:highlight>
                <a:latin typeface="system-ui"/>
              </a:rPr>
              <a:t>that you abstain from sexual immorality</a:t>
            </a:r>
            <a:r>
              <a:rPr lang="en-US" sz="3400" dirty="0">
                <a:effectLst/>
                <a:latin typeface="system-ui"/>
              </a:rPr>
              <a:t>; </a:t>
            </a:r>
            <a:r>
              <a:rPr lang="en-US" sz="3400" baseline="30000" dirty="0">
                <a:effectLst/>
                <a:latin typeface="system-ui"/>
              </a:rPr>
              <a:t>4 </a:t>
            </a:r>
            <a:r>
              <a:rPr lang="en-US" sz="3400" dirty="0">
                <a:effectLst/>
                <a:latin typeface="system-ui"/>
              </a:rPr>
              <a:t>that each of you know how to possess his own vessel in sanctification and honor, </a:t>
            </a:r>
            <a:r>
              <a:rPr lang="en-US" sz="3400" baseline="30000" dirty="0">
                <a:effectLst/>
                <a:latin typeface="system-ui"/>
              </a:rPr>
              <a:t>5 </a:t>
            </a:r>
            <a:r>
              <a:rPr lang="en-US" sz="3400" dirty="0">
                <a:effectLst/>
                <a:latin typeface="system-ui"/>
              </a:rPr>
              <a:t>not in lustful passion, like the Gentiles who do not know God; </a:t>
            </a:r>
            <a:r>
              <a:rPr lang="en-US" sz="3400" baseline="30000" dirty="0">
                <a:effectLst/>
                <a:latin typeface="system-ui"/>
              </a:rPr>
              <a:t>6 </a:t>
            </a:r>
            <a:r>
              <a:rPr lang="en-US" sz="3400" dirty="0">
                <a:effectLst/>
                <a:latin typeface="system-ui"/>
              </a:rPr>
              <a:t>and that no man transgress and defraud 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16297655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that you abstain from sexual immorality; </a:t>
            </a:r>
            <a:r>
              <a:rPr lang="en-US" sz="3400" baseline="30000" dirty="0">
                <a:effectLst/>
                <a:latin typeface="system-ui"/>
              </a:rPr>
              <a:t>4 </a:t>
            </a:r>
            <a:r>
              <a:rPr lang="en-US" sz="3400" dirty="0">
                <a:effectLst/>
                <a:latin typeface="system-ui"/>
              </a:rPr>
              <a:t>that </a:t>
            </a:r>
            <a:r>
              <a:rPr lang="en-US" sz="3400" b="1" dirty="0">
                <a:effectLst/>
                <a:highlight>
                  <a:srgbClr val="FFFF00"/>
                </a:highlight>
                <a:latin typeface="system-ui"/>
              </a:rPr>
              <a:t>each of you know how to possess his own vessel </a:t>
            </a:r>
            <a:r>
              <a:rPr lang="en-US" sz="3400" dirty="0">
                <a:effectLst/>
                <a:latin typeface="system-ui"/>
              </a:rPr>
              <a:t>in sanctification and honor, </a:t>
            </a:r>
            <a:r>
              <a:rPr lang="en-US" sz="3400" baseline="30000" dirty="0">
                <a:effectLst/>
                <a:latin typeface="system-ui"/>
              </a:rPr>
              <a:t>5 </a:t>
            </a:r>
            <a:r>
              <a:rPr lang="en-US" sz="3400" dirty="0">
                <a:effectLst/>
                <a:latin typeface="system-ui"/>
              </a:rPr>
              <a:t>not in lustful passion, like the Gentiles who do not know God; </a:t>
            </a:r>
            <a:r>
              <a:rPr lang="en-US" sz="3400" baseline="30000" dirty="0">
                <a:effectLst/>
                <a:latin typeface="system-ui"/>
              </a:rPr>
              <a:t>6 </a:t>
            </a:r>
            <a:r>
              <a:rPr lang="en-US" sz="3400" dirty="0">
                <a:effectLst/>
                <a:latin typeface="system-ui"/>
              </a:rPr>
              <a:t>and that no man transgress and defraud 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2778295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Roman forum, Thessalonica">
            <a:extLst>
              <a:ext uri="{FF2B5EF4-FFF2-40B4-BE49-F238E27FC236}">
                <a16:creationId xmlns:a16="http://schemas.microsoft.com/office/drawing/2014/main" id="{4447B49D-FB44-4ACB-87AF-7005309D188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4217" r="7432" b="-2"/>
          <a:stretch/>
        </p:blipFill>
        <p:spPr bwMode="auto">
          <a:xfrm>
            <a:off x="20" y="0"/>
            <a:ext cx="9143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FD1BDC04-809E-48F3-B2C3-2F638433C79F}"/>
              </a:ext>
            </a:extLst>
          </p:cNvPr>
          <p:cNvSpPr txBox="1"/>
          <p:nvPr/>
        </p:nvSpPr>
        <p:spPr>
          <a:xfrm>
            <a:off x="0" y="334851"/>
            <a:ext cx="9144000" cy="1384995"/>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pPr algn="ctr"/>
            <a:r>
              <a:rPr lang="en-US" sz="4400" b="1" dirty="0"/>
              <a:t>Sanctification</a:t>
            </a:r>
          </a:p>
          <a:p>
            <a:pPr algn="ctr"/>
            <a:r>
              <a:rPr lang="en-US" sz="4000" b="1" i="1" dirty="0"/>
              <a:t>1 Thessalonians 4:1-8</a:t>
            </a:r>
          </a:p>
        </p:txBody>
      </p:sp>
    </p:spTree>
    <p:extLst>
      <p:ext uri="{BB962C8B-B14F-4D97-AF65-F5344CB8AC3E}">
        <p14:creationId xmlns:p14="http://schemas.microsoft.com/office/powerpoint/2010/main" val="163330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that you abstain from sexual immorality; </a:t>
            </a:r>
            <a:r>
              <a:rPr lang="en-US" sz="3400" baseline="30000" dirty="0">
                <a:effectLst/>
                <a:latin typeface="system-ui"/>
              </a:rPr>
              <a:t>4 </a:t>
            </a:r>
            <a:r>
              <a:rPr lang="en-US" sz="3400" dirty="0">
                <a:effectLst/>
                <a:latin typeface="system-ui"/>
              </a:rPr>
              <a:t>that each of you know how to possess his own vessel in sanctification and honor, </a:t>
            </a:r>
            <a:r>
              <a:rPr lang="en-US" sz="3400" baseline="30000" dirty="0">
                <a:effectLst/>
                <a:latin typeface="system-ui"/>
              </a:rPr>
              <a:t>5 </a:t>
            </a:r>
            <a:r>
              <a:rPr lang="en-US" sz="3400" b="1" dirty="0">
                <a:effectLst/>
                <a:highlight>
                  <a:srgbClr val="FFFF00"/>
                </a:highlight>
                <a:latin typeface="system-ui"/>
              </a:rPr>
              <a:t>not in lustful passion, like the Gentiles who do not know God</a:t>
            </a:r>
            <a:r>
              <a:rPr lang="en-US" sz="3400" dirty="0">
                <a:effectLst/>
                <a:latin typeface="system-ui"/>
              </a:rPr>
              <a:t>; </a:t>
            </a:r>
            <a:r>
              <a:rPr lang="en-US" sz="3400" baseline="30000" dirty="0">
                <a:effectLst/>
                <a:latin typeface="system-ui"/>
              </a:rPr>
              <a:t>6 </a:t>
            </a:r>
            <a:r>
              <a:rPr lang="en-US" sz="3400" dirty="0">
                <a:effectLst/>
                <a:latin typeface="system-ui"/>
              </a:rPr>
              <a:t>and that no man transgress and defraud 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31464430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that you abstain from sexual immorality; </a:t>
            </a:r>
            <a:r>
              <a:rPr lang="en-US" sz="3400" baseline="30000" dirty="0">
                <a:effectLst/>
                <a:latin typeface="system-ui"/>
              </a:rPr>
              <a:t>4 </a:t>
            </a:r>
            <a:r>
              <a:rPr lang="en-US" sz="3400" dirty="0">
                <a:effectLst/>
                <a:latin typeface="system-ui"/>
              </a:rPr>
              <a:t>that each of you know how to possess his own vessel in sanctification and honor, </a:t>
            </a:r>
            <a:r>
              <a:rPr lang="en-US" sz="3400" baseline="30000" dirty="0">
                <a:effectLst/>
                <a:latin typeface="system-ui"/>
              </a:rPr>
              <a:t>5 </a:t>
            </a:r>
            <a:r>
              <a:rPr lang="en-US" sz="3400" dirty="0">
                <a:effectLst/>
                <a:latin typeface="system-ui"/>
              </a:rPr>
              <a:t>not in lustful passion, like the Gentiles who do not know God; </a:t>
            </a:r>
            <a:r>
              <a:rPr lang="en-US" sz="3400" baseline="30000" dirty="0">
                <a:effectLst/>
                <a:latin typeface="system-ui"/>
              </a:rPr>
              <a:t>6 </a:t>
            </a:r>
            <a:r>
              <a:rPr lang="en-US" sz="3400" dirty="0">
                <a:effectLst/>
                <a:latin typeface="system-ui"/>
              </a:rPr>
              <a:t>and that </a:t>
            </a:r>
            <a:r>
              <a:rPr lang="en-US" sz="3400" b="1" dirty="0">
                <a:effectLst/>
                <a:highlight>
                  <a:srgbClr val="FFFF00"/>
                </a:highlight>
                <a:latin typeface="system-ui"/>
              </a:rPr>
              <a:t>no man transgress and defraud</a:t>
            </a:r>
            <a:r>
              <a:rPr lang="en-US" sz="3400" b="1" dirty="0">
                <a:effectLst/>
                <a:latin typeface="system-ui"/>
              </a:rPr>
              <a:t> </a:t>
            </a:r>
            <a:r>
              <a:rPr lang="en-US" sz="3400" dirty="0">
                <a:effectLst/>
                <a:latin typeface="system-ui"/>
              </a:rPr>
              <a:t>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the God who gives His Holy Spirit to you.</a:t>
            </a:r>
            <a:endParaRPr lang="en-US" sz="3400" dirty="0"/>
          </a:p>
        </p:txBody>
      </p:sp>
    </p:spTree>
    <p:extLst>
      <p:ext uri="{BB962C8B-B14F-4D97-AF65-F5344CB8AC3E}">
        <p14:creationId xmlns:p14="http://schemas.microsoft.com/office/powerpoint/2010/main" val="33328152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93964" y="99950"/>
            <a:ext cx="8950036" cy="6894195"/>
          </a:xfrm>
          <a:prstGeom prst="rect">
            <a:avLst/>
          </a:prstGeom>
          <a:noFill/>
        </p:spPr>
        <p:txBody>
          <a:bodyPr wrap="square">
            <a:spAutoFit/>
          </a:bodyPr>
          <a:lstStyle/>
          <a:p>
            <a:r>
              <a:rPr lang="en-US" sz="3400" b="1" baseline="30000" dirty="0">
                <a:solidFill>
                  <a:srgbClr val="000000"/>
                </a:solidFill>
                <a:effectLst/>
                <a:latin typeface="system-ui"/>
              </a:rPr>
              <a:t>3 </a:t>
            </a:r>
            <a:r>
              <a:rPr lang="en-US" sz="3400" b="0" dirty="0">
                <a:solidFill>
                  <a:srgbClr val="000000"/>
                </a:solidFill>
                <a:effectLst/>
                <a:latin typeface="system-ui"/>
              </a:rPr>
              <a:t>For this is </a:t>
            </a:r>
            <a:r>
              <a:rPr lang="en-US" sz="3400" dirty="0">
                <a:effectLst/>
                <a:latin typeface="system-ui"/>
              </a:rPr>
              <a:t>the will of God, your sanctification; that is, that you abstain from sexual immorality; </a:t>
            </a:r>
            <a:r>
              <a:rPr lang="en-US" sz="3400" baseline="30000" dirty="0">
                <a:effectLst/>
                <a:latin typeface="system-ui"/>
              </a:rPr>
              <a:t>4 </a:t>
            </a:r>
            <a:r>
              <a:rPr lang="en-US" sz="3400" dirty="0">
                <a:effectLst/>
                <a:latin typeface="system-ui"/>
              </a:rPr>
              <a:t>that each of you know how to possess his own vessel in sanctification and honor, </a:t>
            </a:r>
            <a:r>
              <a:rPr lang="en-US" sz="3400" baseline="30000" dirty="0">
                <a:effectLst/>
                <a:latin typeface="system-ui"/>
              </a:rPr>
              <a:t>5 </a:t>
            </a:r>
            <a:r>
              <a:rPr lang="en-US" sz="3400" dirty="0">
                <a:effectLst/>
                <a:latin typeface="system-ui"/>
              </a:rPr>
              <a:t>not in lustful passion, like the Gentiles who do not know God; </a:t>
            </a:r>
            <a:r>
              <a:rPr lang="en-US" sz="3400" baseline="30000" dirty="0">
                <a:effectLst/>
                <a:latin typeface="system-ui"/>
              </a:rPr>
              <a:t>6 </a:t>
            </a:r>
            <a:r>
              <a:rPr lang="en-US" sz="3400" dirty="0">
                <a:effectLst/>
                <a:latin typeface="system-ui"/>
              </a:rPr>
              <a:t>and that no man transgress and defraud his brother in the matter because the Lord is the avenger in all these things, just as we also told you before and solemnly warned you. </a:t>
            </a:r>
            <a:r>
              <a:rPr lang="en-US" sz="3400" baseline="30000" dirty="0">
                <a:effectLst/>
                <a:latin typeface="system-ui"/>
              </a:rPr>
              <a:t>7 </a:t>
            </a:r>
            <a:r>
              <a:rPr lang="en-US" sz="3400" dirty="0">
                <a:effectLst/>
                <a:latin typeface="system-ui"/>
              </a:rPr>
              <a:t>For God has not called us for the purpose of impurity, but in sanctification. </a:t>
            </a:r>
            <a:r>
              <a:rPr lang="en-US" sz="3400" baseline="30000" dirty="0">
                <a:effectLst/>
                <a:latin typeface="system-ui"/>
              </a:rPr>
              <a:t>8 </a:t>
            </a:r>
            <a:r>
              <a:rPr lang="en-US" sz="3400" dirty="0">
                <a:effectLst/>
                <a:latin typeface="system-ui"/>
              </a:rPr>
              <a:t>So, he who rejects this is not rejecting man but </a:t>
            </a:r>
            <a:r>
              <a:rPr lang="en-US" sz="3400" b="1" dirty="0">
                <a:effectLst/>
                <a:highlight>
                  <a:srgbClr val="FFFF00"/>
                </a:highlight>
                <a:latin typeface="system-ui"/>
              </a:rPr>
              <a:t>the God who gives His Holy Spirit to you</a:t>
            </a:r>
            <a:r>
              <a:rPr lang="en-US" sz="3400" dirty="0">
                <a:effectLst/>
                <a:latin typeface="system-ui"/>
              </a:rPr>
              <a:t>.</a:t>
            </a:r>
            <a:endParaRPr lang="en-US" sz="3400" dirty="0"/>
          </a:p>
        </p:txBody>
      </p:sp>
    </p:spTree>
    <p:extLst>
      <p:ext uri="{BB962C8B-B14F-4D97-AF65-F5344CB8AC3E}">
        <p14:creationId xmlns:p14="http://schemas.microsoft.com/office/powerpoint/2010/main" val="1434558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55418" y="1443841"/>
            <a:ext cx="9033164" cy="3970318"/>
          </a:xfrm>
          <a:prstGeom prst="rect">
            <a:avLst/>
          </a:prstGeom>
          <a:noFill/>
        </p:spPr>
        <p:txBody>
          <a:bodyPr wrap="square">
            <a:spAutoFit/>
          </a:bodyPr>
          <a:lstStyle/>
          <a:p>
            <a:pPr algn="ctr"/>
            <a:r>
              <a:rPr lang="en-US" sz="3600" b="0" dirty="0">
                <a:solidFill>
                  <a:srgbClr val="000000"/>
                </a:solidFill>
                <a:effectLst/>
                <a:latin typeface="system-ui"/>
              </a:rPr>
              <a:t>Flee sexual immorality. Every sin that a man does is outside the body, but he who commits sexual immorality sins against his own body. Or do you not know that your body is the temple of the Holy Spirit who is in you, whom you have from God, and you are not your own?</a:t>
            </a:r>
          </a:p>
          <a:p>
            <a:pPr algn="ctr"/>
            <a:r>
              <a:rPr lang="en-US" sz="3600" i="1" dirty="0">
                <a:solidFill>
                  <a:srgbClr val="000000"/>
                </a:solidFill>
                <a:latin typeface="system-ui"/>
              </a:rPr>
              <a:t>1 Corinthians 6:18-19</a:t>
            </a:r>
            <a:r>
              <a:rPr lang="en-US" sz="3600" b="0" i="1" dirty="0">
                <a:solidFill>
                  <a:srgbClr val="000000"/>
                </a:solidFill>
                <a:effectLst/>
                <a:latin typeface="system-ui"/>
              </a:rPr>
              <a:t> </a:t>
            </a:r>
            <a:endParaRPr lang="en-US" sz="3400" i="1" dirty="0"/>
          </a:p>
        </p:txBody>
      </p:sp>
    </p:spTree>
    <p:extLst>
      <p:ext uri="{BB962C8B-B14F-4D97-AF65-F5344CB8AC3E}">
        <p14:creationId xmlns:p14="http://schemas.microsoft.com/office/powerpoint/2010/main" val="36289958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b="0" dirty="0">
                <a:solidFill>
                  <a:srgbClr val="000000"/>
                </a:solidFill>
                <a:effectLst/>
                <a:latin typeface="system-ui"/>
              </a:rPr>
              <a:t>Finally then, brethren, we request and exhort you in the Lord Jesus, that as you received from us instruction as to how you ought to walk and please God (just as you actually do walk), that you </a:t>
            </a:r>
            <a:r>
              <a:rPr lang="en-US" sz="3600" b="1" dirty="0">
                <a:solidFill>
                  <a:srgbClr val="000000"/>
                </a:solidFill>
                <a:effectLst/>
                <a:highlight>
                  <a:srgbClr val="FFFF00"/>
                </a:highlight>
                <a:latin typeface="system-ui"/>
              </a:rPr>
              <a:t>excel still more</a:t>
            </a:r>
            <a:r>
              <a:rPr lang="en-US" sz="3600" b="0" dirty="0">
                <a:solidFill>
                  <a:srgbClr val="000000"/>
                </a:solidFill>
                <a:effectLst/>
                <a:latin typeface="system-ui"/>
              </a:rPr>
              <a:t>.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22897830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b="0" dirty="0">
                <a:solidFill>
                  <a:srgbClr val="000000"/>
                </a:solidFill>
                <a:effectLst/>
                <a:latin typeface="system-ui"/>
              </a:rPr>
              <a:t>Finally then, brethren, we request and exhort you in the Lord Jesus, that as you received from us instruction as to how you ought to walk and please God (just as you actually do walk), that you excel still more.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19716295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b="1" dirty="0">
                <a:solidFill>
                  <a:srgbClr val="000000"/>
                </a:solidFill>
                <a:effectLst/>
                <a:highlight>
                  <a:srgbClr val="FFFF00"/>
                </a:highlight>
                <a:latin typeface="system-ui"/>
              </a:rPr>
              <a:t>Finally then</a:t>
            </a:r>
            <a:r>
              <a:rPr lang="en-US" sz="3600" b="0" dirty="0">
                <a:solidFill>
                  <a:srgbClr val="000000"/>
                </a:solidFill>
                <a:effectLst/>
                <a:latin typeface="system-ui"/>
              </a:rPr>
              <a:t>, brethren, we request and exhort you in the Lord Jesus, that as you received from us instruction as to how you ought to walk and please God (just as you actually do walk), that you excel still more.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21947922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dirty="0">
                <a:solidFill>
                  <a:srgbClr val="000000"/>
                </a:solidFill>
                <a:effectLst/>
                <a:latin typeface="system-ui"/>
              </a:rPr>
              <a:t>Finally then</a:t>
            </a:r>
            <a:r>
              <a:rPr lang="en-US" sz="3600" b="0" dirty="0">
                <a:solidFill>
                  <a:srgbClr val="000000"/>
                </a:solidFill>
                <a:effectLst/>
                <a:latin typeface="system-ui"/>
              </a:rPr>
              <a:t>, </a:t>
            </a:r>
            <a:r>
              <a:rPr lang="en-US" sz="3600" b="1" dirty="0">
                <a:solidFill>
                  <a:srgbClr val="000000"/>
                </a:solidFill>
                <a:effectLst/>
                <a:highlight>
                  <a:srgbClr val="FFFF00"/>
                </a:highlight>
                <a:latin typeface="system-ui"/>
              </a:rPr>
              <a:t>brethren</a:t>
            </a:r>
            <a:r>
              <a:rPr lang="en-US" sz="3600" b="0" dirty="0">
                <a:solidFill>
                  <a:srgbClr val="000000"/>
                </a:solidFill>
                <a:effectLst/>
                <a:latin typeface="system-ui"/>
              </a:rPr>
              <a:t>, we request and exhort you in the Lord Jesus, that as you received from us instruction as to how you ought to walk and please God (just as you actually do walk), that you excel still more.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206113831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dirty="0">
                <a:solidFill>
                  <a:srgbClr val="000000"/>
                </a:solidFill>
                <a:effectLst/>
                <a:latin typeface="system-ui"/>
              </a:rPr>
              <a:t>Finally then</a:t>
            </a:r>
            <a:r>
              <a:rPr lang="en-US" sz="3600" b="0" dirty="0">
                <a:solidFill>
                  <a:srgbClr val="000000"/>
                </a:solidFill>
                <a:effectLst/>
                <a:latin typeface="system-ui"/>
              </a:rPr>
              <a:t>, </a:t>
            </a:r>
            <a:r>
              <a:rPr lang="en-US" sz="3600" dirty="0">
                <a:solidFill>
                  <a:srgbClr val="000000"/>
                </a:solidFill>
                <a:effectLst/>
                <a:latin typeface="system-ui"/>
              </a:rPr>
              <a:t>brethren</a:t>
            </a:r>
            <a:r>
              <a:rPr lang="en-US" sz="3600" b="0" dirty="0">
                <a:solidFill>
                  <a:srgbClr val="000000"/>
                </a:solidFill>
                <a:effectLst/>
                <a:latin typeface="system-ui"/>
              </a:rPr>
              <a:t>, we request and exhort you in the Lord Jesus, that as you received from us instruction as to how you ought to walk and please God (just as you actually do walk), that </a:t>
            </a:r>
            <a:r>
              <a:rPr lang="en-US" sz="3600" b="1" dirty="0">
                <a:solidFill>
                  <a:srgbClr val="000000"/>
                </a:solidFill>
                <a:effectLst/>
                <a:highlight>
                  <a:srgbClr val="FFFF00"/>
                </a:highlight>
                <a:latin typeface="system-ui"/>
              </a:rPr>
              <a:t>you excel still more</a:t>
            </a:r>
            <a:r>
              <a:rPr lang="en-US" sz="3600" b="0" dirty="0">
                <a:solidFill>
                  <a:srgbClr val="000000"/>
                </a:solidFill>
                <a:effectLst/>
                <a:latin typeface="system-ui"/>
              </a:rPr>
              <a:t>.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40073338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2151727"/>
            <a:ext cx="8853055" cy="2554545"/>
          </a:xfrm>
          <a:prstGeom prst="rect">
            <a:avLst/>
          </a:prstGeom>
          <a:noFill/>
        </p:spPr>
        <p:txBody>
          <a:bodyPr wrap="square">
            <a:spAutoFit/>
          </a:bodyPr>
          <a:lstStyle/>
          <a:p>
            <a:pPr algn="ctr"/>
            <a:r>
              <a:rPr lang="en-US" sz="3200" b="1" i="0" dirty="0">
                <a:effectLst/>
                <a:latin typeface="Helvetica" panose="020B0604020202020204" pitchFamily="34" charset="0"/>
              </a:rPr>
              <a:t>Therefore, my beloved brethren, be steadfast, immovable, </a:t>
            </a:r>
            <a:r>
              <a:rPr lang="en-US" sz="3200" b="1" i="0" u="sng" dirty="0">
                <a:solidFill>
                  <a:srgbClr val="0070C0"/>
                </a:solidFill>
                <a:effectLst/>
                <a:latin typeface="Helvetica" panose="020B0604020202020204" pitchFamily="34" charset="0"/>
              </a:rPr>
              <a:t>always abounding</a:t>
            </a:r>
            <a:r>
              <a:rPr lang="en-US" sz="3200" b="1" i="0" dirty="0">
                <a:solidFill>
                  <a:srgbClr val="0070C0"/>
                </a:solidFill>
                <a:effectLst/>
                <a:latin typeface="Helvetica" panose="020B0604020202020204" pitchFamily="34" charset="0"/>
              </a:rPr>
              <a:t> </a:t>
            </a:r>
            <a:r>
              <a:rPr lang="en-US" sz="3200" b="1" i="0" dirty="0">
                <a:effectLst/>
                <a:latin typeface="Helvetica" panose="020B0604020202020204" pitchFamily="34" charset="0"/>
              </a:rPr>
              <a:t>in the work of the Lord, knowing that your labor is not in vain in the Lord.</a:t>
            </a:r>
          </a:p>
          <a:p>
            <a:pPr algn="ctr"/>
            <a:r>
              <a:rPr lang="en-US" sz="3200" dirty="0">
                <a:latin typeface="Helvetica" panose="020B0604020202020204" pitchFamily="34" charset="0"/>
              </a:rPr>
              <a:t>1 Corinthians 15:58</a:t>
            </a:r>
            <a:endParaRPr lang="en-US" sz="3200" dirty="0"/>
          </a:p>
        </p:txBody>
      </p:sp>
    </p:spTree>
    <p:extLst>
      <p:ext uri="{BB962C8B-B14F-4D97-AF65-F5344CB8AC3E}">
        <p14:creationId xmlns:p14="http://schemas.microsoft.com/office/powerpoint/2010/main" val="173114149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0" y="2151727"/>
            <a:ext cx="9144000" cy="2062103"/>
          </a:xfrm>
          <a:prstGeom prst="rect">
            <a:avLst/>
          </a:prstGeom>
          <a:noFill/>
        </p:spPr>
        <p:txBody>
          <a:bodyPr wrap="square">
            <a:spAutoFit/>
          </a:bodyPr>
          <a:lstStyle/>
          <a:p>
            <a:pPr algn="ctr"/>
            <a:r>
              <a:rPr lang="en-US" sz="3200" b="1" i="0" dirty="0">
                <a:effectLst/>
                <a:latin typeface="Helvetica" panose="020B0604020202020204" pitchFamily="34" charset="0"/>
              </a:rPr>
              <a:t>And this I pray, that your love may </a:t>
            </a:r>
          </a:p>
          <a:p>
            <a:pPr algn="ctr"/>
            <a:r>
              <a:rPr lang="en-US" sz="3200" b="1" i="0" u="sng" dirty="0">
                <a:solidFill>
                  <a:srgbClr val="0070C0"/>
                </a:solidFill>
                <a:effectLst/>
                <a:latin typeface="Helvetica" panose="020B0604020202020204" pitchFamily="34" charset="0"/>
              </a:rPr>
              <a:t>abound still more and more</a:t>
            </a:r>
            <a:r>
              <a:rPr lang="en-US" sz="3200" b="1" i="0" dirty="0">
                <a:solidFill>
                  <a:srgbClr val="0070C0"/>
                </a:solidFill>
                <a:effectLst/>
                <a:latin typeface="Helvetica" panose="020B0604020202020204" pitchFamily="34" charset="0"/>
              </a:rPr>
              <a:t> </a:t>
            </a:r>
            <a:r>
              <a:rPr lang="en-US" sz="3200" b="1" i="0" dirty="0">
                <a:effectLst/>
                <a:latin typeface="Helvetica" panose="020B0604020202020204" pitchFamily="34" charset="0"/>
              </a:rPr>
              <a:t>in knowledge and all discernment </a:t>
            </a:r>
          </a:p>
          <a:p>
            <a:pPr algn="ctr"/>
            <a:r>
              <a:rPr lang="en-US" sz="3200" dirty="0">
                <a:latin typeface="Helvetica" panose="020B0604020202020204" pitchFamily="34" charset="0"/>
              </a:rPr>
              <a:t>Philippians 1:9</a:t>
            </a:r>
            <a:endParaRPr lang="en-US" sz="3200" dirty="0"/>
          </a:p>
        </p:txBody>
      </p:sp>
    </p:spTree>
    <p:extLst>
      <p:ext uri="{BB962C8B-B14F-4D97-AF65-F5344CB8AC3E}">
        <p14:creationId xmlns:p14="http://schemas.microsoft.com/office/powerpoint/2010/main" val="292970970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F062F-0E8B-4105-8963-1D7B243BCF4A}"/>
              </a:ext>
            </a:extLst>
          </p:cNvPr>
          <p:cNvSpPr txBox="1"/>
          <p:nvPr/>
        </p:nvSpPr>
        <p:spPr>
          <a:xfrm>
            <a:off x="145472" y="1443841"/>
            <a:ext cx="8853055" cy="3970318"/>
          </a:xfrm>
          <a:prstGeom prst="rect">
            <a:avLst/>
          </a:prstGeom>
          <a:noFill/>
        </p:spPr>
        <p:txBody>
          <a:bodyPr wrap="square">
            <a:spAutoFit/>
          </a:bodyPr>
          <a:lstStyle/>
          <a:p>
            <a:r>
              <a:rPr lang="en-US" sz="3600" b="1" baseline="30000" dirty="0">
                <a:solidFill>
                  <a:srgbClr val="000000"/>
                </a:solidFill>
                <a:latin typeface="system-ui"/>
              </a:rPr>
              <a:t>1</a:t>
            </a:r>
            <a:r>
              <a:rPr lang="en-US" sz="3600" b="1" baseline="30000" dirty="0">
                <a:solidFill>
                  <a:srgbClr val="000000"/>
                </a:solidFill>
                <a:effectLst/>
                <a:latin typeface="system-ui"/>
              </a:rPr>
              <a:t> </a:t>
            </a:r>
            <a:r>
              <a:rPr lang="en-US" sz="3600" dirty="0">
                <a:solidFill>
                  <a:srgbClr val="000000"/>
                </a:solidFill>
                <a:effectLst/>
                <a:latin typeface="system-ui"/>
              </a:rPr>
              <a:t>Finally then</a:t>
            </a:r>
            <a:r>
              <a:rPr lang="en-US" sz="3600" b="0" dirty="0">
                <a:solidFill>
                  <a:srgbClr val="000000"/>
                </a:solidFill>
                <a:effectLst/>
                <a:latin typeface="system-ui"/>
              </a:rPr>
              <a:t>, </a:t>
            </a:r>
            <a:r>
              <a:rPr lang="en-US" sz="3600" dirty="0">
                <a:solidFill>
                  <a:srgbClr val="000000"/>
                </a:solidFill>
                <a:effectLst/>
                <a:latin typeface="system-ui"/>
              </a:rPr>
              <a:t>brethren</a:t>
            </a:r>
            <a:r>
              <a:rPr lang="en-US" sz="3600" b="0" dirty="0">
                <a:solidFill>
                  <a:srgbClr val="000000"/>
                </a:solidFill>
                <a:effectLst/>
                <a:latin typeface="system-ui"/>
              </a:rPr>
              <a:t>, we request and exhort you in the Lord Jesus, that as you received from us instruction as to how you ought to walk and please God (just as you actually do walk), that </a:t>
            </a:r>
            <a:r>
              <a:rPr lang="en-US" sz="3600" b="1" dirty="0">
                <a:solidFill>
                  <a:srgbClr val="000000"/>
                </a:solidFill>
                <a:effectLst/>
                <a:highlight>
                  <a:srgbClr val="FFFF00"/>
                </a:highlight>
                <a:latin typeface="system-ui"/>
              </a:rPr>
              <a:t>you excel still more</a:t>
            </a:r>
            <a:r>
              <a:rPr lang="en-US" sz="3600" b="0" dirty="0">
                <a:solidFill>
                  <a:srgbClr val="000000"/>
                </a:solidFill>
                <a:effectLst/>
                <a:latin typeface="system-ui"/>
              </a:rPr>
              <a:t>. </a:t>
            </a:r>
            <a:r>
              <a:rPr lang="en-US" sz="3600" b="1" baseline="30000" dirty="0">
                <a:solidFill>
                  <a:srgbClr val="000000"/>
                </a:solidFill>
                <a:effectLst/>
                <a:latin typeface="system-ui"/>
              </a:rPr>
              <a:t>2 </a:t>
            </a:r>
            <a:r>
              <a:rPr lang="en-US" sz="3600" b="0" dirty="0">
                <a:solidFill>
                  <a:srgbClr val="000000"/>
                </a:solidFill>
                <a:effectLst/>
                <a:latin typeface="system-ui"/>
              </a:rPr>
              <a:t>For you know what commandments we gave you by the authority of the Lord Jesus. </a:t>
            </a:r>
            <a:endParaRPr lang="en-US" sz="3600" dirty="0"/>
          </a:p>
        </p:txBody>
      </p:sp>
    </p:spTree>
    <p:extLst>
      <p:ext uri="{BB962C8B-B14F-4D97-AF65-F5344CB8AC3E}">
        <p14:creationId xmlns:p14="http://schemas.microsoft.com/office/powerpoint/2010/main" val="387388097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2681</Words>
  <Application>Microsoft Office PowerPoint</Application>
  <PresentationFormat>On-screen Show (4:3)</PresentationFormat>
  <Paragraphs>76</Paragraphs>
  <Slides>24</Slides>
  <Notes>24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Calibri Light</vt:lpstr>
      <vt:lpstr>Helvetica</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2</cp:revision>
  <dcterms:created xsi:type="dcterms:W3CDTF">2021-11-12T17:49:55Z</dcterms:created>
  <dcterms:modified xsi:type="dcterms:W3CDTF">2021-12-03T16:31:06Z</dcterms:modified>
</cp:coreProperties>
</file>