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9" r:id="rId3"/>
    <p:sldId id="260" r:id="rId4"/>
    <p:sldId id="262" r:id="rId5"/>
    <p:sldId id="263"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0" d="100"/>
          <a:sy n="60" d="100"/>
        </p:scale>
        <p:origin x="7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68408-EA65-4FA7-8F3E-EBB3F81AC946}" type="datetimeFigureOut">
              <a:rPr lang="en-US" smtClean="0"/>
              <a:t>12/17/2021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912923-6E34-49B5-B528-3D73A0E55C6D}" type="slidenum">
              <a:rPr lang="en-US" smtClean="0"/>
              <a:t>‹#›</a:t>
            </a:fld>
            <a:endParaRPr lang="en-US"/>
          </a:p>
        </p:txBody>
      </p:sp>
    </p:spTree>
    <p:extLst>
      <p:ext uri="{BB962C8B-B14F-4D97-AF65-F5344CB8AC3E}">
        <p14:creationId xmlns:p14="http://schemas.microsoft.com/office/powerpoint/2010/main" val="320824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someone who hasn’t spent a lot of time in 1 Thessalonians, had you asked me what this is about, I would have said, they misunderstood Jesus’ return. That’s how I’ve heard it presented. That’s not the entirety of this letter. Not much of the letter. They are commended throughout. </a:t>
            </a:r>
          </a:p>
        </p:txBody>
      </p:sp>
      <p:sp>
        <p:nvSpPr>
          <p:cNvPr id="4" name="Slide Number Placeholder 3"/>
          <p:cNvSpPr>
            <a:spLocks noGrp="1"/>
          </p:cNvSpPr>
          <p:nvPr>
            <p:ph type="sldNum" sz="quarter" idx="5"/>
          </p:nvPr>
        </p:nvSpPr>
        <p:spPr/>
        <p:txBody>
          <a:bodyPr/>
          <a:lstStyle/>
          <a:p>
            <a:fld id="{B8912923-6E34-49B5-B528-3D73A0E55C6D}" type="slidenum">
              <a:rPr lang="en-US" smtClean="0"/>
              <a:t>1</a:t>
            </a:fld>
            <a:endParaRPr lang="en-US"/>
          </a:p>
        </p:txBody>
      </p:sp>
    </p:spTree>
    <p:extLst>
      <p:ext uri="{BB962C8B-B14F-4D97-AF65-F5344CB8AC3E}">
        <p14:creationId xmlns:p14="http://schemas.microsoft.com/office/powerpoint/2010/main" val="4050648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loving one another and growing in love for one another? </a:t>
            </a:r>
          </a:p>
        </p:txBody>
      </p:sp>
      <p:sp>
        <p:nvSpPr>
          <p:cNvPr id="4" name="Slide Number Placeholder 3"/>
          <p:cNvSpPr>
            <a:spLocks noGrp="1"/>
          </p:cNvSpPr>
          <p:nvPr>
            <p:ph type="sldNum" sz="quarter" idx="5"/>
          </p:nvPr>
        </p:nvSpPr>
        <p:spPr/>
        <p:txBody>
          <a:bodyPr/>
          <a:lstStyle/>
          <a:p>
            <a:fld id="{B8912923-6E34-49B5-B528-3D73A0E55C6D}" type="slidenum">
              <a:rPr lang="en-US" smtClean="0"/>
              <a:t>11</a:t>
            </a:fld>
            <a:endParaRPr lang="en-US"/>
          </a:p>
        </p:txBody>
      </p:sp>
    </p:spTree>
    <p:extLst>
      <p:ext uri="{BB962C8B-B14F-4D97-AF65-F5344CB8AC3E}">
        <p14:creationId xmlns:p14="http://schemas.microsoft.com/office/powerpoint/2010/main" val="4248158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area is leading a quiet life. Doesn’t have to do with personality. Some people are quieter than others. Rather, it has to do with peace and stillness—not causing trouble. You can be a person who is kind of loud and yet live quietly. Vice-versa is true. </a:t>
            </a:r>
          </a:p>
        </p:txBody>
      </p:sp>
      <p:sp>
        <p:nvSpPr>
          <p:cNvPr id="4" name="Slide Number Placeholder 3"/>
          <p:cNvSpPr>
            <a:spLocks noGrp="1"/>
          </p:cNvSpPr>
          <p:nvPr>
            <p:ph type="sldNum" sz="quarter" idx="5"/>
          </p:nvPr>
        </p:nvSpPr>
        <p:spPr/>
        <p:txBody>
          <a:bodyPr/>
          <a:lstStyle/>
          <a:p>
            <a:fld id="{B8912923-6E34-49B5-B528-3D73A0E55C6D}" type="slidenum">
              <a:rPr lang="en-US" smtClean="0"/>
              <a:t>12</a:t>
            </a:fld>
            <a:endParaRPr lang="en-US"/>
          </a:p>
        </p:txBody>
      </p:sp>
    </p:spTree>
    <p:extLst>
      <p:ext uri="{BB962C8B-B14F-4D97-AF65-F5344CB8AC3E}">
        <p14:creationId xmlns:p14="http://schemas.microsoft.com/office/powerpoint/2010/main" val="2226507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situations when peace may not be attainable </a:t>
            </a:r>
            <a:r>
              <a:rPr lang="en-US" dirty="0" err="1"/>
              <a:t>bc</a:t>
            </a:r>
            <a:r>
              <a:rPr lang="en-US" dirty="0"/>
              <a:t> of the actions of somebody else. As much as it is up to you…</a:t>
            </a:r>
          </a:p>
        </p:txBody>
      </p:sp>
      <p:sp>
        <p:nvSpPr>
          <p:cNvPr id="4" name="Slide Number Placeholder 3"/>
          <p:cNvSpPr>
            <a:spLocks noGrp="1"/>
          </p:cNvSpPr>
          <p:nvPr>
            <p:ph type="sldNum" sz="quarter" idx="5"/>
          </p:nvPr>
        </p:nvSpPr>
        <p:spPr/>
        <p:txBody>
          <a:bodyPr/>
          <a:lstStyle/>
          <a:p>
            <a:fld id="{B8912923-6E34-49B5-B528-3D73A0E55C6D}" type="slidenum">
              <a:rPr lang="en-US" smtClean="0"/>
              <a:t>13</a:t>
            </a:fld>
            <a:endParaRPr lang="en-US"/>
          </a:p>
        </p:txBody>
      </p:sp>
    </p:spTree>
    <p:extLst>
      <p:ext uri="{BB962C8B-B14F-4D97-AF65-F5344CB8AC3E}">
        <p14:creationId xmlns:p14="http://schemas.microsoft.com/office/powerpoint/2010/main" val="3718444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Peace and holiness are connected. Peace will make us different from others. Pursuing peace will make us more like God. </a:t>
            </a:r>
          </a:p>
        </p:txBody>
      </p:sp>
      <p:sp>
        <p:nvSpPr>
          <p:cNvPr id="4" name="Slide Number Placeholder 3"/>
          <p:cNvSpPr>
            <a:spLocks noGrp="1"/>
          </p:cNvSpPr>
          <p:nvPr>
            <p:ph type="sldNum" sz="quarter" idx="5"/>
          </p:nvPr>
        </p:nvSpPr>
        <p:spPr/>
        <p:txBody>
          <a:bodyPr/>
          <a:lstStyle/>
          <a:p>
            <a:fld id="{B8912923-6E34-49B5-B528-3D73A0E55C6D}" type="slidenum">
              <a:rPr lang="en-US" smtClean="0"/>
              <a:t>14</a:t>
            </a:fld>
            <a:endParaRPr lang="en-US"/>
          </a:p>
        </p:txBody>
      </p:sp>
    </p:spTree>
    <p:extLst>
      <p:ext uri="{BB962C8B-B14F-4D97-AF65-F5344CB8AC3E}">
        <p14:creationId xmlns:p14="http://schemas.microsoft.com/office/powerpoint/2010/main" val="4015539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be praying that we can live a quiet life. Part of this is being free from persecution. </a:t>
            </a:r>
          </a:p>
        </p:txBody>
      </p:sp>
      <p:sp>
        <p:nvSpPr>
          <p:cNvPr id="4" name="Slide Number Placeholder 3"/>
          <p:cNvSpPr>
            <a:spLocks noGrp="1"/>
          </p:cNvSpPr>
          <p:nvPr>
            <p:ph type="sldNum" sz="quarter" idx="5"/>
          </p:nvPr>
        </p:nvSpPr>
        <p:spPr/>
        <p:txBody>
          <a:bodyPr/>
          <a:lstStyle/>
          <a:p>
            <a:fld id="{B8912923-6E34-49B5-B528-3D73A0E55C6D}" type="slidenum">
              <a:rPr lang="en-US" smtClean="0"/>
              <a:t>15</a:t>
            </a:fld>
            <a:endParaRPr lang="en-US"/>
          </a:p>
        </p:txBody>
      </p:sp>
    </p:spTree>
    <p:extLst>
      <p:ext uri="{BB962C8B-B14F-4D97-AF65-F5344CB8AC3E}">
        <p14:creationId xmlns:p14="http://schemas.microsoft.com/office/powerpoint/2010/main" val="4287481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society does not really encourage leading a quiet life. The world thrives on conflict, on promoting ourselves to the detriment of others.</a:t>
            </a:r>
          </a:p>
        </p:txBody>
      </p:sp>
      <p:sp>
        <p:nvSpPr>
          <p:cNvPr id="4" name="Slide Number Placeholder 3"/>
          <p:cNvSpPr>
            <a:spLocks noGrp="1"/>
          </p:cNvSpPr>
          <p:nvPr>
            <p:ph type="sldNum" sz="quarter" idx="5"/>
          </p:nvPr>
        </p:nvSpPr>
        <p:spPr/>
        <p:txBody>
          <a:bodyPr/>
          <a:lstStyle/>
          <a:p>
            <a:fld id="{B8912923-6E34-49B5-B528-3D73A0E55C6D}" type="slidenum">
              <a:rPr lang="en-US" smtClean="0"/>
              <a:t>16</a:t>
            </a:fld>
            <a:endParaRPr lang="en-US"/>
          </a:p>
        </p:txBody>
      </p:sp>
    </p:spTree>
    <p:extLst>
      <p:ext uri="{BB962C8B-B14F-4D97-AF65-F5344CB8AC3E}">
        <p14:creationId xmlns:p14="http://schemas.microsoft.com/office/powerpoint/2010/main" val="2303355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Third, mind your own business (NKJV). This is a case of more translating with modern-day figure of speech. </a:t>
            </a:r>
            <a:r>
              <a:rPr lang="en-US" dirty="0" err="1"/>
              <a:t>Gk</a:t>
            </a:r>
            <a:r>
              <a:rPr lang="en-US" dirty="0"/>
              <a:t>-Attend to your own. Attend to what is yours. We are not to attend to what is everybody else’s, but that’s easy to do. It’s easy for me to see when somebody across the road needs to cut their grass. I need to attend to my own. </a:t>
            </a:r>
          </a:p>
        </p:txBody>
      </p:sp>
      <p:sp>
        <p:nvSpPr>
          <p:cNvPr id="4" name="Slide Number Placeholder 3"/>
          <p:cNvSpPr>
            <a:spLocks noGrp="1"/>
          </p:cNvSpPr>
          <p:nvPr>
            <p:ph type="sldNum" sz="quarter" idx="5"/>
          </p:nvPr>
        </p:nvSpPr>
        <p:spPr/>
        <p:txBody>
          <a:bodyPr/>
          <a:lstStyle/>
          <a:p>
            <a:fld id="{B8912923-6E34-49B5-B528-3D73A0E55C6D}" type="slidenum">
              <a:rPr lang="en-US" smtClean="0"/>
              <a:t>17</a:t>
            </a:fld>
            <a:endParaRPr lang="en-US"/>
          </a:p>
        </p:txBody>
      </p:sp>
    </p:spTree>
    <p:extLst>
      <p:ext uri="{BB962C8B-B14F-4D97-AF65-F5344CB8AC3E}">
        <p14:creationId xmlns:p14="http://schemas.microsoft.com/office/powerpoint/2010/main" val="1730215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problem in the early church. </a:t>
            </a:r>
          </a:p>
        </p:txBody>
      </p:sp>
      <p:sp>
        <p:nvSpPr>
          <p:cNvPr id="4" name="Slide Number Placeholder 3"/>
          <p:cNvSpPr>
            <a:spLocks noGrp="1"/>
          </p:cNvSpPr>
          <p:nvPr>
            <p:ph type="sldNum" sz="quarter" idx="5"/>
          </p:nvPr>
        </p:nvSpPr>
        <p:spPr/>
        <p:txBody>
          <a:bodyPr/>
          <a:lstStyle/>
          <a:p>
            <a:fld id="{B8912923-6E34-49B5-B528-3D73A0E55C6D}" type="slidenum">
              <a:rPr lang="en-US" smtClean="0"/>
              <a:t>18</a:t>
            </a:fld>
            <a:endParaRPr lang="en-US"/>
          </a:p>
        </p:txBody>
      </p:sp>
    </p:spTree>
    <p:extLst>
      <p:ext uri="{BB962C8B-B14F-4D97-AF65-F5344CB8AC3E}">
        <p14:creationId xmlns:p14="http://schemas.microsoft.com/office/powerpoint/2010/main" val="1053665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busybody in other people’s matters is included with murdered and a thief. I don’t think I would have included it with those. Those are bad things. </a:t>
            </a:r>
          </a:p>
        </p:txBody>
      </p:sp>
      <p:sp>
        <p:nvSpPr>
          <p:cNvPr id="4" name="Slide Number Placeholder 3"/>
          <p:cNvSpPr>
            <a:spLocks noGrp="1"/>
          </p:cNvSpPr>
          <p:nvPr>
            <p:ph type="sldNum" sz="quarter" idx="5"/>
          </p:nvPr>
        </p:nvSpPr>
        <p:spPr/>
        <p:txBody>
          <a:bodyPr/>
          <a:lstStyle/>
          <a:p>
            <a:fld id="{B8912923-6E34-49B5-B528-3D73A0E55C6D}" type="slidenum">
              <a:rPr lang="en-US" smtClean="0"/>
              <a:t>19</a:t>
            </a:fld>
            <a:endParaRPr lang="en-US"/>
          </a:p>
        </p:txBody>
      </p:sp>
    </p:spTree>
    <p:extLst>
      <p:ext uri="{BB962C8B-B14F-4D97-AF65-F5344CB8AC3E}">
        <p14:creationId xmlns:p14="http://schemas.microsoft.com/office/powerpoint/2010/main" val="1451737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busybody in other people’s matters is included with murdered and a thief. I don’t think I would have included it with those. Those are bad things. </a:t>
            </a:r>
          </a:p>
        </p:txBody>
      </p:sp>
      <p:sp>
        <p:nvSpPr>
          <p:cNvPr id="4" name="Slide Number Placeholder 3"/>
          <p:cNvSpPr>
            <a:spLocks noGrp="1"/>
          </p:cNvSpPr>
          <p:nvPr>
            <p:ph type="sldNum" sz="quarter" idx="5"/>
          </p:nvPr>
        </p:nvSpPr>
        <p:spPr/>
        <p:txBody>
          <a:bodyPr/>
          <a:lstStyle/>
          <a:p>
            <a:fld id="{B8912923-6E34-49B5-B528-3D73A0E55C6D}" type="slidenum">
              <a:rPr lang="en-US" smtClean="0"/>
              <a:t>20</a:t>
            </a:fld>
            <a:endParaRPr lang="en-US"/>
          </a:p>
        </p:txBody>
      </p:sp>
    </p:spTree>
    <p:extLst>
      <p:ext uri="{BB962C8B-B14F-4D97-AF65-F5344CB8AC3E}">
        <p14:creationId xmlns:p14="http://schemas.microsoft.com/office/powerpoint/2010/main" val="193306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always room for more growth. They probably haven’t been Christians that long. Still yet, they are commended but encouraged to do even more. We need that same reminder. </a:t>
            </a:r>
          </a:p>
        </p:txBody>
      </p:sp>
      <p:sp>
        <p:nvSpPr>
          <p:cNvPr id="4" name="Slide Number Placeholder 3"/>
          <p:cNvSpPr>
            <a:spLocks noGrp="1"/>
          </p:cNvSpPr>
          <p:nvPr>
            <p:ph type="sldNum" sz="quarter" idx="5"/>
          </p:nvPr>
        </p:nvSpPr>
        <p:spPr/>
        <p:txBody>
          <a:bodyPr/>
          <a:lstStyle/>
          <a:p>
            <a:fld id="{45D7A294-1D21-4B53-908D-536DB9340C39}" type="slidenum">
              <a:rPr lang="en-US" smtClean="0"/>
              <a:t>2</a:t>
            </a:fld>
            <a:endParaRPr lang="en-US"/>
          </a:p>
        </p:txBody>
      </p:sp>
    </p:spTree>
    <p:extLst>
      <p:ext uri="{BB962C8B-B14F-4D97-AF65-F5344CB8AC3E}">
        <p14:creationId xmlns:p14="http://schemas.microsoft.com/office/powerpoint/2010/main" val="3491590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times when we need to step in and be very involved with one another. Other times when somebodies business doesn’t concern me. Do we every try to overhear another conversation? Part of maturity is learning to mind our own business. Everything doesn’t involve me. </a:t>
            </a:r>
          </a:p>
        </p:txBody>
      </p:sp>
      <p:sp>
        <p:nvSpPr>
          <p:cNvPr id="4" name="Slide Number Placeholder 3"/>
          <p:cNvSpPr>
            <a:spLocks noGrp="1"/>
          </p:cNvSpPr>
          <p:nvPr>
            <p:ph type="sldNum" sz="quarter" idx="5"/>
          </p:nvPr>
        </p:nvSpPr>
        <p:spPr/>
        <p:txBody>
          <a:bodyPr/>
          <a:lstStyle/>
          <a:p>
            <a:fld id="{B8912923-6E34-49B5-B528-3D73A0E55C6D}" type="slidenum">
              <a:rPr lang="en-US" smtClean="0"/>
              <a:t>21</a:t>
            </a:fld>
            <a:endParaRPr lang="en-US"/>
          </a:p>
        </p:txBody>
      </p:sp>
    </p:spTree>
    <p:extLst>
      <p:ext uri="{BB962C8B-B14F-4D97-AF65-F5344CB8AC3E}">
        <p14:creationId xmlns:p14="http://schemas.microsoft.com/office/powerpoint/2010/main" val="4059847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Fourth, work with your own hands. Have a good work ethic and provide for yourself and others. There are legitimate reasons that a person may not be able to work. </a:t>
            </a:r>
          </a:p>
        </p:txBody>
      </p:sp>
      <p:sp>
        <p:nvSpPr>
          <p:cNvPr id="4" name="Slide Number Placeholder 3"/>
          <p:cNvSpPr>
            <a:spLocks noGrp="1"/>
          </p:cNvSpPr>
          <p:nvPr>
            <p:ph type="sldNum" sz="quarter" idx="5"/>
          </p:nvPr>
        </p:nvSpPr>
        <p:spPr/>
        <p:txBody>
          <a:bodyPr/>
          <a:lstStyle/>
          <a:p>
            <a:fld id="{B8912923-6E34-49B5-B528-3D73A0E55C6D}" type="slidenum">
              <a:rPr lang="en-US" smtClean="0"/>
              <a:t>22</a:t>
            </a:fld>
            <a:endParaRPr lang="en-US"/>
          </a:p>
        </p:txBody>
      </p:sp>
    </p:spTree>
    <p:extLst>
      <p:ext uri="{BB962C8B-B14F-4D97-AF65-F5344CB8AC3E}">
        <p14:creationId xmlns:p14="http://schemas.microsoft.com/office/powerpoint/2010/main" val="1988136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it is surprising that busybody is connected with a murderer. Here, not providing is worse than being an unbeliever.</a:t>
            </a:r>
          </a:p>
        </p:txBody>
      </p:sp>
      <p:sp>
        <p:nvSpPr>
          <p:cNvPr id="4" name="Slide Number Placeholder 3"/>
          <p:cNvSpPr>
            <a:spLocks noGrp="1"/>
          </p:cNvSpPr>
          <p:nvPr>
            <p:ph type="sldNum" sz="quarter" idx="5"/>
          </p:nvPr>
        </p:nvSpPr>
        <p:spPr/>
        <p:txBody>
          <a:bodyPr/>
          <a:lstStyle/>
          <a:p>
            <a:fld id="{B8912923-6E34-49B5-B528-3D73A0E55C6D}" type="slidenum">
              <a:rPr lang="en-US" smtClean="0"/>
              <a:t>23</a:t>
            </a:fld>
            <a:endParaRPr lang="en-US"/>
          </a:p>
        </p:txBody>
      </p:sp>
    </p:spTree>
    <p:extLst>
      <p:ext uri="{BB962C8B-B14F-4D97-AF65-F5344CB8AC3E}">
        <p14:creationId xmlns:p14="http://schemas.microsoft.com/office/powerpoint/2010/main" val="4010390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to work to the extent that we can provide for our own, but also have enough that we can give to others. That’s part of the new life.</a:t>
            </a:r>
          </a:p>
        </p:txBody>
      </p:sp>
      <p:sp>
        <p:nvSpPr>
          <p:cNvPr id="4" name="Slide Number Placeholder 3"/>
          <p:cNvSpPr>
            <a:spLocks noGrp="1"/>
          </p:cNvSpPr>
          <p:nvPr>
            <p:ph type="sldNum" sz="quarter" idx="5"/>
          </p:nvPr>
        </p:nvSpPr>
        <p:spPr/>
        <p:txBody>
          <a:bodyPr/>
          <a:lstStyle/>
          <a:p>
            <a:fld id="{B8912923-6E34-49B5-B528-3D73A0E55C6D}" type="slidenum">
              <a:rPr lang="en-US" smtClean="0"/>
              <a:t>24</a:t>
            </a:fld>
            <a:endParaRPr lang="en-US"/>
          </a:p>
        </p:txBody>
      </p:sp>
    </p:spTree>
    <p:extLst>
      <p:ext uri="{BB962C8B-B14F-4D97-AF65-F5344CB8AC3E}">
        <p14:creationId xmlns:p14="http://schemas.microsoft.com/office/powerpoint/2010/main" val="1359225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12923-6E34-49B5-B528-3D73A0E55C6D}" type="slidenum">
              <a:rPr lang="en-US" smtClean="0"/>
              <a:t>25</a:t>
            </a:fld>
            <a:endParaRPr lang="en-US"/>
          </a:p>
        </p:txBody>
      </p:sp>
    </p:spTree>
    <p:extLst>
      <p:ext uri="{BB962C8B-B14F-4D97-AF65-F5344CB8AC3E}">
        <p14:creationId xmlns:p14="http://schemas.microsoft.com/office/powerpoint/2010/main" val="4026112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that we may provide a good example to those who are on the outside. What if we don’t love? Live at peace? Mind business? Work? What kind of example is that? </a:t>
            </a:r>
          </a:p>
        </p:txBody>
      </p:sp>
      <p:sp>
        <p:nvSpPr>
          <p:cNvPr id="4" name="Slide Number Placeholder 3"/>
          <p:cNvSpPr>
            <a:spLocks noGrp="1"/>
          </p:cNvSpPr>
          <p:nvPr>
            <p:ph type="sldNum" sz="quarter" idx="5"/>
          </p:nvPr>
        </p:nvSpPr>
        <p:spPr/>
        <p:txBody>
          <a:bodyPr/>
          <a:lstStyle/>
          <a:p>
            <a:fld id="{B8912923-6E34-49B5-B528-3D73A0E55C6D}" type="slidenum">
              <a:rPr lang="en-US" smtClean="0"/>
              <a:t>26</a:t>
            </a:fld>
            <a:endParaRPr lang="en-US"/>
          </a:p>
        </p:txBody>
      </p:sp>
    </p:spTree>
    <p:extLst>
      <p:ext uri="{BB962C8B-B14F-4D97-AF65-F5344CB8AC3E}">
        <p14:creationId xmlns:p14="http://schemas.microsoft.com/office/powerpoint/2010/main" val="3537822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most frequent one another in the NT. They needed to love one another as we need to love one another. </a:t>
            </a:r>
          </a:p>
        </p:txBody>
      </p:sp>
      <p:sp>
        <p:nvSpPr>
          <p:cNvPr id="4" name="Slide Number Placeholder 3"/>
          <p:cNvSpPr>
            <a:spLocks noGrp="1"/>
          </p:cNvSpPr>
          <p:nvPr>
            <p:ph type="sldNum" sz="quarter" idx="5"/>
          </p:nvPr>
        </p:nvSpPr>
        <p:spPr/>
        <p:txBody>
          <a:bodyPr/>
          <a:lstStyle/>
          <a:p>
            <a:fld id="{B8912923-6E34-49B5-B528-3D73A0E55C6D}" type="slidenum">
              <a:rPr lang="en-US" smtClean="0"/>
              <a:t>4</a:t>
            </a:fld>
            <a:endParaRPr lang="en-US"/>
          </a:p>
        </p:txBody>
      </p:sp>
    </p:spTree>
    <p:extLst>
      <p:ext uri="{BB962C8B-B14F-4D97-AF65-F5344CB8AC3E}">
        <p14:creationId xmlns:p14="http://schemas.microsoft.com/office/powerpoint/2010/main" val="2571620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Apparently, they were loving. You do so. But are they to be satisfied with where they are. No, they can do even more. We can improve on our strengths. Some say that’s the best way growth occurs. Get better at what you are capable of doing well. </a:t>
            </a:r>
          </a:p>
        </p:txBody>
      </p:sp>
      <p:sp>
        <p:nvSpPr>
          <p:cNvPr id="4" name="Slide Number Placeholder 3"/>
          <p:cNvSpPr>
            <a:spLocks noGrp="1"/>
          </p:cNvSpPr>
          <p:nvPr>
            <p:ph type="sldNum" sz="quarter" idx="5"/>
          </p:nvPr>
        </p:nvSpPr>
        <p:spPr/>
        <p:txBody>
          <a:bodyPr/>
          <a:lstStyle/>
          <a:p>
            <a:fld id="{B8912923-6E34-49B5-B528-3D73A0E55C6D}" type="slidenum">
              <a:rPr lang="en-US" smtClean="0"/>
              <a:t>5</a:t>
            </a:fld>
            <a:endParaRPr lang="en-US"/>
          </a:p>
        </p:txBody>
      </p:sp>
    </p:spTree>
    <p:extLst>
      <p:ext uri="{BB962C8B-B14F-4D97-AF65-F5344CB8AC3E}">
        <p14:creationId xmlns:p14="http://schemas.microsoft.com/office/powerpoint/2010/main" val="60918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are to increase even more. What are they supposed to be doing? There are 4 things.</a:t>
            </a:r>
          </a:p>
        </p:txBody>
      </p:sp>
      <p:sp>
        <p:nvSpPr>
          <p:cNvPr id="4" name="Slide Number Placeholder 3"/>
          <p:cNvSpPr>
            <a:spLocks noGrp="1"/>
          </p:cNvSpPr>
          <p:nvPr>
            <p:ph type="sldNum" sz="quarter" idx="5"/>
          </p:nvPr>
        </p:nvSpPr>
        <p:spPr/>
        <p:txBody>
          <a:bodyPr/>
          <a:lstStyle/>
          <a:p>
            <a:fld id="{B8912923-6E34-49B5-B528-3D73A0E55C6D}" type="slidenum">
              <a:rPr lang="en-US" smtClean="0"/>
              <a:t>6</a:t>
            </a:fld>
            <a:endParaRPr lang="en-US"/>
          </a:p>
        </p:txBody>
      </p:sp>
    </p:spTree>
    <p:extLst>
      <p:ext uri="{BB962C8B-B14F-4D97-AF65-F5344CB8AC3E}">
        <p14:creationId xmlns:p14="http://schemas.microsoft.com/office/powerpoint/2010/main" val="933160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Increase in love. What else can we say about love one another that we haven’t said? It’s in John and 1 John in the NT that love another really gets developed. It is evidence of some things.</a:t>
            </a:r>
          </a:p>
        </p:txBody>
      </p:sp>
      <p:sp>
        <p:nvSpPr>
          <p:cNvPr id="4" name="Slide Number Placeholder 3"/>
          <p:cNvSpPr>
            <a:spLocks noGrp="1"/>
          </p:cNvSpPr>
          <p:nvPr>
            <p:ph type="sldNum" sz="quarter" idx="5"/>
          </p:nvPr>
        </p:nvSpPr>
        <p:spPr/>
        <p:txBody>
          <a:bodyPr/>
          <a:lstStyle/>
          <a:p>
            <a:fld id="{B8912923-6E34-49B5-B528-3D73A0E55C6D}" type="slidenum">
              <a:rPr lang="en-US" smtClean="0"/>
              <a:t>7</a:t>
            </a:fld>
            <a:endParaRPr lang="en-US"/>
          </a:p>
        </p:txBody>
      </p:sp>
    </p:spTree>
    <p:extLst>
      <p:ext uri="{BB962C8B-B14F-4D97-AF65-F5344CB8AC3E}">
        <p14:creationId xmlns:p14="http://schemas.microsoft.com/office/powerpoint/2010/main" val="3031751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it is evidence of spiritual life. How do we know we are spiritually alive? Love our church family. That’s sobering. </a:t>
            </a:r>
          </a:p>
        </p:txBody>
      </p:sp>
      <p:sp>
        <p:nvSpPr>
          <p:cNvPr id="4" name="Slide Number Placeholder 3"/>
          <p:cNvSpPr>
            <a:spLocks noGrp="1"/>
          </p:cNvSpPr>
          <p:nvPr>
            <p:ph type="sldNum" sz="quarter" idx="5"/>
          </p:nvPr>
        </p:nvSpPr>
        <p:spPr/>
        <p:txBody>
          <a:bodyPr/>
          <a:lstStyle/>
          <a:p>
            <a:fld id="{B8912923-6E34-49B5-B528-3D73A0E55C6D}" type="slidenum">
              <a:rPr lang="en-US" smtClean="0"/>
              <a:t>8</a:t>
            </a:fld>
            <a:endParaRPr lang="en-US"/>
          </a:p>
        </p:txBody>
      </p:sp>
    </p:spTree>
    <p:extLst>
      <p:ext uri="{BB962C8B-B14F-4D97-AF65-F5344CB8AC3E}">
        <p14:creationId xmlns:p14="http://schemas.microsoft.com/office/powerpoint/2010/main" val="4273750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it is evidence of knowing God? How can we know that we have relationship with God? Do we love others? That’s how.</a:t>
            </a:r>
          </a:p>
        </p:txBody>
      </p:sp>
      <p:sp>
        <p:nvSpPr>
          <p:cNvPr id="4" name="Slide Number Placeholder 3"/>
          <p:cNvSpPr>
            <a:spLocks noGrp="1"/>
          </p:cNvSpPr>
          <p:nvPr>
            <p:ph type="sldNum" sz="quarter" idx="5"/>
          </p:nvPr>
        </p:nvSpPr>
        <p:spPr/>
        <p:txBody>
          <a:bodyPr/>
          <a:lstStyle/>
          <a:p>
            <a:fld id="{B8912923-6E34-49B5-B528-3D73A0E55C6D}" type="slidenum">
              <a:rPr lang="en-US" smtClean="0"/>
              <a:t>9</a:t>
            </a:fld>
            <a:endParaRPr lang="en-US"/>
          </a:p>
        </p:txBody>
      </p:sp>
    </p:spTree>
    <p:extLst>
      <p:ext uri="{BB962C8B-B14F-4D97-AF65-F5344CB8AC3E}">
        <p14:creationId xmlns:p14="http://schemas.microsoft.com/office/powerpoint/2010/main" val="2088842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Third, it is evidence of being a disciple of Jesus. How can we know that we have relationship with God? Do we love others? That’s how.</a:t>
            </a:r>
          </a:p>
        </p:txBody>
      </p:sp>
      <p:sp>
        <p:nvSpPr>
          <p:cNvPr id="4" name="Slide Number Placeholder 3"/>
          <p:cNvSpPr>
            <a:spLocks noGrp="1"/>
          </p:cNvSpPr>
          <p:nvPr>
            <p:ph type="sldNum" sz="quarter" idx="5"/>
          </p:nvPr>
        </p:nvSpPr>
        <p:spPr/>
        <p:txBody>
          <a:bodyPr/>
          <a:lstStyle/>
          <a:p>
            <a:fld id="{B8912923-6E34-49B5-B528-3D73A0E55C6D}" type="slidenum">
              <a:rPr lang="en-US" smtClean="0"/>
              <a:t>10</a:t>
            </a:fld>
            <a:endParaRPr lang="en-US"/>
          </a:p>
        </p:txBody>
      </p:sp>
    </p:spTree>
    <p:extLst>
      <p:ext uri="{BB962C8B-B14F-4D97-AF65-F5344CB8AC3E}">
        <p14:creationId xmlns:p14="http://schemas.microsoft.com/office/powerpoint/2010/main" val="173813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A4D336-24AD-4E4C-93B7-1E4A6DBF413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1428620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A4D336-24AD-4E4C-93B7-1E4A6DBF413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121687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A4D336-24AD-4E4C-93B7-1E4A6DBF413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90204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A4D336-24AD-4E4C-93B7-1E4A6DBF413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359086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A4D336-24AD-4E4C-93B7-1E4A6DBF413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4829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A4D336-24AD-4E4C-93B7-1E4A6DBF4132}"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44021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A4D336-24AD-4E4C-93B7-1E4A6DBF4132}"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2002710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A4D336-24AD-4E4C-93B7-1E4A6DBF4132}"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1866838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4D336-24AD-4E4C-93B7-1E4A6DBF4132}"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8669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A4D336-24AD-4E4C-93B7-1E4A6DBF4132}"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292080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A4D336-24AD-4E4C-93B7-1E4A6DBF4132}"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E24CB-5ADA-4E80-81F6-794C04CB47A3}" type="slidenum">
              <a:rPr lang="en-US" smtClean="0"/>
              <a:t>‹#›</a:t>
            </a:fld>
            <a:endParaRPr lang="en-US"/>
          </a:p>
        </p:txBody>
      </p:sp>
    </p:spTree>
    <p:extLst>
      <p:ext uri="{BB962C8B-B14F-4D97-AF65-F5344CB8AC3E}">
        <p14:creationId xmlns:p14="http://schemas.microsoft.com/office/powerpoint/2010/main" val="502609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4D336-24AD-4E4C-93B7-1E4A6DBF4132}" type="datetimeFigureOut">
              <a:rPr lang="en-US" smtClean="0"/>
              <a:t>12/17/2021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E24CB-5ADA-4E80-81F6-794C04CB47A3}" type="slidenum">
              <a:rPr lang="en-US" smtClean="0"/>
              <a:t>‹#›</a:t>
            </a:fld>
            <a:endParaRPr lang="en-US"/>
          </a:p>
        </p:txBody>
      </p:sp>
    </p:spTree>
    <p:extLst>
      <p:ext uri="{BB962C8B-B14F-4D97-AF65-F5344CB8AC3E}">
        <p14:creationId xmlns:p14="http://schemas.microsoft.com/office/powerpoint/2010/main" val="156919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ECFED-D6B2-48F7-B9AA-537660103F5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8EFC71A-E106-40AB-A399-ABF4E5E8485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06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1720840"/>
            <a:ext cx="9144000" cy="34163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1" i="0" dirty="0">
                <a:solidFill>
                  <a:srgbClr val="666666"/>
                </a:solidFill>
                <a:effectLst/>
                <a:latin typeface="Helvetica" panose="020B0604020202020204" pitchFamily="34" charset="0"/>
              </a:rPr>
              <a:t> </a:t>
            </a:r>
            <a:r>
              <a:rPr lang="en-US" sz="3600" i="0" dirty="0">
                <a:solidFill>
                  <a:schemeClr val="bg1"/>
                </a:solidFill>
                <a:effectLst/>
                <a:latin typeface="Helvetica" panose="020B0604020202020204" pitchFamily="34" charset="0"/>
              </a:rPr>
              <a:t>A new commandment I give to you, that you love one another; as I have loved you, that you also love one another. </a:t>
            </a:r>
            <a:r>
              <a:rPr lang="en-US" sz="3600" i="0" u="sng" dirty="0">
                <a:solidFill>
                  <a:schemeClr val="bg1"/>
                </a:solidFill>
                <a:effectLst/>
                <a:latin typeface="Helvetica" panose="020B0604020202020204" pitchFamily="34" charset="0"/>
              </a:rPr>
              <a:t>By this all will know that you are My disciples</a:t>
            </a:r>
            <a:r>
              <a:rPr lang="en-US" sz="3600" i="0" dirty="0">
                <a:solidFill>
                  <a:schemeClr val="bg1"/>
                </a:solidFill>
                <a:effectLst/>
                <a:latin typeface="Helvetica" panose="020B0604020202020204" pitchFamily="34" charset="0"/>
              </a:rPr>
              <a:t>, if you have love for one another.</a:t>
            </a:r>
          </a:p>
          <a:p>
            <a:pPr algn="ctr"/>
            <a:r>
              <a:rPr lang="en-US" sz="3600" i="1" dirty="0">
                <a:solidFill>
                  <a:schemeClr val="bg1"/>
                </a:solidFill>
                <a:latin typeface="Helvetica" panose="020B0604020202020204" pitchFamily="34" charset="0"/>
              </a:rPr>
              <a:t>John 13:34-35</a:t>
            </a:r>
            <a:endParaRPr lang="en-US" sz="3600" i="1" dirty="0">
              <a:solidFill>
                <a:schemeClr val="bg1"/>
              </a:solidFill>
            </a:endParaRPr>
          </a:p>
        </p:txBody>
      </p:sp>
    </p:spTree>
    <p:extLst>
      <p:ext uri="{BB962C8B-B14F-4D97-AF65-F5344CB8AC3E}">
        <p14:creationId xmlns:p14="http://schemas.microsoft.com/office/powerpoint/2010/main" val="2692982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yourselves are taught by God to </a:t>
            </a:r>
            <a:r>
              <a:rPr lang="en-US" sz="3600" b="1" dirty="0">
                <a:solidFill>
                  <a:srgbClr val="000000"/>
                </a:solidFill>
                <a:effectLst/>
                <a:highlight>
                  <a:srgbClr val="FFFF00"/>
                </a:highlight>
                <a:latin typeface="system-ui"/>
              </a:rPr>
              <a:t>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increase more and more; </a:t>
            </a:r>
            <a:r>
              <a:rPr lang="en-US" sz="3600" b="0" dirty="0">
                <a:solidFill>
                  <a:srgbClr val="000000"/>
                </a:solidFill>
                <a:effectLst/>
                <a:latin typeface="system-ui"/>
              </a:rPr>
              <a:t>that you also aspire to lead a quiet life,  to mind your own business,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363691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a:t>
            </a:r>
            <a:r>
              <a:rPr lang="en-US" sz="3600" dirty="0">
                <a:solidFill>
                  <a:srgbClr val="000000"/>
                </a:solidFill>
                <a:effectLst/>
                <a:latin typeface="system-ui"/>
              </a:rPr>
              <a:t>yourselves are taught by God to 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increase more and more; </a:t>
            </a:r>
            <a:r>
              <a:rPr lang="en-US" sz="3600" b="0" dirty="0">
                <a:solidFill>
                  <a:srgbClr val="000000"/>
                </a:solidFill>
                <a:effectLst/>
                <a:latin typeface="system-ui"/>
              </a:rPr>
              <a:t>that you also </a:t>
            </a:r>
            <a:r>
              <a:rPr lang="en-US" sz="3600" b="1" dirty="0">
                <a:solidFill>
                  <a:srgbClr val="000000"/>
                </a:solidFill>
                <a:effectLst/>
                <a:highlight>
                  <a:srgbClr val="FFFF00"/>
                </a:highlight>
                <a:latin typeface="system-ui"/>
              </a:rPr>
              <a:t>aspire to lead a quiet life</a:t>
            </a:r>
            <a:r>
              <a:rPr lang="en-US" sz="3600" b="0" dirty="0">
                <a:solidFill>
                  <a:srgbClr val="000000"/>
                </a:solidFill>
                <a:effectLst/>
                <a:latin typeface="system-ui"/>
              </a:rPr>
              <a:t>,  to mind your own business,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411700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2551837"/>
            <a:ext cx="9144000" cy="175432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i="0" dirty="0">
                <a:solidFill>
                  <a:schemeClr val="bg1"/>
                </a:solidFill>
                <a:effectLst/>
                <a:latin typeface="Helvetica" panose="020B0604020202020204" pitchFamily="34" charset="0"/>
              </a:rPr>
              <a:t> If it is possible, as much as depends on you, live peaceably with all men.</a:t>
            </a:r>
          </a:p>
          <a:p>
            <a:pPr algn="ctr"/>
            <a:r>
              <a:rPr lang="en-US" sz="3600" i="1" dirty="0">
                <a:solidFill>
                  <a:schemeClr val="bg1"/>
                </a:solidFill>
                <a:latin typeface="Helvetica" panose="020B0604020202020204" pitchFamily="34" charset="0"/>
              </a:rPr>
              <a:t>Romans 12:18</a:t>
            </a:r>
            <a:endParaRPr lang="en-US" sz="3600" i="1" dirty="0">
              <a:solidFill>
                <a:schemeClr val="bg1"/>
              </a:solidFill>
            </a:endParaRPr>
          </a:p>
        </p:txBody>
      </p:sp>
    </p:spTree>
    <p:extLst>
      <p:ext uri="{BB962C8B-B14F-4D97-AF65-F5344CB8AC3E}">
        <p14:creationId xmlns:p14="http://schemas.microsoft.com/office/powerpoint/2010/main" val="1337451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2413291"/>
            <a:ext cx="9144000" cy="175432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solidFill>
                  <a:schemeClr val="bg1"/>
                </a:solidFill>
                <a:effectLst/>
                <a:latin typeface="Helvetica" panose="020B0604020202020204" pitchFamily="34" charset="0"/>
              </a:rPr>
              <a:t> Pursue peace with all people, and holiness, without which no one will see the Lord</a:t>
            </a:r>
          </a:p>
          <a:p>
            <a:pPr algn="ctr"/>
            <a:r>
              <a:rPr lang="en-US" sz="3600" i="1" dirty="0">
                <a:solidFill>
                  <a:schemeClr val="bg1"/>
                </a:solidFill>
                <a:latin typeface="Helvetica" panose="020B0604020202020204" pitchFamily="34" charset="0"/>
              </a:rPr>
              <a:t>Hebrews 12:14</a:t>
            </a:r>
            <a:endParaRPr lang="en-US" sz="3600" i="1" dirty="0">
              <a:solidFill>
                <a:schemeClr val="bg1"/>
              </a:solidFill>
            </a:endParaRPr>
          </a:p>
        </p:txBody>
      </p:sp>
    </p:spTree>
    <p:extLst>
      <p:ext uri="{BB962C8B-B14F-4D97-AF65-F5344CB8AC3E}">
        <p14:creationId xmlns:p14="http://schemas.microsoft.com/office/powerpoint/2010/main" val="3858856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1443841"/>
            <a:ext cx="9144000" cy="39703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solidFill>
                  <a:schemeClr val="bg1"/>
                </a:solidFill>
                <a:effectLst/>
                <a:latin typeface="Helvetica" panose="020B0604020202020204" pitchFamily="34" charset="0"/>
              </a:rPr>
              <a:t> </a:t>
            </a:r>
            <a:r>
              <a:rPr lang="en-US" sz="3600" i="0" dirty="0">
                <a:solidFill>
                  <a:schemeClr val="bg1"/>
                </a:solidFill>
                <a:effectLst/>
                <a:latin typeface="Helvetica" panose="020B0604020202020204" pitchFamily="34" charset="0"/>
              </a:rPr>
              <a:t>Therefore I exhort first of all that  supplications, prayers, intercessions, and giving of thanks be made for all men, for kings and all who are in authority, that we may lead </a:t>
            </a:r>
            <a:r>
              <a:rPr lang="en-US" sz="3600" i="0" u="sng" dirty="0">
                <a:solidFill>
                  <a:schemeClr val="bg1"/>
                </a:solidFill>
                <a:effectLst/>
                <a:latin typeface="Helvetica" panose="020B0604020202020204" pitchFamily="34" charset="0"/>
              </a:rPr>
              <a:t>a quiet and peaceable life</a:t>
            </a:r>
            <a:r>
              <a:rPr lang="en-US" sz="3600" i="0" dirty="0">
                <a:solidFill>
                  <a:schemeClr val="bg1"/>
                </a:solidFill>
                <a:effectLst/>
                <a:latin typeface="Helvetica" panose="020B0604020202020204" pitchFamily="34" charset="0"/>
              </a:rPr>
              <a:t> in all godliness and reverence.</a:t>
            </a:r>
          </a:p>
          <a:p>
            <a:pPr algn="ctr"/>
            <a:r>
              <a:rPr lang="en-US" sz="3600" i="1" dirty="0">
                <a:solidFill>
                  <a:schemeClr val="bg1"/>
                </a:solidFill>
                <a:latin typeface="Helvetica" panose="020B0604020202020204" pitchFamily="34" charset="0"/>
              </a:rPr>
              <a:t>1 Timothy 2:1-2</a:t>
            </a:r>
            <a:endParaRPr lang="en-US" sz="3600" i="1" dirty="0">
              <a:solidFill>
                <a:schemeClr val="bg1"/>
              </a:solidFill>
            </a:endParaRPr>
          </a:p>
        </p:txBody>
      </p:sp>
    </p:spTree>
    <p:extLst>
      <p:ext uri="{BB962C8B-B14F-4D97-AF65-F5344CB8AC3E}">
        <p14:creationId xmlns:p14="http://schemas.microsoft.com/office/powerpoint/2010/main" val="3732931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a:t>
            </a:r>
            <a:r>
              <a:rPr lang="en-US" sz="3600" dirty="0">
                <a:solidFill>
                  <a:srgbClr val="000000"/>
                </a:solidFill>
                <a:effectLst/>
                <a:latin typeface="system-ui"/>
              </a:rPr>
              <a:t>yourselves are taught by God to 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increase more and more; </a:t>
            </a:r>
            <a:r>
              <a:rPr lang="en-US" sz="3600" b="0" dirty="0">
                <a:solidFill>
                  <a:srgbClr val="000000"/>
                </a:solidFill>
                <a:effectLst/>
                <a:latin typeface="system-ui"/>
              </a:rPr>
              <a:t>that you also </a:t>
            </a:r>
            <a:r>
              <a:rPr lang="en-US" sz="3600" b="1" dirty="0">
                <a:solidFill>
                  <a:srgbClr val="000000"/>
                </a:solidFill>
                <a:effectLst/>
                <a:highlight>
                  <a:srgbClr val="FFFF00"/>
                </a:highlight>
                <a:latin typeface="system-ui"/>
              </a:rPr>
              <a:t>aspire to lead a quiet life</a:t>
            </a:r>
            <a:r>
              <a:rPr lang="en-US" sz="3600" b="0" dirty="0">
                <a:solidFill>
                  <a:srgbClr val="000000"/>
                </a:solidFill>
                <a:effectLst/>
                <a:latin typeface="system-ui"/>
              </a:rPr>
              <a:t>,  to mind your own business,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3529402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a:t>
            </a:r>
            <a:r>
              <a:rPr lang="en-US" sz="3600" dirty="0">
                <a:solidFill>
                  <a:srgbClr val="000000"/>
                </a:solidFill>
                <a:effectLst/>
                <a:latin typeface="system-ui"/>
              </a:rPr>
              <a:t>yourselves are taught by God to 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increase more and more; </a:t>
            </a:r>
            <a:r>
              <a:rPr lang="en-US" sz="3600" b="0" dirty="0">
                <a:solidFill>
                  <a:srgbClr val="000000"/>
                </a:solidFill>
                <a:effectLst/>
                <a:latin typeface="system-ui"/>
              </a:rPr>
              <a:t>that you also </a:t>
            </a:r>
            <a:r>
              <a:rPr lang="en-US" sz="3600" dirty="0">
                <a:solidFill>
                  <a:srgbClr val="000000"/>
                </a:solidFill>
                <a:effectLst/>
                <a:latin typeface="system-ui"/>
              </a:rPr>
              <a:t>aspire to lead a quiet life</a:t>
            </a:r>
            <a:r>
              <a:rPr lang="en-US" sz="3600" b="0" dirty="0">
                <a:solidFill>
                  <a:srgbClr val="000000"/>
                </a:solidFill>
                <a:effectLst/>
                <a:latin typeface="system-ui"/>
              </a:rPr>
              <a:t>,  to </a:t>
            </a:r>
            <a:r>
              <a:rPr lang="en-US" sz="3600" b="1" dirty="0">
                <a:solidFill>
                  <a:srgbClr val="000000"/>
                </a:solidFill>
                <a:effectLst/>
                <a:highlight>
                  <a:srgbClr val="FFFF00"/>
                </a:highlight>
                <a:latin typeface="system-ui"/>
              </a:rPr>
              <a:t>mind your own business</a:t>
            </a:r>
            <a:r>
              <a:rPr lang="en-US" sz="3600" b="0" dirty="0">
                <a:solidFill>
                  <a:srgbClr val="000000"/>
                </a:solidFill>
                <a:effectLst/>
                <a:latin typeface="system-ui"/>
              </a:rPr>
              <a:t>,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1643958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1055914"/>
            <a:ext cx="9144000" cy="452431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solidFill>
                  <a:schemeClr val="bg1"/>
                </a:solidFill>
                <a:effectLst/>
                <a:latin typeface="Helvetica" panose="020B0604020202020204" pitchFamily="34" charset="0"/>
              </a:rPr>
              <a:t> </a:t>
            </a:r>
            <a:r>
              <a:rPr lang="en-US" sz="3600" i="0" dirty="0">
                <a:solidFill>
                  <a:schemeClr val="bg1"/>
                </a:solidFill>
                <a:effectLst/>
                <a:latin typeface="Helvetica" panose="020B0604020202020204" pitchFamily="34" charset="0"/>
              </a:rPr>
              <a:t>For we hear that there are some who walk among you in a disorderly manner, not working at all, but are busybodies. Now those who are such we command and exhort through our Lord Jesus Christ that they work in quietness and eat their own bread.</a:t>
            </a:r>
          </a:p>
          <a:p>
            <a:pPr algn="ctr"/>
            <a:r>
              <a:rPr lang="en-US" sz="3600" i="1" dirty="0">
                <a:solidFill>
                  <a:schemeClr val="bg1"/>
                </a:solidFill>
                <a:latin typeface="Helvetica" panose="020B0604020202020204" pitchFamily="34" charset="0"/>
              </a:rPr>
              <a:t>2 Thessalonians 3:11-12</a:t>
            </a:r>
            <a:endParaRPr lang="en-US" sz="3600" i="1" dirty="0">
              <a:solidFill>
                <a:schemeClr val="bg1"/>
              </a:solidFill>
            </a:endParaRPr>
          </a:p>
        </p:txBody>
      </p:sp>
    </p:spTree>
    <p:extLst>
      <p:ext uri="{BB962C8B-B14F-4D97-AF65-F5344CB8AC3E}">
        <p14:creationId xmlns:p14="http://schemas.microsoft.com/office/powerpoint/2010/main" val="3199337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2095005"/>
            <a:ext cx="9144000" cy="23083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solidFill>
                  <a:schemeClr val="bg1"/>
                </a:solidFill>
                <a:effectLst/>
                <a:latin typeface="Helvetica" panose="020B0604020202020204" pitchFamily="34" charset="0"/>
              </a:rPr>
              <a:t> </a:t>
            </a:r>
            <a:r>
              <a:rPr lang="en-US" sz="3600" i="0" dirty="0">
                <a:solidFill>
                  <a:schemeClr val="bg1"/>
                </a:solidFill>
                <a:effectLst/>
                <a:latin typeface="Helvetica" panose="020B0604020202020204" pitchFamily="34" charset="0"/>
              </a:rPr>
              <a:t>But let none of you suffer as a murderer, a thief, an evildoer, or as a busybody in other people’s matters.</a:t>
            </a:r>
          </a:p>
          <a:p>
            <a:pPr algn="ctr"/>
            <a:r>
              <a:rPr lang="en-US" sz="3600" i="1" dirty="0">
                <a:solidFill>
                  <a:schemeClr val="bg1"/>
                </a:solidFill>
                <a:latin typeface="Helvetica" panose="020B0604020202020204" pitchFamily="34" charset="0"/>
              </a:rPr>
              <a:t>1 Peter 4:15</a:t>
            </a:r>
            <a:endParaRPr lang="en-US" sz="3600" i="1" dirty="0">
              <a:solidFill>
                <a:schemeClr val="bg1"/>
              </a:solidFill>
            </a:endParaRPr>
          </a:p>
        </p:txBody>
      </p:sp>
    </p:spTree>
    <p:extLst>
      <p:ext uri="{BB962C8B-B14F-4D97-AF65-F5344CB8AC3E}">
        <p14:creationId xmlns:p14="http://schemas.microsoft.com/office/powerpoint/2010/main" val="214562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0"/>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More and More</a:t>
            </a:r>
          </a:p>
          <a:p>
            <a:pPr algn="ctr"/>
            <a:r>
              <a:rPr lang="en-US" sz="4000" b="1" i="1" dirty="0"/>
              <a:t>1 Thessalonians 4:9-12</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2095005"/>
            <a:ext cx="9144000" cy="23083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solidFill>
                  <a:schemeClr val="bg1"/>
                </a:solidFill>
                <a:effectLst/>
                <a:latin typeface="Helvetica" panose="020B0604020202020204" pitchFamily="34" charset="0"/>
              </a:rPr>
              <a:t> </a:t>
            </a:r>
            <a:r>
              <a:rPr lang="en-US" sz="3600" i="0" dirty="0">
                <a:solidFill>
                  <a:schemeClr val="bg1"/>
                </a:solidFill>
                <a:effectLst/>
                <a:latin typeface="Helvetica" panose="020B0604020202020204" pitchFamily="34" charset="0"/>
              </a:rPr>
              <a:t>But let none of you suffer as a murderer, a thief, an evildoer, or as a busybody in other people’s matters.</a:t>
            </a:r>
          </a:p>
          <a:p>
            <a:pPr algn="ctr"/>
            <a:r>
              <a:rPr lang="en-US" sz="3600" i="1" dirty="0">
                <a:solidFill>
                  <a:schemeClr val="bg1"/>
                </a:solidFill>
                <a:latin typeface="Helvetica" panose="020B0604020202020204" pitchFamily="34" charset="0"/>
              </a:rPr>
              <a:t>1 Peter 4:15</a:t>
            </a:r>
            <a:endParaRPr lang="en-US" sz="3600" i="1" dirty="0">
              <a:solidFill>
                <a:schemeClr val="bg1"/>
              </a:solidFill>
            </a:endParaRPr>
          </a:p>
        </p:txBody>
      </p:sp>
    </p:spTree>
    <p:extLst>
      <p:ext uri="{BB962C8B-B14F-4D97-AF65-F5344CB8AC3E}">
        <p14:creationId xmlns:p14="http://schemas.microsoft.com/office/powerpoint/2010/main" val="612035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a:t>
            </a:r>
            <a:r>
              <a:rPr lang="en-US" sz="3600" dirty="0">
                <a:solidFill>
                  <a:srgbClr val="000000"/>
                </a:solidFill>
                <a:effectLst/>
                <a:latin typeface="system-ui"/>
              </a:rPr>
              <a:t>yourselves are taught by God to 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increase more and more; </a:t>
            </a:r>
            <a:r>
              <a:rPr lang="en-US" sz="3600" b="0" dirty="0">
                <a:solidFill>
                  <a:srgbClr val="000000"/>
                </a:solidFill>
                <a:effectLst/>
                <a:latin typeface="system-ui"/>
              </a:rPr>
              <a:t>that you also </a:t>
            </a:r>
            <a:r>
              <a:rPr lang="en-US" sz="3600" dirty="0">
                <a:solidFill>
                  <a:srgbClr val="000000"/>
                </a:solidFill>
                <a:effectLst/>
                <a:latin typeface="system-ui"/>
              </a:rPr>
              <a:t>aspire to lead a quiet life</a:t>
            </a:r>
            <a:r>
              <a:rPr lang="en-US" sz="3600" b="0" dirty="0">
                <a:solidFill>
                  <a:srgbClr val="000000"/>
                </a:solidFill>
                <a:effectLst/>
                <a:latin typeface="system-ui"/>
              </a:rPr>
              <a:t>,  to </a:t>
            </a:r>
            <a:r>
              <a:rPr lang="en-US" sz="3600" b="1" dirty="0">
                <a:solidFill>
                  <a:srgbClr val="000000"/>
                </a:solidFill>
                <a:effectLst/>
                <a:highlight>
                  <a:srgbClr val="FFFF00"/>
                </a:highlight>
                <a:latin typeface="system-ui"/>
              </a:rPr>
              <a:t>mind your own business</a:t>
            </a:r>
            <a:r>
              <a:rPr lang="en-US" sz="3600" b="0" dirty="0">
                <a:solidFill>
                  <a:srgbClr val="000000"/>
                </a:solidFill>
                <a:effectLst/>
                <a:latin typeface="system-ui"/>
              </a:rPr>
              <a:t>,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2519365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a:t>
            </a:r>
            <a:r>
              <a:rPr lang="en-US" sz="3600" dirty="0">
                <a:solidFill>
                  <a:srgbClr val="000000"/>
                </a:solidFill>
                <a:effectLst/>
                <a:latin typeface="system-ui"/>
              </a:rPr>
              <a:t>yourselves are taught by God to 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increase more and more; </a:t>
            </a:r>
            <a:r>
              <a:rPr lang="en-US" sz="3600" b="0" dirty="0">
                <a:solidFill>
                  <a:srgbClr val="000000"/>
                </a:solidFill>
                <a:effectLst/>
                <a:latin typeface="system-ui"/>
              </a:rPr>
              <a:t>that you also </a:t>
            </a:r>
            <a:r>
              <a:rPr lang="en-US" sz="3600" dirty="0">
                <a:solidFill>
                  <a:srgbClr val="000000"/>
                </a:solidFill>
                <a:effectLst/>
                <a:latin typeface="system-ui"/>
              </a:rPr>
              <a:t>aspire to lead a quiet life</a:t>
            </a:r>
            <a:r>
              <a:rPr lang="en-US" sz="3600" b="0" dirty="0">
                <a:solidFill>
                  <a:srgbClr val="000000"/>
                </a:solidFill>
                <a:effectLst/>
                <a:latin typeface="system-ui"/>
              </a:rPr>
              <a:t>,  to </a:t>
            </a:r>
            <a:r>
              <a:rPr lang="en-US" sz="3600" dirty="0">
                <a:solidFill>
                  <a:srgbClr val="000000"/>
                </a:solidFill>
                <a:effectLst/>
                <a:latin typeface="system-ui"/>
              </a:rPr>
              <a:t>mind your own business</a:t>
            </a:r>
            <a:r>
              <a:rPr lang="en-US" sz="3600" b="0" dirty="0">
                <a:solidFill>
                  <a:srgbClr val="000000"/>
                </a:solidFill>
                <a:effectLst/>
                <a:latin typeface="system-ui"/>
              </a:rPr>
              <a:t>, and </a:t>
            </a:r>
            <a:r>
              <a:rPr lang="en-US" sz="3600" dirty="0">
                <a:solidFill>
                  <a:srgbClr val="000000"/>
                </a:solidFill>
                <a:effectLst/>
                <a:latin typeface="system-ui"/>
              </a:rPr>
              <a:t>to </a:t>
            </a:r>
            <a:r>
              <a:rPr lang="en-US" sz="3600" b="1" dirty="0">
                <a:solidFill>
                  <a:srgbClr val="000000"/>
                </a:solidFill>
                <a:effectLst/>
                <a:highlight>
                  <a:srgbClr val="FFFF00"/>
                </a:highlight>
                <a:latin typeface="system-ui"/>
              </a:rPr>
              <a:t>work with your own hands</a:t>
            </a:r>
            <a:r>
              <a:rPr lang="en-US" sz="3600" b="0" dirty="0">
                <a:solidFill>
                  <a:srgbClr val="000000"/>
                </a:solidFill>
                <a:effectLst/>
                <a:latin typeface="system-ui"/>
              </a:rPr>
              <a:t>,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3166272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1997839"/>
            <a:ext cx="9144000" cy="286232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solidFill>
                  <a:schemeClr val="bg1"/>
                </a:solidFill>
                <a:effectLst/>
                <a:latin typeface="Helvetica" panose="020B0604020202020204" pitchFamily="34" charset="0"/>
              </a:rPr>
              <a:t> </a:t>
            </a:r>
            <a:r>
              <a:rPr lang="en-US" sz="3600" i="0" dirty="0">
                <a:solidFill>
                  <a:schemeClr val="bg1"/>
                </a:solidFill>
                <a:effectLst/>
                <a:latin typeface="Helvetica" panose="020B0604020202020204" pitchFamily="34" charset="0"/>
              </a:rPr>
              <a:t>But if anyone does not provide for his own, and especially for those of his household, he has denied the faith and is worse than an unbeliever.</a:t>
            </a:r>
          </a:p>
          <a:p>
            <a:pPr algn="ctr"/>
            <a:r>
              <a:rPr lang="en-US" sz="3600" i="1" dirty="0">
                <a:solidFill>
                  <a:schemeClr val="bg1"/>
                </a:solidFill>
                <a:latin typeface="Helvetica" panose="020B0604020202020204" pitchFamily="34" charset="0"/>
              </a:rPr>
              <a:t>1 Timothy 5:8</a:t>
            </a:r>
            <a:endParaRPr lang="en-US" sz="3600" i="1" dirty="0">
              <a:solidFill>
                <a:schemeClr val="bg1"/>
              </a:solidFill>
            </a:endParaRPr>
          </a:p>
        </p:txBody>
      </p:sp>
    </p:spTree>
    <p:extLst>
      <p:ext uri="{BB962C8B-B14F-4D97-AF65-F5344CB8AC3E}">
        <p14:creationId xmlns:p14="http://schemas.microsoft.com/office/powerpoint/2010/main" val="39544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1859293"/>
            <a:ext cx="9144000" cy="286232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solidFill>
                  <a:schemeClr val="bg1"/>
                </a:solidFill>
                <a:effectLst/>
                <a:latin typeface="Helvetica" panose="020B0604020202020204" pitchFamily="34" charset="0"/>
              </a:rPr>
              <a:t> Let him who stole steal no longer, but rather let him labor, working with his hands what is good, that he may have something to give him who has need.</a:t>
            </a:r>
          </a:p>
          <a:p>
            <a:pPr algn="ctr"/>
            <a:r>
              <a:rPr lang="en-US" sz="3600" i="1" dirty="0">
                <a:solidFill>
                  <a:schemeClr val="bg1"/>
                </a:solidFill>
                <a:latin typeface="Helvetica" panose="020B0604020202020204" pitchFamily="34" charset="0"/>
              </a:rPr>
              <a:t>Ephesians 4:28</a:t>
            </a:r>
            <a:endParaRPr lang="en-US" sz="3600" i="1" dirty="0">
              <a:solidFill>
                <a:schemeClr val="bg1"/>
              </a:solidFill>
            </a:endParaRPr>
          </a:p>
        </p:txBody>
      </p:sp>
    </p:spTree>
    <p:extLst>
      <p:ext uri="{BB962C8B-B14F-4D97-AF65-F5344CB8AC3E}">
        <p14:creationId xmlns:p14="http://schemas.microsoft.com/office/powerpoint/2010/main" val="1778795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740307"/>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a:t>
            </a:r>
            <a:r>
              <a:rPr lang="en-US" sz="3600" dirty="0">
                <a:solidFill>
                  <a:srgbClr val="000000"/>
                </a:solidFill>
                <a:effectLst/>
                <a:latin typeface="system-ui"/>
              </a:rPr>
              <a:t>yourselves are taught by God to 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a:t>
            </a:r>
            <a:r>
              <a:rPr lang="en-US" sz="3600" b="1" dirty="0">
                <a:solidFill>
                  <a:srgbClr val="0070C0"/>
                </a:solidFill>
                <a:effectLst/>
                <a:latin typeface="system-ui"/>
              </a:rPr>
              <a:t>increase more and more</a:t>
            </a:r>
            <a:r>
              <a:rPr lang="en-US" sz="3600" dirty="0">
                <a:solidFill>
                  <a:srgbClr val="000000"/>
                </a:solidFill>
                <a:effectLst/>
                <a:latin typeface="system-ui"/>
              </a:rPr>
              <a:t>; that you also aspire to lead a quiet life,  to mind your own business, and to work with your own hands, </a:t>
            </a:r>
            <a:r>
              <a:rPr lang="en-US" sz="3600" b="0" dirty="0">
                <a:solidFill>
                  <a:srgbClr val="000000"/>
                </a:solidFill>
                <a:effectLst/>
                <a:latin typeface="system-ui"/>
              </a:rPr>
              <a:t>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2438265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58846"/>
            <a:ext cx="8963890" cy="6740307"/>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a:t>
            </a:r>
            <a:r>
              <a:rPr lang="en-US" sz="3600" dirty="0">
                <a:solidFill>
                  <a:srgbClr val="000000"/>
                </a:solidFill>
                <a:effectLst/>
                <a:latin typeface="system-ui"/>
              </a:rPr>
              <a:t>yourselves are taught by God to </a:t>
            </a:r>
            <a:r>
              <a:rPr lang="en-US" sz="3600" b="1" dirty="0">
                <a:solidFill>
                  <a:srgbClr val="000000"/>
                </a:solidFill>
                <a:effectLst/>
                <a:highlight>
                  <a:srgbClr val="FFFF00"/>
                </a:highlight>
                <a:latin typeface="system-ui"/>
              </a:rPr>
              <a:t>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a:t>
            </a:r>
            <a:r>
              <a:rPr lang="en-US" sz="3600" b="1" dirty="0">
                <a:solidFill>
                  <a:srgbClr val="0070C0"/>
                </a:solidFill>
                <a:effectLst/>
                <a:latin typeface="system-ui"/>
              </a:rPr>
              <a:t>increase more and more</a:t>
            </a:r>
            <a:r>
              <a:rPr lang="en-US" sz="3600" dirty="0">
                <a:solidFill>
                  <a:srgbClr val="000000"/>
                </a:solidFill>
                <a:effectLst/>
                <a:latin typeface="system-ui"/>
              </a:rPr>
              <a:t>; that you also aspire to </a:t>
            </a:r>
            <a:r>
              <a:rPr lang="en-US" sz="3600" b="1" dirty="0">
                <a:solidFill>
                  <a:srgbClr val="000000"/>
                </a:solidFill>
                <a:effectLst/>
                <a:highlight>
                  <a:srgbClr val="FFFF00"/>
                </a:highlight>
                <a:latin typeface="system-ui"/>
              </a:rPr>
              <a:t>lead a quiet life</a:t>
            </a:r>
            <a:r>
              <a:rPr lang="en-US" sz="3600" dirty="0">
                <a:solidFill>
                  <a:srgbClr val="000000"/>
                </a:solidFill>
                <a:effectLst/>
                <a:latin typeface="system-ui"/>
              </a:rPr>
              <a:t>,  to </a:t>
            </a:r>
            <a:r>
              <a:rPr lang="en-US" sz="3600" b="1" dirty="0">
                <a:solidFill>
                  <a:srgbClr val="000000"/>
                </a:solidFill>
                <a:effectLst/>
                <a:highlight>
                  <a:srgbClr val="FFFF00"/>
                </a:highlight>
                <a:latin typeface="system-ui"/>
              </a:rPr>
              <a:t>mind your own business</a:t>
            </a:r>
            <a:r>
              <a:rPr lang="en-US" sz="3600" dirty="0">
                <a:solidFill>
                  <a:srgbClr val="000000"/>
                </a:solidFill>
                <a:effectLst/>
                <a:latin typeface="system-ui"/>
              </a:rPr>
              <a:t>, and to </a:t>
            </a:r>
            <a:r>
              <a:rPr lang="en-US" sz="3600" b="1" dirty="0">
                <a:solidFill>
                  <a:srgbClr val="000000"/>
                </a:solidFill>
                <a:effectLst/>
                <a:highlight>
                  <a:srgbClr val="FFFF00"/>
                </a:highlight>
                <a:latin typeface="system-ui"/>
              </a:rPr>
              <a:t>work with your own hands</a:t>
            </a:r>
            <a:r>
              <a:rPr lang="en-US" sz="3600" dirty="0">
                <a:solidFill>
                  <a:srgbClr val="000000"/>
                </a:solidFill>
                <a:effectLst/>
                <a:latin typeface="system-ui"/>
              </a:rPr>
              <a:t>, </a:t>
            </a:r>
            <a:r>
              <a:rPr lang="en-US" sz="3600" b="0" dirty="0">
                <a:solidFill>
                  <a:srgbClr val="000000"/>
                </a:solidFill>
                <a:effectLst/>
                <a:latin typeface="system-ui"/>
              </a:rPr>
              <a:t>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127246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yourselves are taught by God to love one another; and indeed you do so toward all the brethren who are in all Macedonia. But we urge you, brethren, that you increase more and more; that you also aspire to lead a quiet life,  to mind your own business,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247761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a:t>
            </a:r>
            <a:r>
              <a:rPr lang="en-US" sz="3600" b="1" dirty="0">
                <a:solidFill>
                  <a:srgbClr val="000000"/>
                </a:solidFill>
                <a:effectLst/>
                <a:highlight>
                  <a:srgbClr val="FFFF00"/>
                </a:highlight>
                <a:latin typeface="system-ui"/>
              </a:rPr>
              <a:t>you yourselves are taught by God to love one another</a:t>
            </a:r>
            <a:r>
              <a:rPr lang="en-US" sz="3600" b="0" dirty="0">
                <a:solidFill>
                  <a:srgbClr val="000000"/>
                </a:solidFill>
                <a:effectLst/>
                <a:latin typeface="system-ui"/>
              </a:rPr>
              <a:t>; and indeed you do so toward all the </a:t>
            </a:r>
            <a:r>
              <a:rPr lang="en-US" sz="3600" dirty="0">
                <a:solidFill>
                  <a:srgbClr val="000000"/>
                </a:solidFill>
                <a:effectLst/>
                <a:latin typeface="system-ui"/>
              </a:rPr>
              <a:t>brethren who are in all Macedonia. But we urge you, brethren, that you increase more and more; that </a:t>
            </a:r>
            <a:r>
              <a:rPr lang="en-US" sz="3600" b="0" dirty="0">
                <a:solidFill>
                  <a:srgbClr val="000000"/>
                </a:solidFill>
                <a:effectLst/>
                <a:latin typeface="system-ui"/>
              </a:rPr>
              <a:t>you also aspire to lead a quiet life,  to mind your own business,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70224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a:t>
            </a:r>
            <a:r>
              <a:rPr lang="en-US" sz="3600" b="1" dirty="0">
                <a:solidFill>
                  <a:srgbClr val="000000"/>
                </a:solidFill>
                <a:effectLst/>
                <a:highlight>
                  <a:srgbClr val="FFFF00"/>
                </a:highlight>
                <a:latin typeface="system-ui"/>
              </a:rPr>
              <a:t>you yourselves are taught by God to love one another</a:t>
            </a:r>
            <a:r>
              <a:rPr lang="en-US" sz="3600" b="0" dirty="0">
                <a:solidFill>
                  <a:srgbClr val="000000"/>
                </a:solidFill>
                <a:effectLst/>
                <a:latin typeface="system-ui"/>
              </a:rPr>
              <a:t>; and </a:t>
            </a:r>
            <a:r>
              <a:rPr lang="en-US" sz="3600" b="1" u="sng" dirty="0">
                <a:solidFill>
                  <a:srgbClr val="0070C0"/>
                </a:solidFill>
                <a:effectLst/>
                <a:latin typeface="system-ui"/>
              </a:rPr>
              <a:t>indeed you do so toward all the brethren who are in all Macedonia</a:t>
            </a:r>
            <a:r>
              <a:rPr lang="en-US" sz="3600" dirty="0">
                <a:solidFill>
                  <a:srgbClr val="000000"/>
                </a:solidFill>
                <a:effectLst/>
                <a:latin typeface="system-ui"/>
              </a:rPr>
              <a:t>. But we urge you, brethren, that you increase more and more; that </a:t>
            </a:r>
            <a:r>
              <a:rPr lang="en-US" sz="3600" b="0" dirty="0">
                <a:solidFill>
                  <a:srgbClr val="000000"/>
                </a:solidFill>
                <a:effectLst/>
                <a:latin typeface="system-ui"/>
              </a:rPr>
              <a:t>you also aspire to lead a quiet life,  to mind your own business,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380212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740307"/>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yourselves are taught by God to love one another; and indeed you do so toward all the brethren who are in all Macedonia. But we urge you, brethren, that you </a:t>
            </a:r>
            <a:r>
              <a:rPr lang="en-US" sz="3600" b="1" dirty="0">
                <a:solidFill>
                  <a:srgbClr val="000000"/>
                </a:solidFill>
                <a:effectLst/>
                <a:highlight>
                  <a:srgbClr val="FFFF00"/>
                </a:highlight>
                <a:latin typeface="system-ui"/>
              </a:rPr>
              <a:t>increase more and more</a:t>
            </a:r>
            <a:r>
              <a:rPr lang="en-US" sz="3600" b="0" dirty="0">
                <a:solidFill>
                  <a:srgbClr val="000000"/>
                </a:solidFill>
                <a:effectLst/>
                <a:latin typeface="system-ui"/>
              </a:rPr>
              <a:t>; that you also aspire to lead a quiet life,  to mind your own business,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150705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180110" y="335845"/>
            <a:ext cx="8963890" cy="6186309"/>
          </a:xfrm>
          <a:prstGeom prst="rect">
            <a:avLst/>
          </a:prstGeom>
          <a:noFill/>
        </p:spPr>
        <p:txBody>
          <a:bodyPr wrap="square">
            <a:spAutoFit/>
          </a:bodyPr>
          <a:lstStyle/>
          <a:p>
            <a:r>
              <a:rPr lang="en-US" sz="3600" b="0" dirty="0">
                <a:solidFill>
                  <a:srgbClr val="000000"/>
                </a:solidFill>
                <a:effectLst/>
                <a:latin typeface="system-ui"/>
              </a:rPr>
              <a:t>But concerning brotherly love you have no need that I should write to you, for you yourselves are taught by God to </a:t>
            </a:r>
            <a:r>
              <a:rPr lang="en-US" sz="3600" b="1" dirty="0">
                <a:solidFill>
                  <a:srgbClr val="000000"/>
                </a:solidFill>
                <a:effectLst/>
                <a:highlight>
                  <a:srgbClr val="FFFF00"/>
                </a:highlight>
                <a:latin typeface="system-ui"/>
              </a:rPr>
              <a:t>love one another</a:t>
            </a:r>
            <a:r>
              <a:rPr lang="en-US" sz="3600" b="0" dirty="0">
                <a:solidFill>
                  <a:srgbClr val="000000"/>
                </a:solidFill>
                <a:effectLst/>
                <a:latin typeface="system-ui"/>
              </a:rPr>
              <a:t>; and indeed you do so toward all the brethren who are in all Macedonia. But we urge </a:t>
            </a:r>
            <a:r>
              <a:rPr lang="en-US" sz="3600" dirty="0">
                <a:solidFill>
                  <a:srgbClr val="000000"/>
                </a:solidFill>
                <a:effectLst/>
                <a:latin typeface="system-ui"/>
              </a:rPr>
              <a:t>you, brethren, that you increase more and more; </a:t>
            </a:r>
            <a:r>
              <a:rPr lang="en-US" sz="3600" b="0" dirty="0">
                <a:solidFill>
                  <a:srgbClr val="000000"/>
                </a:solidFill>
                <a:effectLst/>
                <a:latin typeface="system-ui"/>
              </a:rPr>
              <a:t>that you also aspire to lead a quiet life,  to mind your own business, and to work with your own hands, as we commanded you, that you may walk properly toward those who are outside, and that you may lack nothing.</a:t>
            </a:r>
            <a:endParaRPr lang="en-US" sz="3600" dirty="0"/>
          </a:p>
        </p:txBody>
      </p:sp>
    </p:spTree>
    <p:extLst>
      <p:ext uri="{BB962C8B-B14F-4D97-AF65-F5344CB8AC3E}">
        <p14:creationId xmlns:p14="http://schemas.microsoft.com/office/powerpoint/2010/main" val="323464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1194826"/>
            <a:ext cx="9144000" cy="39703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solidFill>
                  <a:schemeClr val="bg1"/>
                </a:solidFill>
                <a:effectLst/>
                <a:latin typeface="Helvetica" panose="020B0604020202020204" pitchFamily="34" charset="0"/>
              </a:rPr>
              <a:t>We know that we have passed from death to life, because </a:t>
            </a:r>
            <a:r>
              <a:rPr lang="en-US" sz="3600" u="sng" dirty="0">
                <a:solidFill>
                  <a:schemeClr val="bg1"/>
                </a:solidFill>
                <a:effectLst/>
                <a:latin typeface="Helvetica" panose="020B0604020202020204" pitchFamily="34" charset="0"/>
              </a:rPr>
              <a:t>we love the brethren</a:t>
            </a:r>
            <a:r>
              <a:rPr lang="en-US" sz="3600" dirty="0">
                <a:solidFill>
                  <a:schemeClr val="bg1"/>
                </a:solidFill>
                <a:effectLst/>
                <a:latin typeface="Helvetica" panose="020B0604020202020204" pitchFamily="34" charset="0"/>
              </a:rPr>
              <a:t>. He who does not love his brother abides in death. Whoever hates his brother is a murderer, and you know that no murderer has eternal life abiding in him.</a:t>
            </a:r>
          </a:p>
          <a:p>
            <a:pPr algn="ctr"/>
            <a:r>
              <a:rPr lang="en-US" sz="3600" i="1" dirty="0">
                <a:solidFill>
                  <a:schemeClr val="bg1"/>
                </a:solidFill>
                <a:latin typeface="Helvetica" panose="020B0604020202020204" pitchFamily="34" charset="0"/>
              </a:rPr>
              <a:t>1 John 3:14-15</a:t>
            </a:r>
            <a:endParaRPr lang="en-US" sz="3600" i="1" dirty="0">
              <a:solidFill>
                <a:schemeClr val="bg1"/>
              </a:solidFill>
            </a:endParaRPr>
          </a:p>
        </p:txBody>
      </p:sp>
    </p:spTree>
    <p:extLst>
      <p:ext uri="{BB962C8B-B14F-4D97-AF65-F5344CB8AC3E}">
        <p14:creationId xmlns:p14="http://schemas.microsoft.com/office/powerpoint/2010/main" val="763173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001F6-C31F-4B91-BFBC-59E28A7E1DBD}"/>
              </a:ext>
            </a:extLst>
          </p:cNvPr>
          <p:cNvSpPr txBox="1"/>
          <p:nvPr/>
        </p:nvSpPr>
        <p:spPr>
          <a:xfrm>
            <a:off x="0" y="1997839"/>
            <a:ext cx="9144000" cy="286232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1" i="0" dirty="0">
                <a:solidFill>
                  <a:srgbClr val="666666"/>
                </a:solidFill>
                <a:effectLst/>
                <a:latin typeface="Helvetica" panose="020B0604020202020204" pitchFamily="34" charset="0"/>
              </a:rPr>
              <a:t> </a:t>
            </a:r>
            <a:r>
              <a:rPr lang="en-US" sz="3600" i="0" dirty="0">
                <a:solidFill>
                  <a:schemeClr val="bg1"/>
                </a:solidFill>
                <a:effectLst/>
                <a:latin typeface="Helvetica" panose="020B0604020202020204" pitchFamily="34" charset="0"/>
              </a:rPr>
              <a:t>Beloved, let us love one another, for love is of God; and </a:t>
            </a:r>
            <a:r>
              <a:rPr lang="en-US" sz="3600" i="0" u="sng" dirty="0">
                <a:solidFill>
                  <a:schemeClr val="bg1"/>
                </a:solidFill>
                <a:effectLst/>
                <a:latin typeface="Helvetica" panose="020B0604020202020204" pitchFamily="34" charset="0"/>
              </a:rPr>
              <a:t>everyone who loves is born of God and knows God</a:t>
            </a:r>
            <a:r>
              <a:rPr lang="en-US" sz="3600" i="0" dirty="0">
                <a:solidFill>
                  <a:schemeClr val="bg1"/>
                </a:solidFill>
                <a:effectLst/>
                <a:latin typeface="Helvetica" panose="020B0604020202020204" pitchFamily="34" charset="0"/>
              </a:rPr>
              <a:t>. He who does not love does not know God, for God is love.</a:t>
            </a:r>
          </a:p>
          <a:p>
            <a:pPr algn="ctr"/>
            <a:r>
              <a:rPr lang="en-US" sz="3600" i="1" dirty="0">
                <a:solidFill>
                  <a:schemeClr val="bg1"/>
                </a:solidFill>
                <a:latin typeface="Helvetica" panose="020B0604020202020204" pitchFamily="34" charset="0"/>
              </a:rPr>
              <a:t>1 John 4:7-8</a:t>
            </a:r>
            <a:endParaRPr lang="en-US" sz="3600" i="1" dirty="0">
              <a:solidFill>
                <a:schemeClr val="bg1"/>
              </a:solidFill>
            </a:endParaRPr>
          </a:p>
        </p:txBody>
      </p:sp>
    </p:spTree>
    <p:extLst>
      <p:ext uri="{BB962C8B-B14F-4D97-AF65-F5344CB8AC3E}">
        <p14:creationId xmlns:p14="http://schemas.microsoft.com/office/powerpoint/2010/main" val="14909923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2602</Words>
  <Application>Microsoft Office PowerPoint</Application>
  <PresentationFormat>On-screen Show (4:3)</PresentationFormat>
  <Paragraphs>86</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cp:revision>
  <dcterms:created xsi:type="dcterms:W3CDTF">2021-11-16T16:11:49Z</dcterms:created>
  <dcterms:modified xsi:type="dcterms:W3CDTF">2021-12-17T15:36:38Z</dcterms:modified>
</cp:coreProperties>
</file>