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8" r:id="rId2"/>
    <p:sldId id="256" r:id="rId3"/>
    <p:sldId id="257" r:id="rId4"/>
    <p:sldId id="259" r:id="rId5"/>
    <p:sldId id="260" r:id="rId6"/>
    <p:sldId id="264" r:id="rId7"/>
    <p:sldId id="262" r:id="rId8"/>
    <p:sldId id="266" r:id="rId9"/>
    <p:sldId id="267" r:id="rId10"/>
    <p:sldId id="277"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 id="282" r:id="rId24"/>
    <p:sldId id="283" r:id="rId25"/>
    <p:sldId id="284" r:id="rId26"/>
    <p:sldId id="286"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193" autoAdjust="0"/>
  </p:normalViewPr>
  <p:slideViewPr>
    <p:cSldViewPr snapToGrid="0">
      <p:cViewPr varScale="1">
        <p:scale>
          <a:sx n="46" d="100"/>
          <a:sy n="46" d="100"/>
        </p:scale>
        <p:origin x="188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9E4D7-7130-4665-B2BE-50376ED7AE81}" type="datetimeFigureOut">
              <a:rPr lang="en-US" smtClean="0"/>
              <a:t>12/3/2021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1769C-D31C-4F46-B45B-EEF72EFE1532}" type="slidenum">
              <a:rPr lang="en-US" smtClean="0"/>
              <a:t>‹#›</a:t>
            </a:fld>
            <a:endParaRPr lang="en-US"/>
          </a:p>
        </p:txBody>
      </p:sp>
    </p:spTree>
    <p:extLst>
      <p:ext uri="{BB962C8B-B14F-4D97-AF65-F5344CB8AC3E}">
        <p14:creationId xmlns:p14="http://schemas.microsoft.com/office/powerpoint/2010/main" val="26527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difficult to believe when a year comes to an end. 2021 was supposed to be a great year on the heels of 2020. Many things associated with the end of year and one of those is a time of evaluation. </a:t>
            </a:r>
          </a:p>
        </p:txBody>
      </p:sp>
      <p:sp>
        <p:nvSpPr>
          <p:cNvPr id="4" name="Slide Number Placeholder 3"/>
          <p:cNvSpPr>
            <a:spLocks noGrp="1"/>
          </p:cNvSpPr>
          <p:nvPr>
            <p:ph type="sldNum" sz="quarter" idx="5"/>
          </p:nvPr>
        </p:nvSpPr>
        <p:spPr/>
        <p:txBody>
          <a:bodyPr/>
          <a:lstStyle/>
          <a:p>
            <a:fld id="{9E71769C-D31C-4F46-B45B-EEF72EFE1532}" type="slidenum">
              <a:rPr lang="en-US" smtClean="0"/>
              <a:t>1</a:t>
            </a:fld>
            <a:endParaRPr lang="en-US"/>
          </a:p>
        </p:txBody>
      </p:sp>
    </p:spTree>
    <p:extLst>
      <p:ext uri="{BB962C8B-B14F-4D97-AF65-F5344CB8AC3E}">
        <p14:creationId xmlns:p14="http://schemas.microsoft.com/office/powerpoint/2010/main" val="3206194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 </a:t>
            </a:r>
            <a:r>
              <a:rPr lang="en-US" dirty="0" err="1"/>
              <a:t>Gk</a:t>
            </a:r>
            <a:r>
              <a:rPr lang="en-US" dirty="0"/>
              <a:t>-cheerful, glad</a:t>
            </a:r>
          </a:p>
        </p:txBody>
      </p:sp>
      <p:sp>
        <p:nvSpPr>
          <p:cNvPr id="4" name="Slide Number Placeholder 3"/>
          <p:cNvSpPr>
            <a:spLocks noGrp="1"/>
          </p:cNvSpPr>
          <p:nvPr>
            <p:ph type="sldNum" sz="quarter" idx="5"/>
          </p:nvPr>
        </p:nvSpPr>
        <p:spPr/>
        <p:txBody>
          <a:bodyPr/>
          <a:lstStyle/>
          <a:p>
            <a:fld id="{9E71769C-D31C-4F46-B45B-EEF72EFE1532}" type="slidenum">
              <a:rPr lang="en-US" smtClean="0"/>
              <a:t>10</a:t>
            </a:fld>
            <a:endParaRPr lang="en-US"/>
          </a:p>
        </p:txBody>
      </p:sp>
    </p:spTree>
    <p:extLst>
      <p:ext uri="{BB962C8B-B14F-4D97-AF65-F5344CB8AC3E}">
        <p14:creationId xmlns:p14="http://schemas.microsoft.com/office/powerpoint/2010/main" val="147512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Peace- Wholeness. When all the pieces are together.</a:t>
            </a:r>
          </a:p>
        </p:txBody>
      </p:sp>
      <p:sp>
        <p:nvSpPr>
          <p:cNvPr id="4" name="Slide Number Placeholder 3"/>
          <p:cNvSpPr>
            <a:spLocks noGrp="1"/>
          </p:cNvSpPr>
          <p:nvPr>
            <p:ph type="sldNum" sz="quarter" idx="5"/>
          </p:nvPr>
        </p:nvSpPr>
        <p:spPr/>
        <p:txBody>
          <a:bodyPr/>
          <a:lstStyle/>
          <a:p>
            <a:fld id="{9E71769C-D31C-4F46-B45B-EEF72EFE1532}" type="slidenum">
              <a:rPr lang="en-US" smtClean="0"/>
              <a:t>11</a:t>
            </a:fld>
            <a:endParaRPr lang="en-US"/>
          </a:p>
        </p:txBody>
      </p:sp>
    </p:spTree>
    <p:extLst>
      <p:ext uri="{BB962C8B-B14F-4D97-AF65-F5344CB8AC3E}">
        <p14:creationId xmlns:p14="http://schemas.microsoft.com/office/powerpoint/2010/main" val="1183943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suffer long-longsuffering. To bear for a long time. Forbearance.</a:t>
            </a:r>
          </a:p>
        </p:txBody>
      </p:sp>
      <p:sp>
        <p:nvSpPr>
          <p:cNvPr id="4" name="Slide Number Placeholder 3"/>
          <p:cNvSpPr>
            <a:spLocks noGrp="1"/>
          </p:cNvSpPr>
          <p:nvPr>
            <p:ph type="sldNum" sz="quarter" idx="5"/>
          </p:nvPr>
        </p:nvSpPr>
        <p:spPr/>
        <p:txBody>
          <a:bodyPr/>
          <a:lstStyle/>
          <a:p>
            <a:fld id="{9E71769C-D31C-4F46-B45B-EEF72EFE1532}" type="slidenum">
              <a:rPr lang="en-US" smtClean="0"/>
              <a:t>12</a:t>
            </a:fld>
            <a:endParaRPr lang="en-US"/>
          </a:p>
        </p:txBody>
      </p:sp>
    </p:spTree>
    <p:extLst>
      <p:ext uri="{BB962C8B-B14F-4D97-AF65-F5344CB8AC3E}">
        <p14:creationId xmlns:p14="http://schemas.microsoft.com/office/powerpoint/2010/main" val="1047769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Morally excellent, upright</a:t>
            </a:r>
          </a:p>
        </p:txBody>
      </p:sp>
      <p:sp>
        <p:nvSpPr>
          <p:cNvPr id="4" name="Slide Number Placeholder 3"/>
          <p:cNvSpPr>
            <a:spLocks noGrp="1"/>
          </p:cNvSpPr>
          <p:nvPr>
            <p:ph type="sldNum" sz="quarter" idx="5"/>
          </p:nvPr>
        </p:nvSpPr>
        <p:spPr/>
        <p:txBody>
          <a:bodyPr/>
          <a:lstStyle/>
          <a:p>
            <a:fld id="{9E71769C-D31C-4F46-B45B-EEF72EFE1532}" type="slidenum">
              <a:rPr lang="en-US" smtClean="0"/>
              <a:t>13</a:t>
            </a:fld>
            <a:endParaRPr lang="en-US"/>
          </a:p>
        </p:txBody>
      </p:sp>
    </p:spTree>
    <p:extLst>
      <p:ext uri="{BB962C8B-B14F-4D97-AF65-F5344CB8AC3E}">
        <p14:creationId xmlns:p14="http://schemas.microsoft.com/office/powerpoint/2010/main" val="1386539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Virtouos</a:t>
            </a:r>
            <a:r>
              <a:rPr lang="en-US" dirty="0"/>
              <a:t>, good and honor. Vice is shame. </a:t>
            </a:r>
          </a:p>
        </p:txBody>
      </p:sp>
      <p:sp>
        <p:nvSpPr>
          <p:cNvPr id="4" name="Slide Number Placeholder 3"/>
          <p:cNvSpPr>
            <a:spLocks noGrp="1"/>
          </p:cNvSpPr>
          <p:nvPr>
            <p:ph type="sldNum" sz="quarter" idx="5"/>
          </p:nvPr>
        </p:nvSpPr>
        <p:spPr/>
        <p:txBody>
          <a:bodyPr/>
          <a:lstStyle/>
          <a:p>
            <a:fld id="{9E71769C-D31C-4F46-B45B-EEF72EFE1532}" type="slidenum">
              <a:rPr lang="en-US" smtClean="0"/>
              <a:t>14</a:t>
            </a:fld>
            <a:endParaRPr lang="en-US"/>
          </a:p>
        </p:txBody>
      </p:sp>
    </p:spTree>
    <p:extLst>
      <p:ext uri="{BB962C8B-B14F-4D97-AF65-F5344CB8AC3E}">
        <p14:creationId xmlns:p14="http://schemas.microsoft.com/office/powerpoint/2010/main" val="1858453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we been faithful? Full of faith. </a:t>
            </a:r>
          </a:p>
        </p:txBody>
      </p:sp>
      <p:sp>
        <p:nvSpPr>
          <p:cNvPr id="4" name="Slide Number Placeholder 3"/>
          <p:cNvSpPr>
            <a:spLocks noGrp="1"/>
          </p:cNvSpPr>
          <p:nvPr>
            <p:ph type="sldNum" sz="quarter" idx="5"/>
          </p:nvPr>
        </p:nvSpPr>
        <p:spPr/>
        <p:txBody>
          <a:bodyPr/>
          <a:lstStyle/>
          <a:p>
            <a:fld id="{9E71769C-D31C-4F46-B45B-EEF72EFE1532}" type="slidenum">
              <a:rPr lang="en-US" smtClean="0"/>
              <a:t>15</a:t>
            </a:fld>
            <a:endParaRPr lang="en-US"/>
          </a:p>
        </p:txBody>
      </p:sp>
    </p:spTree>
    <p:extLst>
      <p:ext uri="{BB962C8B-B14F-4D97-AF65-F5344CB8AC3E}">
        <p14:creationId xmlns:p14="http://schemas.microsoft.com/office/powerpoint/2010/main" val="2413615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 with reserve. Mild (think about hot sauce). Some like their coffee gentle. Not as strong as could be. </a:t>
            </a:r>
          </a:p>
        </p:txBody>
      </p:sp>
      <p:sp>
        <p:nvSpPr>
          <p:cNvPr id="4" name="Slide Number Placeholder 3"/>
          <p:cNvSpPr>
            <a:spLocks noGrp="1"/>
          </p:cNvSpPr>
          <p:nvPr>
            <p:ph type="sldNum" sz="quarter" idx="5"/>
          </p:nvPr>
        </p:nvSpPr>
        <p:spPr/>
        <p:txBody>
          <a:bodyPr/>
          <a:lstStyle/>
          <a:p>
            <a:fld id="{9E71769C-D31C-4F46-B45B-EEF72EFE1532}" type="slidenum">
              <a:rPr lang="en-US" smtClean="0"/>
              <a:t>16</a:t>
            </a:fld>
            <a:endParaRPr lang="en-US"/>
          </a:p>
        </p:txBody>
      </p:sp>
    </p:spTree>
    <p:extLst>
      <p:ext uri="{BB962C8B-B14F-4D97-AF65-F5344CB8AC3E}">
        <p14:creationId xmlns:p14="http://schemas.microsoft.com/office/powerpoint/2010/main" val="3200087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the self.</a:t>
            </a:r>
          </a:p>
        </p:txBody>
      </p:sp>
      <p:sp>
        <p:nvSpPr>
          <p:cNvPr id="4" name="Slide Number Placeholder 3"/>
          <p:cNvSpPr>
            <a:spLocks noGrp="1"/>
          </p:cNvSpPr>
          <p:nvPr>
            <p:ph type="sldNum" sz="quarter" idx="5"/>
          </p:nvPr>
        </p:nvSpPr>
        <p:spPr/>
        <p:txBody>
          <a:bodyPr/>
          <a:lstStyle/>
          <a:p>
            <a:fld id="{9E71769C-D31C-4F46-B45B-EEF72EFE1532}" type="slidenum">
              <a:rPr lang="en-US" smtClean="0"/>
              <a:t>17</a:t>
            </a:fld>
            <a:endParaRPr lang="en-US"/>
          </a:p>
        </p:txBody>
      </p:sp>
    </p:spTree>
    <p:extLst>
      <p:ext uri="{BB962C8B-B14F-4D97-AF65-F5344CB8AC3E}">
        <p14:creationId xmlns:p14="http://schemas.microsoft.com/office/powerpoint/2010/main" val="4061782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do on that test?</a:t>
            </a:r>
          </a:p>
        </p:txBody>
      </p:sp>
      <p:sp>
        <p:nvSpPr>
          <p:cNvPr id="4" name="Slide Number Placeholder 3"/>
          <p:cNvSpPr>
            <a:spLocks noGrp="1"/>
          </p:cNvSpPr>
          <p:nvPr>
            <p:ph type="sldNum" sz="quarter" idx="5"/>
          </p:nvPr>
        </p:nvSpPr>
        <p:spPr/>
        <p:txBody>
          <a:bodyPr/>
          <a:lstStyle/>
          <a:p>
            <a:fld id="{9E71769C-D31C-4F46-B45B-EEF72EFE1532}" type="slidenum">
              <a:rPr lang="en-US" smtClean="0"/>
              <a:t>18</a:t>
            </a:fld>
            <a:endParaRPr lang="en-US"/>
          </a:p>
        </p:txBody>
      </p:sp>
    </p:spTree>
    <p:extLst>
      <p:ext uri="{BB962C8B-B14F-4D97-AF65-F5344CB8AC3E}">
        <p14:creationId xmlns:p14="http://schemas.microsoft.com/office/powerpoint/2010/main" val="2586249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other test.</a:t>
            </a:r>
          </a:p>
        </p:txBody>
      </p:sp>
      <p:sp>
        <p:nvSpPr>
          <p:cNvPr id="4" name="Slide Number Placeholder 3"/>
          <p:cNvSpPr>
            <a:spLocks noGrp="1"/>
          </p:cNvSpPr>
          <p:nvPr>
            <p:ph type="sldNum" sz="quarter" idx="5"/>
          </p:nvPr>
        </p:nvSpPr>
        <p:spPr/>
        <p:txBody>
          <a:bodyPr/>
          <a:lstStyle/>
          <a:p>
            <a:fld id="{9E71769C-D31C-4F46-B45B-EEF72EFE1532}" type="slidenum">
              <a:rPr lang="en-US" smtClean="0"/>
              <a:t>19</a:t>
            </a:fld>
            <a:endParaRPr lang="en-US"/>
          </a:p>
        </p:txBody>
      </p:sp>
    </p:spTree>
    <p:extLst>
      <p:ext uri="{BB962C8B-B14F-4D97-AF65-F5344CB8AC3E}">
        <p14:creationId xmlns:p14="http://schemas.microsoft.com/office/powerpoint/2010/main" val="142232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jobs will have some sort evaluation. Students will have tests. In general, it is a good time to sit and reflect. We should do the same with our lives of faith. How have we done this year? Where is growth needed? </a:t>
            </a:r>
          </a:p>
        </p:txBody>
      </p:sp>
      <p:sp>
        <p:nvSpPr>
          <p:cNvPr id="4" name="Slide Number Placeholder 3"/>
          <p:cNvSpPr>
            <a:spLocks noGrp="1"/>
          </p:cNvSpPr>
          <p:nvPr>
            <p:ph type="sldNum" sz="quarter" idx="5"/>
          </p:nvPr>
        </p:nvSpPr>
        <p:spPr/>
        <p:txBody>
          <a:bodyPr/>
          <a:lstStyle/>
          <a:p>
            <a:fld id="{9E71769C-D31C-4F46-B45B-EEF72EFE1532}" type="slidenum">
              <a:rPr lang="en-US" smtClean="0"/>
              <a:t>2</a:t>
            </a:fld>
            <a:endParaRPr lang="en-US"/>
          </a:p>
        </p:txBody>
      </p:sp>
    </p:spTree>
    <p:extLst>
      <p:ext uri="{BB962C8B-B14F-4D97-AF65-F5344CB8AC3E}">
        <p14:creationId xmlns:p14="http://schemas.microsoft.com/office/powerpoint/2010/main" val="2034893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Deep feeling about another’s misfortune?</a:t>
            </a:r>
          </a:p>
        </p:txBody>
      </p:sp>
      <p:sp>
        <p:nvSpPr>
          <p:cNvPr id="4" name="Slide Number Placeholder 3"/>
          <p:cNvSpPr>
            <a:spLocks noGrp="1"/>
          </p:cNvSpPr>
          <p:nvPr>
            <p:ph type="sldNum" sz="quarter" idx="5"/>
          </p:nvPr>
        </p:nvSpPr>
        <p:spPr/>
        <p:txBody>
          <a:bodyPr/>
          <a:lstStyle/>
          <a:p>
            <a:fld id="{9E71769C-D31C-4F46-B45B-EEF72EFE1532}" type="slidenum">
              <a:rPr lang="en-US" smtClean="0"/>
              <a:t>20</a:t>
            </a:fld>
            <a:endParaRPr lang="en-US"/>
          </a:p>
        </p:txBody>
      </p:sp>
    </p:spTree>
    <p:extLst>
      <p:ext uri="{BB962C8B-B14F-4D97-AF65-F5344CB8AC3E}">
        <p14:creationId xmlns:p14="http://schemas.microsoft.com/office/powerpoint/2010/main" val="2216356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Morally excellent.</a:t>
            </a:r>
          </a:p>
        </p:txBody>
      </p:sp>
      <p:sp>
        <p:nvSpPr>
          <p:cNvPr id="4" name="Slide Number Placeholder 3"/>
          <p:cNvSpPr>
            <a:spLocks noGrp="1"/>
          </p:cNvSpPr>
          <p:nvPr>
            <p:ph type="sldNum" sz="quarter" idx="5"/>
          </p:nvPr>
        </p:nvSpPr>
        <p:spPr/>
        <p:txBody>
          <a:bodyPr/>
          <a:lstStyle/>
          <a:p>
            <a:fld id="{9E71769C-D31C-4F46-B45B-EEF72EFE1532}" type="slidenum">
              <a:rPr lang="en-US" smtClean="0"/>
              <a:t>21</a:t>
            </a:fld>
            <a:endParaRPr lang="en-US"/>
          </a:p>
        </p:txBody>
      </p:sp>
    </p:spTree>
    <p:extLst>
      <p:ext uri="{BB962C8B-B14F-4D97-AF65-F5344CB8AC3E}">
        <p14:creationId xmlns:p14="http://schemas.microsoft.com/office/powerpoint/2010/main" val="1884255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Literally-a low mind (lowliness of mind). Humility. Not think highly of ourselves. </a:t>
            </a:r>
          </a:p>
        </p:txBody>
      </p:sp>
      <p:sp>
        <p:nvSpPr>
          <p:cNvPr id="4" name="Slide Number Placeholder 3"/>
          <p:cNvSpPr>
            <a:spLocks noGrp="1"/>
          </p:cNvSpPr>
          <p:nvPr>
            <p:ph type="sldNum" sz="quarter" idx="5"/>
          </p:nvPr>
        </p:nvSpPr>
        <p:spPr/>
        <p:txBody>
          <a:bodyPr/>
          <a:lstStyle/>
          <a:p>
            <a:fld id="{9E71769C-D31C-4F46-B45B-EEF72EFE1532}" type="slidenum">
              <a:rPr lang="en-US" smtClean="0"/>
              <a:t>22</a:t>
            </a:fld>
            <a:endParaRPr lang="en-US"/>
          </a:p>
        </p:txBody>
      </p:sp>
    </p:spTree>
    <p:extLst>
      <p:ext uri="{BB962C8B-B14F-4D97-AF65-F5344CB8AC3E}">
        <p14:creationId xmlns:p14="http://schemas.microsoft.com/office/powerpoint/2010/main" val="2244606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Mild, reserved strength. </a:t>
            </a:r>
          </a:p>
        </p:txBody>
      </p:sp>
      <p:sp>
        <p:nvSpPr>
          <p:cNvPr id="4" name="Slide Number Placeholder 3"/>
          <p:cNvSpPr>
            <a:spLocks noGrp="1"/>
          </p:cNvSpPr>
          <p:nvPr>
            <p:ph type="sldNum" sz="quarter" idx="5"/>
          </p:nvPr>
        </p:nvSpPr>
        <p:spPr/>
        <p:txBody>
          <a:bodyPr/>
          <a:lstStyle/>
          <a:p>
            <a:fld id="{9E71769C-D31C-4F46-B45B-EEF72EFE1532}" type="slidenum">
              <a:rPr lang="en-US" smtClean="0"/>
              <a:t>23</a:t>
            </a:fld>
            <a:endParaRPr lang="en-US"/>
          </a:p>
        </p:txBody>
      </p:sp>
    </p:spTree>
    <p:extLst>
      <p:ext uri="{BB962C8B-B14F-4D97-AF65-F5344CB8AC3E}">
        <p14:creationId xmlns:p14="http://schemas.microsoft.com/office/powerpoint/2010/main" val="3940643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Suffer long, forbearance. </a:t>
            </a:r>
          </a:p>
        </p:txBody>
      </p:sp>
      <p:sp>
        <p:nvSpPr>
          <p:cNvPr id="4" name="Slide Number Placeholder 3"/>
          <p:cNvSpPr>
            <a:spLocks noGrp="1"/>
          </p:cNvSpPr>
          <p:nvPr>
            <p:ph type="sldNum" sz="quarter" idx="5"/>
          </p:nvPr>
        </p:nvSpPr>
        <p:spPr/>
        <p:txBody>
          <a:bodyPr/>
          <a:lstStyle/>
          <a:p>
            <a:fld id="{9E71769C-D31C-4F46-B45B-EEF72EFE1532}" type="slidenum">
              <a:rPr lang="en-US" smtClean="0"/>
              <a:t>24</a:t>
            </a:fld>
            <a:endParaRPr lang="en-US"/>
          </a:p>
        </p:txBody>
      </p:sp>
    </p:spTree>
    <p:extLst>
      <p:ext uri="{BB962C8B-B14F-4D97-AF65-F5344CB8AC3E}">
        <p14:creationId xmlns:p14="http://schemas.microsoft.com/office/powerpoint/2010/main" val="1086577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have we done toward one another? To hold up. Bear the burden of another. Help another across the finish line. </a:t>
            </a:r>
          </a:p>
        </p:txBody>
      </p:sp>
      <p:sp>
        <p:nvSpPr>
          <p:cNvPr id="4" name="Slide Number Placeholder 3"/>
          <p:cNvSpPr>
            <a:spLocks noGrp="1"/>
          </p:cNvSpPr>
          <p:nvPr>
            <p:ph type="sldNum" sz="quarter" idx="5"/>
          </p:nvPr>
        </p:nvSpPr>
        <p:spPr/>
        <p:txBody>
          <a:bodyPr/>
          <a:lstStyle/>
          <a:p>
            <a:fld id="{9E71769C-D31C-4F46-B45B-EEF72EFE1532}" type="slidenum">
              <a:rPr lang="en-US" smtClean="0"/>
              <a:t>25</a:t>
            </a:fld>
            <a:endParaRPr lang="en-US"/>
          </a:p>
        </p:txBody>
      </p:sp>
    </p:spTree>
    <p:extLst>
      <p:ext uri="{BB962C8B-B14F-4D97-AF65-F5344CB8AC3E}">
        <p14:creationId xmlns:p14="http://schemas.microsoft.com/office/powerpoint/2010/main" val="2951621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have we done toward one another? To hold up. Bear the burden of another. Help another across the finish line. </a:t>
            </a:r>
          </a:p>
        </p:txBody>
      </p:sp>
      <p:sp>
        <p:nvSpPr>
          <p:cNvPr id="4" name="Slide Number Placeholder 3"/>
          <p:cNvSpPr>
            <a:spLocks noGrp="1"/>
          </p:cNvSpPr>
          <p:nvPr>
            <p:ph type="sldNum" sz="quarter" idx="5"/>
          </p:nvPr>
        </p:nvSpPr>
        <p:spPr/>
        <p:txBody>
          <a:bodyPr/>
          <a:lstStyle/>
          <a:p>
            <a:fld id="{9E71769C-D31C-4F46-B45B-EEF72EFE1532}" type="slidenum">
              <a:rPr lang="en-US" smtClean="0"/>
              <a:t>26</a:t>
            </a:fld>
            <a:endParaRPr lang="en-US"/>
          </a:p>
        </p:txBody>
      </p:sp>
    </p:spTree>
    <p:extLst>
      <p:ext uri="{BB962C8B-B14F-4D97-AF65-F5344CB8AC3E}">
        <p14:creationId xmlns:p14="http://schemas.microsoft.com/office/powerpoint/2010/main" val="2059179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difficult to believe when a year comes to an end. 2021 was supposed to be a great year on the heels of 2020. Many things associated with the end of year and one of those is a time of evaluation. </a:t>
            </a:r>
          </a:p>
        </p:txBody>
      </p:sp>
      <p:sp>
        <p:nvSpPr>
          <p:cNvPr id="4" name="Slide Number Placeholder 3"/>
          <p:cNvSpPr>
            <a:spLocks noGrp="1"/>
          </p:cNvSpPr>
          <p:nvPr>
            <p:ph type="sldNum" sz="quarter" idx="5"/>
          </p:nvPr>
        </p:nvSpPr>
        <p:spPr/>
        <p:txBody>
          <a:bodyPr/>
          <a:lstStyle/>
          <a:p>
            <a:fld id="{9E71769C-D31C-4F46-B45B-EEF72EFE1532}" type="slidenum">
              <a:rPr lang="en-US" smtClean="0"/>
              <a:t>27</a:t>
            </a:fld>
            <a:endParaRPr lang="en-US"/>
          </a:p>
        </p:txBody>
      </p:sp>
    </p:spTree>
    <p:extLst>
      <p:ext uri="{BB962C8B-B14F-4D97-AF65-F5344CB8AC3E}">
        <p14:creationId xmlns:p14="http://schemas.microsoft.com/office/powerpoint/2010/main" val="930741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approach the end of a year, it’s a good time to do that. </a:t>
            </a:r>
          </a:p>
        </p:txBody>
      </p:sp>
      <p:sp>
        <p:nvSpPr>
          <p:cNvPr id="4" name="Slide Number Placeholder 3"/>
          <p:cNvSpPr>
            <a:spLocks noGrp="1"/>
          </p:cNvSpPr>
          <p:nvPr>
            <p:ph type="sldNum" sz="quarter" idx="5"/>
          </p:nvPr>
        </p:nvSpPr>
        <p:spPr/>
        <p:txBody>
          <a:bodyPr/>
          <a:lstStyle/>
          <a:p>
            <a:fld id="{9E71769C-D31C-4F46-B45B-EEF72EFE1532}" type="slidenum">
              <a:rPr lang="en-US" smtClean="0"/>
              <a:t>3</a:t>
            </a:fld>
            <a:endParaRPr lang="en-US"/>
          </a:p>
        </p:txBody>
      </p:sp>
    </p:spTree>
    <p:extLst>
      <p:ext uri="{BB962C8B-B14F-4D97-AF65-F5344CB8AC3E}">
        <p14:creationId xmlns:p14="http://schemas.microsoft.com/office/powerpoint/2010/main" val="3203682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tends to be easier to examine others. We come up with ways of trying to examine others. Might be legitimate but we have to be careful—church attendance, involvement. Not the whole picture. </a:t>
            </a:r>
          </a:p>
        </p:txBody>
      </p:sp>
      <p:sp>
        <p:nvSpPr>
          <p:cNvPr id="4" name="Slide Number Placeholder 3"/>
          <p:cNvSpPr>
            <a:spLocks noGrp="1"/>
          </p:cNvSpPr>
          <p:nvPr>
            <p:ph type="sldNum" sz="quarter" idx="5"/>
          </p:nvPr>
        </p:nvSpPr>
        <p:spPr/>
        <p:txBody>
          <a:bodyPr/>
          <a:lstStyle/>
          <a:p>
            <a:fld id="{9E71769C-D31C-4F46-B45B-EEF72EFE1532}" type="slidenum">
              <a:rPr lang="en-US" smtClean="0"/>
              <a:t>4</a:t>
            </a:fld>
            <a:endParaRPr lang="en-US"/>
          </a:p>
        </p:txBody>
      </p:sp>
    </p:spTree>
    <p:extLst>
      <p:ext uri="{BB962C8B-B14F-4D97-AF65-F5344CB8AC3E}">
        <p14:creationId xmlns:p14="http://schemas.microsoft.com/office/powerpoint/2010/main" val="3126431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the context? We are all part of the same body. I hadn’t noticed that. </a:t>
            </a:r>
          </a:p>
        </p:txBody>
      </p:sp>
      <p:sp>
        <p:nvSpPr>
          <p:cNvPr id="4" name="Slide Number Placeholder 3"/>
          <p:cNvSpPr>
            <a:spLocks noGrp="1"/>
          </p:cNvSpPr>
          <p:nvPr>
            <p:ph type="sldNum" sz="quarter" idx="5"/>
          </p:nvPr>
        </p:nvSpPr>
        <p:spPr/>
        <p:txBody>
          <a:bodyPr/>
          <a:lstStyle/>
          <a:p>
            <a:fld id="{9E71769C-D31C-4F46-B45B-EEF72EFE1532}" type="slidenum">
              <a:rPr lang="en-US" smtClean="0"/>
              <a:t>5</a:t>
            </a:fld>
            <a:endParaRPr lang="en-US"/>
          </a:p>
        </p:txBody>
      </p:sp>
    </p:spTree>
    <p:extLst>
      <p:ext uri="{BB962C8B-B14F-4D97-AF65-F5344CB8AC3E}">
        <p14:creationId xmlns:p14="http://schemas.microsoft.com/office/powerpoint/2010/main" val="1141232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doesn’t mean that we can never make a judgment but rather that we are not the judge. We need to treat others how we would want to be treated. </a:t>
            </a:r>
          </a:p>
        </p:txBody>
      </p:sp>
      <p:sp>
        <p:nvSpPr>
          <p:cNvPr id="4" name="Slide Number Placeholder 3"/>
          <p:cNvSpPr>
            <a:spLocks noGrp="1"/>
          </p:cNvSpPr>
          <p:nvPr>
            <p:ph type="sldNum" sz="quarter" idx="5"/>
          </p:nvPr>
        </p:nvSpPr>
        <p:spPr/>
        <p:txBody>
          <a:bodyPr/>
          <a:lstStyle/>
          <a:p>
            <a:fld id="{9E71769C-D31C-4F46-B45B-EEF72EFE1532}" type="slidenum">
              <a:rPr lang="en-US" smtClean="0"/>
              <a:t>6</a:t>
            </a:fld>
            <a:endParaRPr lang="en-US"/>
          </a:p>
        </p:txBody>
      </p:sp>
    </p:spTree>
    <p:extLst>
      <p:ext uri="{BB962C8B-B14F-4D97-AF65-F5344CB8AC3E}">
        <p14:creationId xmlns:p14="http://schemas.microsoft.com/office/powerpoint/2010/main" val="360114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testing ourselves—a performance review—what are some things to think about? Passages that provide somewhat of a rubric. Below average, average, above average? When evaluating ourselves, we also need to be aware of dangers of </a:t>
            </a:r>
            <a:r>
              <a:rPr lang="en-US" dirty="0" err="1"/>
              <a:t>overevaluating</a:t>
            </a:r>
            <a:r>
              <a:rPr lang="en-US" dirty="0"/>
              <a:t>. </a:t>
            </a:r>
          </a:p>
        </p:txBody>
      </p:sp>
      <p:sp>
        <p:nvSpPr>
          <p:cNvPr id="4" name="Slide Number Placeholder 3"/>
          <p:cNvSpPr>
            <a:spLocks noGrp="1"/>
          </p:cNvSpPr>
          <p:nvPr>
            <p:ph type="sldNum" sz="quarter" idx="5"/>
          </p:nvPr>
        </p:nvSpPr>
        <p:spPr/>
        <p:txBody>
          <a:bodyPr/>
          <a:lstStyle/>
          <a:p>
            <a:fld id="{9E71769C-D31C-4F46-B45B-EEF72EFE1532}" type="slidenum">
              <a:rPr lang="en-US" smtClean="0"/>
              <a:t>7</a:t>
            </a:fld>
            <a:endParaRPr lang="en-US"/>
          </a:p>
        </p:txBody>
      </p:sp>
    </p:spTree>
    <p:extLst>
      <p:ext uri="{BB962C8B-B14F-4D97-AF65-F5344CB8AC3E}">
        <p14:creationId xmlns:p14="http://schemas.microsoft.com/office/powerpoint/2010/main" val="32671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near the end of a year, this is one passage that we can look at to review ourselves. How have you done? Where have you done well or not so well? Growth? </a:t>
            </a:r>
          </a:p>
        </p:txBody>
      </p:sp>
      <p:sp>
        <p:nvSpPr>
          <p:cNvPr id="4" name="Slide Number Placeholder 3"/>
          <p:cNvSpPr>
            <a:spLocks noGrp="1"/>
          </p:cNvSpPr>
          <p:nvPr>
            <p:ph type="sldNum" sz="quarter" idx="5"/>
          </p:nvPr>
        </p:nvSpPr>
        <p:spPr/>
        <p:txBody>
          <a:bodyPr/>
          <a:lstStyle/>
          <a:p>
            <a:fld id="{9E71769C-D31C-4F46-B45B-EEF72EFE1532}" type="slidenum">
              <a:rPr lang="en-US" smtClean="0"/>
              <a:t>8</a:t>
            </a:fld>
            <a:endParaRPr lang="en-US"/>
          </a:p>
        </p:txBody>
      </p:sp>
    </p:spTree>
    <p:extLst>
      <p:ext uri="{BB962C8B-B14F-4D97-AF65-F5344CB8AC3E}">
        <p14:creationId xmlns:p14="http://schemas.microsoft.com/office/powerpoint/2010/main" val="365417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jot some things done. I know I considered where I need growth. Agape </a:t>
            </a:r>
            <a:r>
              <a:rPr lang="en-US" dirty="0" err="1"/>
              <a:t>Gk</a:t>
            </a:r>
            <a:r>
              <a:rPr lang="en-US" dirty="0"/>
              <a:t>-preference, good-will toward. How have you done? </a:t>
            </a:r>
          </a:p>
        </p:txBody>
      </p:sp>
      <p:sp>
        <p:nvSpPr>
          <p:cNvPr id="4" name="Slide Number Placeholder 3"/>
          <p:cNvSpPr>
            <a:spLocks noGrp="1"/>
          </p:cNvSpPr>
          <p:nvPr>
            <p:ph type="sldNum" sz="quarter" idx="5"/>
          </p:nvPr>
        </p:nvSpPr>
        <p:spPr/>
        <p:txBody>
          <a:bodyPr/>
          <a:lstStyle/>
          <a:p>
            <a:fld id="{9E71769C-D31C-4F46-B45B-EEF72EFE1532}" type="slidenum">
              <a:rPr lang="en-US" smtClean="0"/>
              <a:t>9</a:t>
            </a:fld>
            <a:endParaRPr lang="en-US"/>
          </a:p>
        </p:txBody>
      </p:sp>
    </p:spTree>
    <p:extLst>
      <p:ext uri="{BB962C8B-B14F-4D97-AF65-F5344CB8AC3E}">
        <p14:creationId xmlns:p14="http://schemas.microsoft.com/office/powerpoint/2010/main" val="88717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54873D-2EE7-4A39-A718-B869095972EF}"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419728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4873D-2EE7-4A39-A718-B869095972EF}"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14760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4873D-2EE7-4A39-A718-B869095972EF}"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186893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4873D-2EE7-4A39-A718-B869095972EF}"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204846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4873D-2EE7-4A39-A718-B869095972EF}"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64459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54873D-2EE7-4A39-A718-B869095972EF}"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3084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54873D-2EE7-4A39-A718-B869095972EF}"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427108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54873D-2EE7-4A39-A718-B869095972EF}"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72583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4873D-2EE7-4A39-A718-B869095972EF}"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376029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54873D-2EE7-4A39-A718-B869095972EF}"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2544101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54873D-2EE7-4A39-A718-B869095972EF}"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726C-5DA2-41EC-A9A7-0AA58F6EDC1F}" type="slidenum">
              <a:rPr lang="en-US" smtClean="0"/>
              <a:t>‹#›</a:t>
            </a:fld>
            <a:endParaRPr lang="en-US"/>
          </a:p>
        </p:txBody>
      </p:sp>
    </p:spTree>
    <p:extLst>
      <p:ext uri="{BB962C8B-B14F-4D97-AF65-F5344CB8AC3E}">
        <p14:creationId xmlns:p14="http://schemas.microsoft.com/office/powerpoint/2010/main" val="420226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4873D-2EE7-4A39-A718-B869095972EF}" type="datetimeFigureOut">
              <a:rPr lang="en-US" smtClean="0"/>
              <a:t>12/3/2021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B726C-5DA2-41EC-A9A7-0AA58F6EDC1F}" type="slidenum">
              <a:rPr lang="en-US" smtClean="0"/>
              <a:t>‹#›</a:t>
            </a:fld>
            <a:endParaRPr lang="en-US"/>
          </a:p>
        </p:txBody>
      </p:sp>
    </p:spTree>
    <p:extLst>
      <p:ext uri="{BB962C8B-B14F-4D97-AF65-F5344CB8AC3E}">
        <p14:creationId xmlns:p14="http://schemas.microsoft.com/office/powerpoint/2010/main" val="3945626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1710-90B1-4BE6-B666-3BA4D1ABB5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7184A7-396A-46B1-A586-C4959BEEB4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0475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a:t>
            </a:r>
            <a:r>
              <a:rPr lang="en-US" sz="3600" i="0" dirty="0">
                <a:effectLst/>
                <a:latin typeface="system-ui"/>
              </a:rPr>
              <a:t>love</a:t>
            </a:r>
            <a:r>
              <a:rPr lang="en-US" sz="3600" b="0" i="0" dirty="0">
                <a:solidFill>
                  <a:srgbClr val="000000"/>
                </a:solidFill>
                <a:effectLst/>
                <a:latin typeface="system-ui"/>
              </a:rPr>
              <a:t>, </a:t>
            </a:r>
            <a:r>
              <a:rPr lang="en-US" sz="3600" b="1" i="0" dirty="0">
                <a:solidFill>
                  <a:srgbClr val="FF6600"/>
                </a:solidFill>
                <a:effectLst/>
                <a:highlight>
                  <a:srgbClr val="00FFFF"/>
                </a:highlight>
                <a:latin typeface="system-ui"/>
              </a:rPr>
              <a:t>joy</a:t>
            </a:r>
            <a:r>
              <a:rPr lang="en-US" sz="3600" b="0" i="0" dirty="0">
                <a:solidFill>
                  <a:srgbClr val="000000"/>
                </a:solidFill>
                <a:effectLst/>
                <a:latin typeface="system-ui"/>
              </a:rPr>
              <a:t>, peace, patience,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53461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a:t>
            </a:r>
            <a:r>
              <a:rPr lang="en-US" sz="3600" b="1" i="0" dirty="0">
                <a:solidFill>
                  <a:srgbClr val="FF6600"/>
                </a:solidFill>
                <a:effectLst/>
                <a:highlight>
                  <a:srgbClr val="00FFFF"/>
                </a:highlight>
                <a:latin typeface="system-ui"/>
              </a:rPr>
              <a:t>peace</a:t>
            </a:r>
            <a:r>
              <a:rPr lang="en-US" sz="3600" b="0" i="0" dirty="0">
                <a:solidFill>
                  <a:srgbClr val="000000"/>
                </a:solidFill>
                <a:effectLst/>
                <a:latin typeface="system-ui"/>
              </a:rPr>
              <a:t>, patience,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58632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a:t>
            </a:r>
            <a:r>
              <a:rPr lang="en-US" sz="3600" b="1" i="0" dirty="0">
                <a:solidFill>
                  <a:srgbClr val="FF6600"/>
                </a:solidFill>
                <a:effectLst/>
                <a:highlight>
                  <a:srgbClr val="00FFFF"/>
                </a:highlight>
                <a:latin typeface="system-ui"/>
              </a:rPr>
              <a:t>patience</a:t>
            </a:r>
            <a:r>
              <a:rPr lang="en-US" sz="3600" b="0" i="0" dirty="0">
                <a:solidFill>
                  <a:srgbClr val="000000"/>
                </a:solidFill>
                <a:effectLst/>
                <a:latin typeface="system-ui"/>
              </a:rPr>
              <a:t>,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146659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a:t>
            </a:r>
            <a:r>
              <a:rPr lang="en-US" sz="3600" b="1" i="0" dirty="0">
                <a:solidFill>
                  <a:srgbClr val="FF6600"/>
                </a:solidFill>
                <a:effectLst/>
                <a:highlight>
                  <a:srgbClr val="00FFFF"/>
                </a:highlight>
                <a:latin typeface="system-ui"/>
              </a:rPr>
              <a:t>kindness</a:t>
            </a:r>
            <a:r>
              <a:rPr lang="en-US" sz="3600" b="0" i="0" dirty="0">
                <a:solidFill>
                  <a:srgbClr val="000000"/>
                </a:solidFill>
                <a:effectLst/>
                <a:latin typeface="system-ui"/>
              </a:rPr>
              <a:t>,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3200852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a:t>
            </a:r>
            <a:r>
              <a:rPr lang="en-US" sz="3600" b="1" i="0" dirty="0">
                <a:solidFill>
                  <a:srgbClr val="FF6600"/>
                </a:solidFill>
                <a:effectLst/>
                <a:highlight>
                  <a:srgbClr val="00FFFF"/>
                </a:highlight>
                <a:latin typeface="system-ui"/>
              </a:rPr>
              <a:t>goodness</a:t>
            </a:r>
            <a:r>
              <a:rPr lang="en-US" sz="3600" b="0" i="0" dirty="0">
                <a:solidFill>
                  <a:srgbClr val="000000"/>
                </a:solidFill>
                <a:effectLst/>
                <a:latin typeface="system-ui"/>
              </a:rPr>
              <a:t>,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11695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goodness, </a:t>
            </a:r>
            <a:r>
              <a:rPr lang="en-US" sz="3600" b="1" i="0" dirty="0">
                <a:solidFill>
                  <a:srgbClr val="FF6600"/>
                </a:solidFill>
                <a:effectLst/>
                <a:highlight>
                  <a:srgbClr val="00FFFF"/>
                </a:highlight>
                <a:latin typeface="system-ui"/>
              </a:rPr>
              <a:t>faithfulness</a:t>
            </a:r>
            <a:r>
              <a:rPr lang="en-US" sz="3600" b="0" i="0" dirty="0">
                <a:solidFill>
                  <a:srgbClr val="000000"/>
                </a:solidFill>
                <a:effectLst/>
                <a:latin typeface="system-ui"/>
              </a:rPr>
              <a:t>,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3383746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goodness, faithfulness,</a:t>
            </a:r>
            <a:r>
              <a:rPr lang="en-US" sz="3600" b="0" i="0" dirty="0">
                <a:solidFill>
                  <a:srgbClr val="FF6600"/>
                </a:solidFill>
                <a:effectLst/>
                <a:latin typeface="system-ui"/>
              </a:rPr>
              <a:t> </a:t>
            </a:r>
            <a:r>
              <a:rPr lang="en-US" sz="3600" b="1" i="0" dirty="0">
                <a:solidFill>
                  <a:srgbClr val="FF6600"/>
                </a:solidFill>
                <a:effectLst/>
                <a:highlight>
                  <a:srgbClr val="00FFFF"/>
                </a:highlight>
                <a:latin typeface="system-ui"/>
              </a:rPr>
              <a:t>gentleness</a:t>
            </a:r>
            <a:r>
              <a:rPr lang="en-US" sz="3600" b="0" i="0" dirty="0">
                <a:solidFill>
                  <a:srgbClr val="000000"/>
                </a:solidFill>
                <a:effectLst/>
                <a:latin typeface="system-ui"/>
              </a:rPr>
              <a:t>,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86410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goodness, faithfulness, gentleness, </a:t>
            </a:r>
            <a:r>
              <a:rPr lang="en-US" sz="3600" b="1" i="0" dirty="0">
                <a:solidFill>
                  <a:srgbClr val="FF6600"/>
                </a:solidFill>
                <a:effectLst/>
                <a:highlight>
                  <a:srgbClr val="00FFFF"/>
                </a:highlight>
                <a:latin typeface="system-ui"/>
              </a:rPr>
              <a:t>self-control</a:t>
            </a:r>
            <a:r>
              <a:rPr lang="en-US" sz="3600" b="0" i="0" dirty="0">
                <a:solidFill>
                  <a:srgbClr val="000000"/>
                </a:solidFill>
                <a:effectLst/>
                <a:latin typeface="system-ui"/>
              </a:rPr>
              <a:t>;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87293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66771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 humility, gentleness and patience;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414568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FC11-3800-4144-9731-E7414425B3F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06CCC70-F910-4C75-B5FA-3E4FD11DDF41}"/>
              </a:ext>
            </a:extLst>
          </p:cNvPr>
          <p:cNvSpPr>
            <a:spLocks noGrp="1"/>
          </p:cNvSpPr>
          <p:nvPr>
            <p:ph type="subTitle" idx="1"/>
          </p:nvPr>
        </p:nvSpPr>
        <p:spPr/>
        <p:txBody>
          <a:bodyPr/>
          <a:lstStyle/>
          <a:p>
            <a:endParaRPr lang="en-US"/>
          </a:p>
        </p:txBody>
      </p:sp>
      <p:pic>
        <p:nvPicPr>
          <p:cNvPr id="1030" name="Picture 6" descr="See the source image">
            <a:extLst>
              <a:ext uri="{FF2B5EF4-FFF2-40B4-BE49-F238E27FC236}">
                <a16:creationId xmlns:a16="http://schemas.microsoft.com/office/drawing/2014/main" id="{B5DA34EC-C789-4980-A3AB-A2055FD183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9144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39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a:t>
            </a:r>
            <a:r>
              <a:rPr lang="en-US" sz="3600" b="1" dirty="0">
                <a:solidFill>
                  <a:srgbClr val="FF6600"/>
                </a:solidFill>
                <a:effectLst/>
                <a:highlight>
                  <a:srgbClr val="00FFFF"/>
                </a:highlight>
                <a:latin typeface="system-ui"/>
              </a:rPr>
              <a:t>compassion</a:t>
            </a:r>
            <a:r>
              <a:rPr lang="en-US" sz="3600" b="0" dirty="0">
                <a:solidFill>
                  <a:srgbClr val="000000"/>
                </a:solidFill>
                <a:effectLst/>
                <a:latin typeface="system-ui"/>
              </a:rPr>
              <a:t>, kindness, humility, gentleness and patience;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4029095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a:t>
            </a:r>
            <a:r>
              <a:rPr lang="en-US" sz="3600" b="1" dirty="0">
                <a:solidFill>
                  <a:srgbClr val="FF6600"/>
                </a:solidFill>
                <a:effectLst/>
                <a:highlight>
                  <a:srgbClr val="00FFFF"/>
                </a:highlight>
                <a:latin typeface="system-ui"/>
              </a:rPr>
              <a:t>kindness</a:t>
            </a:r>
            <a:r>
              <a:rPr lang="en-US" sz="3600" b="0" dirty="0">
                <a:solidFill>
                  <a:srgbClr val="000000"/>
                </a:solidFill>
                <a:effectLst/>
                <a:latin typeface="system-ui"/>
              </a:rPr>
              <a:t>, humility, gentleness and patience;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134879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a:t>
            </a:r>
            <a:r>
              <a:rPr lang="en-US" sz="3600" b="0" dirty="0">
                <a:solidFill>
                  <a:srgbClr val="000000"/>
                </a:solidFill>
                <a:effectLst/>
                <a:highlight>
                  <a:srgbClr val="00FFFF"/>
                </a:highlight>
                <a:latin typeface="system-ui"/>
              </a:rPr>
              <a:t> </a:t>
            </a:r>
            <a:r>
              <a:rPr lang="en-US" sz="3600" b="1" dirty="0">
                <a:solidFill>
                  <a:srgbClr val="FF6600"/>
                </a:solidFill>
                <a:effectLst/>
                <a:highlight>
                  <a:srgbClr val="00FFFF"/>
                </a:highlight>
                <a:latin typeface="system-ui"/>
              </a:rPr>
              <a:t>humility</a:t>
            </a:r>
            <a:r>
              <a:rPr lang="en-US" sz="3600" b="0" dirty="0">
                <a:solidFill>
                  <a:srgbClr val="000000"/>
                </a:solidFill>
                <a:effectLst/>
                <a:latin typeface="system-ui"/>
              </a:rPr>
              <a:t>, gentleness and patience;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36201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 humility, </a:t>
            </a:r>
            <a:r>
              <a:rPr lang="en-US" sz="3600" b="1" dirty="0">
                <a:solidFill>
                  <a:srgbClr val="FF6600"/>
                </a:solidFill>
                <a:effectLst/>
                <a:highlight>
                  <a:srgbClr val="00FFFF"/>
                </a:highlight>
                <a:latin typeface="system-ui"/>
              </a:rPr>
              <a:t>gentleness</a:t>
            </a:r>
            <a:r>
              <a:rPr lang="en-US" sz="3600" b="0" dirty="0">
                <a:solidFill>
                  <a:srgbClr val="000000"/>
                </a:solidFill>
                <a:effectLst/>
                <a:latin typeface="system-ui"/>
              </a:rPr>
              <a:t> and patience;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211130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 humility, gentleness and </a:t>
            </a:r>
            <a:r>
              <a:rPr lang="en-US" sz="3600" b="1" dirty="0">
                <a:solidFill>
                  <a:srgbClr val="FF6600"/>
                </a:solidFill>
                <a:effectLst/>
                <a:highlight>
                  <a:srgbClr val="00FFFF"/>
                </a:highlight>
                <a:latin typeface="system-ui"/>
              </a:rPr>
              <a:t>patience</a:t>
            </a:r>
            <a:r>
              <a:rPr lang="en-US" sz="3600" b="0" dirty="0">
                <a:solidFill>
                  <a:srgbClr val="000000"/>
                </a:solidFill>
                <a:effectLst/>
                <a:latin typeface="system-ui"/>
              </a:rPr>
              <a:t>; bearing with one another, and forgiving each other,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97321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 humility, gentleness and patience; </a:t>
            </a:r>
            <a:r>
              <a:rPr lang="en-US" sz="3600" b="1" dirty="0">
                <a:solidFill>
                  <a:srgbClr val="FF6600"/>
                </a:solidFill>
                <a:effectLst/>
                <a:highlight>
                  <a:srgbClr val="00FFFF"/>
                </a:highlight>
                <a:latin typeface="system-ui"/>
              </a:rPr>
              <a:t>bearing with one another, and forgiving each other</a:t>
            </a:r>
            <a:r>
              <a:rPr lang="en-US" sz="3600" b="0" dirty="0">
                <a:solidFill>
                  <a:srgbClr val="000000"/>
                </a:solidFill>
                <a:effectLst/>
                <a:latin typeface="system-ui"/>
              </a:rPr>
              <a:t>, whoever has a complaint against anyone; just as the Lord forgave you, so also should you. Beyond all these things put on love,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219288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293756"/>
            <a:ext cx="8382000" cy="5632311"/>
          </a:xfrm>
          <a:prstGeom prst="rect">
            <a:avLst/>
          </a:prstGeom>
          <a:noFill/>
        </p:spPr>
        <p:txBody>
          <a:bodyPr wrap="square">
            <a:spAutoFit/>
          </a:bodyPr>
          <a:lstStyle/>
          <a:p>
            <a:pPr algn="ctr"/>
            <a:r>
              <a:rPr lang="en-US" sz="3600" b="0" dirty="0">
                <a:solidFill>
                  <a:srgbClr val="000000"/>
                </a:solidFill>
                <a:effectLst/>
                <a:latin typeface="system-ui"/>
              </a:rPr>
              <a:t>So, as those who have been chosen of God, holy and beloved, put on a heart of compassion, kindness, humility, gentleness and patience; </a:t>
            </a:r>
            <a:r>
              <a:rPr lang="en-US" sz="3600" dirty="0">
                <a:effectLst/>
                <a:latin typeface="system-ui"/>
              </a:rPr>
              <a:t>bearing with one another, and forgiving each other</a:t>
            </a:r>
            <a:r>
              <a:rPr lang="en-US" sz="3600" b="0" dirty="0">
                <a:solidFill>
                  <a:srgbClr val="000000"/>
                </a:solidFill>
                <a:effectLst/>
                <a:latin typeface="system-ui"/>
              </a:rPr>
              <a:t>, whoever has a complaint against anyone; just as the Lord forgave you, so also should you. </a:t>
            </a:r>
            <a:r>
              <a:rPr lang="en-US" sz="3600" b="1" dirty="0">
                <a:solidFill>
                  <a:srgbClr val="FF6600"/>
                </a:solidFill>
                <a:effectLst/>
                <a:highlight>
                  <a:srgbClr val="00FFFF"/>
                </a:highlight>
                <a:latin typeface="system-ui"/>
              </a:rPr>
              <a:t>Beyond all these things put on love</a:t>
            </a:r>
            <a:r>
              <a:rPr lang="en-US" sz="3600" b="0" dirty="0">
                <a:solidFill>
                  <a:srgbClr val="000000"/>
                </a:solidFill>
                <a:effectLst/>
                <a:latin typeface="system-ui"/>
              </a:rPr>
              <a:t>, which is the perfect bond of unity. </a:t>
            </a:r>
          </a:p>
          <a:p>
            <a:pPr algn="ctr"/>
            <a:r>
              <a:rPr lang="en-US" sz="3600" dirty="0">
                <a:solidFill>
                  <a:srgbClr val="000000"/>
                </a:solidFill>
                <a:latin typeface="system-ui"/>
              </a:rPr>
              <a:t>Colossians 3:12-14</a:t>
            </a:r>
            <a:endParaRPr lang="en-US" sz="3600" dirty="0"/>
          </a:p>
        </p:txBody>
      </p:sp>
    </p:spTree>
    <p:extLst>
      <p:ext uri="{BB962C8B-B14F-4D97-AF65-F5344CB8AC3E}">
        <p14:creationId xmlns:p14="http://schemas.microsoft.com/office/powerpoint/2010/main" val="2135572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1710-90B1-4BE6-B666-3BA4D1ABB5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7184A7-396A-46B1-A586-C4959BEEB4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5319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3416320"/>
          </a:xfrm>
          <a:prstGeom prst="rect">
            <a:avLst/>
          </a:prstGeom>
          <a:noFill/>
        </p:spPr>
        <p:txBody>
          <a:bodyPr wrap="square">
            <a:spAutoFit/>
          </a:bodyPr>
          <a:lstStyle/>
          <a:p>
            <a:pPr algn="ctr"/>
            <a:r>
              <a:rPr lang="en-US" sz="3600" b="1" i="0" u="sng" dirty="0">
                <a:solidFill>
                  <a:srgbClr val="FF6600"/>
                </a:solidFill>
                <a:effectLst/>
                <a:latin typeface="system-ui"/>
              </a:rPr>
              <a:t>Examine yourselves</a:t>
            </a:r>
            <a:r>
              <a:rPr lang="en-US" sz="3600" b="0" i="0" dirty="0">
                <a:solidFill>
                  <a:srgbClr val="000000"/>
                </a:solidFill>
                <a:effectLst/>
                <a:latin typeface="system-ui"/>
              </a:rPr>
              <a:t>, to see whether you are in the faith. </a:t>
            </a:r>
            <a:r>
              <a:rPr lang="en-US" sz="3600" b="1" i="0" u="sng" dirty="0">
                <a:solidFill>
                  <a:srgbClr val="FF6600"/>
                </a:solidFill>
                <a:effectLst/>
                <a:latin typeface="system-ui"/>
              </a:rPr>
              <a:t>Test yourselves</a:t>
            </a:r>
            <a:r>
              <a:rPr lang="en-US" sz="3600" b="0" i="0" dirty="0">
                <a:solidFill>
                  <a:srgbClr val="000000"/>
                </a:solidFill>
                <a:effectLst/>
                <a:latin typeface="system-ui"/>
              </a:rPr>
              <a:t>. Or do you not realize this about yourselves, that Jesus Christ is in you?—unless indeed you fail to meet the test!</a:t>
            </a:r>
          </a:p>
          <a:p>
            <a:pPr algn="ctr"/>
            <a:r>
              <a:rPr lang="en-US" sz="3600" dirty="0">
                <a:solidFill>
                  <a:srgbClr val="000000"/>
                </a:solidFill>
                <a:latin typeface="system-ui"/>
              </a:rPr>
              <a:t>2 Corinthians 13:5</a:t>
            </a:r>
            <a:endParaRPr lang="en-US" sz="3600" dirty="0"/>
          </a:p>
        </p:txBody>
      </p:sp>
    </p:spTree>
    <p:extLst>
      <p:ext uri="{BB962C8B-B14F-4D97-AF65-F5344CB8AC3E}">
        <p14:creationId xmlns:p14="http://schemas.microsoft.com/office/powerpoint/2010/main" val="416924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3416320"/>
          </a:xfrm>
          <a:prstGeom prst="rect">
            <a:avLst/>
          </a:prstGeom>
          <a:noFill/>
        </p:spPr>
        <p:txBody>
          <a:bodyPr wrap="square">
            <a:spAutoFit/>
          </a:bodyPr>
          <a:lstStyle/>
          <a:p>
            <a:pPr algn="ctr"/>
            <a:r>
              <a:rPr lang="en-US" sz="3600" b="1" i="0" u="sng" dirty="0">
                <a:solidFill>
                  <a:srgbClr val="FF6600"/>
                </a:solidFill>
                <a:effectLst/>
                <a:latin typeface="system-ui"/>
              </a:rPr>
              <a:t>Examine </a:t>
            </a:r>
            <a:r>
              <a:rPr lang="en-US" sz="3600" b="1" i="0" u="sng" dirty="0">
                <a:solidFill>
                  <a:srgbClr val="FF6600"/>
                </a:solidFill>
                <a:effectLst/>
                <a:highlight>
                  <a:srgbClr val="00FFFF"/>
                </a:highlight>
                <a:latin typeface="system-ui"/>
              </a:rPr>
              <a:t>yourselves</a:t>
            </a:r>
            <a:r>
              <a:rPr lang="en-US" sz="3600" b="0" i="0" dirty="0">
                <a:solidFill>
                  <a:srgbClr val="000000"/>
                </a:solidFill>
                <a:effectLst/>
                <a:latin typeface="system-ui"/>
              </a:rPr>
              <a:t>, to see whether you are in the faith. </a:t>
            </a:r>
            <a:r>
              <a:rPr lang="en-US" sz="3600" b="1" i="0" u="sng" dirty="0">
                <a:solidFill>
                  <a:srgbClr val="FF6600"/>
                </a:solidFill>
                <a:effectLst/>
                <a:latin typeface="system-ui"/>
              </a:rPr>
              <a:t>Test </a:t>
            </a:r>
            <a:r>
              <a:rPr lang="en-US" sz="3600" b="1" i="0" u="sng" dirty="0">
                <a:solidFill>
                  <a:srgbClr val="FF6600"/>
                </a:solidFill>
                <a:effectLst/>
                <a:highlight>
                  <a:srgbClr val="00FFFF"/>
                </a:highlight>
                <a:latin typeface="system-ui"/>
              </a:rPr>
              <a:t>yourselves</a:t>
            </a:r>
            <a:r>
              <a:rPr lang="en-US" sz="3600" b="0" i="0" dirty="0">
                <a:solidFill>
                  <a:srgbClr val="000000"/>
                </a:solidFill>
                <a:effectLst/>
                <a:latin typeface="system-ui"/>
              </a:rPr>
              <a:t>. Or do you not realize this about yourselves, that Jesus Christ is in you?—unless indeed you fail to meet the test!</a:t>
            </a:r>
          </a:p>
          <a:p>
            <a:pPr algn="ctr"/>
            <a:r>
              <a:rPr lang="en-US" sz="3600" dirty="0">
                <a:solidFill>
                  <a:srgbClr val="000000"/>
                </a:solidFill>
                <a:latin typeface="system-ui"/>
              </a:rPr>
              <a:t>2 Corinthians 13:5</a:t>
            </a:r>
            <a:endParaRPr lang="en-US" sz="3600" dirty="0"/>
          </a:p>
        </p:txBody>
      </p:sp>
    </p:spTree>
    <p:extLst>
      <p:ext uri="{BB962C8B-B14F-4D97-AF65-F5344CB8AC3E}">
        <p14:creationId xmlns:p14="http://schemas.microsoft.com/office/powerpoint/2010/main" val="238827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 y="847754"/>
            <a:ext cx="9141714" cy="4524315"/>
          </a:xfrm>
          <a:prstGeom prst="rect">
            <a:avLst/>
          </a:prstGeom>
          <a:noFill/>
        </p:spPr>
        <p:txBody>
          <a:bodyPr wrap="square">
            <a:spAutoFit/>
          </a:bodyPr>
          <a:lstStyle/>
          <a:p>
            <a:pPr algn="ctr"/>
            <a:r>
              <a:rPr lang="en-US" sz="3600" b="0" i="0" dirty="0">
                <a:solidFill>
                  <a:srgbClr val="000000"/>
                </a:solidFill>
                <a:effectLst/>
                <a:latin typeface="system-ui"/>
              </a:rPr>
              <a:t>For by the grace given to me I say to everyone among you </a:t>
            </a:r>
            <a:r>
              <a:rPr lang="en-US" sz="3600" b="1" i="0" u="sng" dirty="0">
                <a:solidFill>
                  <a:srgbClr val="FF6600"/>
                </a:solidFill>
                <a:effectLst/>
                <a:latin typeface="system-ui"/>
              </a:rPr>
              <a:t>not to think of himself more highly than he ought to think</a:t>
            </a:r>
            <a:r>
              <a:rPr lang="en-US" sz="3600" b="0" i="0" dirty="0">
                <a:solidFill>
                  <a:srgbClr val="000000"/>
                </a:solidFill>
                <a:effectLst/>
                <a:latin typeface="system-ui"/>
              </a:rPr>
              <a:t>, but to think with sober judgment, each according to the measure of faith that God has assigned. For as in one body we have many members,</a:t>
            </a:r>
            <a:r>
              <a:rPr lang="en-US" sz="3600" baseline="30000" dirty="0">
                <a:solidFill>
                  <a:srgbClr val="000000"/>
                </a:solidFill>
                <a:latin typeface="system-ui"/>
              </a:rPr>
              <a:t> </a:t>
            </a:r>
            <a:r>
              <a:rPr lang="en-US" sz="3600" b="0" i="0" dirty="0">
                <a:solidFill>
                  <a:srgbClr val="000000"/>
                </a:solidFill>
                <a:effectLst/>
                <a:latin typeface="system-ui"/>
              </a:rPr>
              <a:t>and the members do not all have the same function</a:t>
            </a:r>
          </a:p>
          <a:p>
            <a:pPr algn="ctr"/>
            <a:r>
              <a:rPr lang="en-US" sz="3600" dirty="0">
                <a:solidFill>
                  <a:srgbClr val="000000"/>
                </a:solidFill>
                <a:latin typeface="system-ui"/>
              </a:rPr>
              <a:t>Romans 12:3-4 </a:t>
            </a:r>
            <a:endParaRPr lang="en-US" sz="3600" dirty="0"/>
          </a:p>
        </p:txBody>
      </p:sp>
    </p:spTree>
    <p:extLst>
      <p:ext uri="{BB962C8B-B14F-4D97-AF65-F5344CB8AC3E}">
        <p14:creationId xmlns:p14="http://schemas.microsoft.com/office/powerpoint/2010/main" val="189609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 y="570755"/>
            <a:ext cx="9141714" cy="5078313"/>
          </a:xfrm>
          <a:prstGeom prst="rect">
            <a:avLst/>
          </a:prstGeom>
          <a:noFill/>
        </p:spPr>
        <p:txBody>
          <a:bodyPr wrap="square">
            <a:spAutoFit/>
          </a:bodyPr>
          <a:lstStyle/>
          <a:p>
            <a:pPr algn="ctr"/>
            <a:r>
              <a:rPr lang="en-US" sz="3600" b="0" i="0" dirty="0">
                <a:solidFill>
                  <a:srgbClr val="000000"/>
                </a:solidFill>
                <a:effectLst/>
                <a:latin typeface="system-ui"/>
              </a:rPr>
              <a:t>Do not speak evil against one another, brothers.</a:t>
            </a:r>
            <a:r>
              <a:rPr lang="en-US" sz="3600" baseline="30000" dirty="0">
                <a:solidFill>
                  <a:srgbClr val="000000"/>
                </a:solidFill>
                <a:latin typeface="system-ui"/>
              </a:rPr>
              <a:t> </a:t>
            </a:r>
            <a:r>
              <a:rPr lang="en-US" sz="3600" b="0" i="0" dirty="0">
                <a:solidFill>
                  <a:srgbClr val="000000"/>
                </a:solidFill>
                <a:effectLst/>
                <a:latin typeface="system-ui"/>
              </a:rPr>
              <a:t>The one who speaks against a brother or judges his brother, speaks evil against the law and judges the law. But if you judge the law, you are not a doer of the law but a judge. There is only one lawgiver and judge, he who is able to save and to destroy. But who are you to judge your neighbor?</a:t>
            </a:r>
          </a:p>
          <a:p>
            <a:pPr algn="ctr"/>
            <a:r>
              <a:rPr lang="en-US" sz="3600" dirty="0">
                <a:solidFill>
                  <a:srgbClr val="000000"/>
                </a:solidFill>
                <a:latin typeface="system-ui"/>
              </a:rPr>
              <a:t>James 4:11-12</a:t>
            </a:r>
            <a:endParaRPr lang="en-US" sz="3600" dirty="0"/>
          </a:p>
        </p:txBody>
      </p:sp>
    </p:spTree>
    <p:extLst>
      <p:ext uri="{BB962C8B-B14F-4D97-AF65-F5344CB8AC3E}">
        <p14:creationId xmlns:p14="http://schemas.microsoft.com/office/powerpoint/2010/main" val="87680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3416320"/>
          </a:xfrm>
          <a:prstGeom prst="rect">
            <a:avLst/>
          </a:prstGeom>
          <a:noFill/>
        </p:spPr>
        <p:txBody>
          <a:bodyPr wrap="square">
            <a:spAutoFit/>
          </a:bodyPr>
          <a:lstStyle/>
          <a:p>
            <a:pPr algn="ctr"/>
            <a:r>
              <a:rPr lang="en-US" sz="3600" b="1" i="0" u="sng" dirty="0">
                <a:solidFill>
                  <a:srgbClr val="FF6600"/>
                </a:solidFill>
                <a:effectLst/>
                <a:latin typeface="system-ui"/>
              </a:rPr>
              <a:t>Examine </a:t>
            </a:r>
            <a:r>
              <a:rPr lang="en-US" sz="3600" b="1" i="0" u="sng" dirty="0">
                <a:solidFill>
                  <a:srgbClr val="FF6600"/>
                </a:solidFill>
                <a:effectLst/>
                <a:highlight>
                  <a:srgbClr val="00FFFF"/>
                </a:highlight>
                <a:latin typeface="system-ui"/>
              </a:rPr>
              <a:t>yourselves</a:t>
            </a:r>
            <a:r>
              <a:rPr lang="en-US" sz="3600" b="0" i="0" dirty="0">
                <a:solidFill>
                  <a:srgbClr val="000000"/>
                </a:solidFill>
                <a:effectLst/>
                <a:latin typeface="system-ui"/>
              </a:rPr>
              <a:t>, to see whether you are in the faith. </a:t>
            </a:r>
            <a:r>
              <a:rPr lang="en-US" sz="3600" b="1" i="0" u="sng" dirty="0">
                <a:solidFill>
                  <a:srgbClr val="FF6600"/>
                </a:solidFill>
                <a:effectLst/>
                <a:latin typeface="system-ui"/>
              </a:rPr>
              <a:t>Test </a:t>
            </a:r>
            <a:r>
              <a:rPr lang="en-US" sz="3600" b="1" i="0" u="sng" dirty="0">
                <a:solidFill>
                  <a:srgbClr val="FF6600"/>
                </a:solidFill>
                <a:effectLst/>
                <a:highlight>
                  <a:srgbClr val="00FFFF"/>
                </a:highlight>
                <a:latin typeface="system-ui"/>
              </a:rPr>
              <a:t>yourselves</a:t>
            </a:r>
            <a:r>
              <a:rPr lang="en-US" sz="3600" b="0" i="0" dirty="0">
                <a:solidFill>
                  <a:srgbClr val="000000"/>
                </a:solidFill>
                <a:effectLst/>
                <a:latin typeface="system-ui"/>
              </a:rPr>
              <a:t>. Or do you not realize this about yourselves, that Jesus Christ is in you?—unless indeed you fail to meet the test!</a:t>
            </a:r>
          </a:p>
          <a:p>
            <a:pPr algn="ctr"/>
            <a:r>
              <a:rPr lang="en-US" sz="3600" dirty="0">
                <a:solidFill>
                  <a:srgbClr val="000000"/>
                </a:solidFill>
                <a:latin typeface="system-ui"/>
              </a:rPr>
              <a:t>2 Corinthians 13:5</a:t>
            </a:r>
            <a:endParaRPr lang="en-US" sz="3600" dirty="0"/>
          </a:p>
        </p:txBody>
      </p:sp>
    </p:spTree>
    <p:extLst>
      <p:ext uri="{BB962C8B-B14F-4D97-AF65-F5344CB8AC3E}">
        <p14:creationId xmlns:p14="http://schemas.microsoft.com/office/powerpoint/2010/main" val="1759452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love, joy, peace, patience,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60892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a16="http://schemas.microsoft.com/office/drawing/2014/main" id="{6909B85D-67EF-478B-A728-57BF32A69DED}"/>
              </a:ext>
            </a:extLst>
          </p:cNvPr>
          <p:cNvSpPr txBox="1"/>
          <p:nvPr/>
        </p:nvSpPr>
        <p:spPr>
          <a:xfrm>
            <a:off x="228600" y="1720840"/>
            <a:ext cx="8382000" cy="2862322"/>
          </a:xfrm>
          <a:prstGeom prst="rect">
            <a:avLst/>
          </a:prstGeom>
          <a:noFill/>
        </p:spPr>
        <p:txBody>
          <a:bodyPr wrap="square">
            <a:spAutoFit/>
          </a:bodyPr>
          <a:lstStyle/>
          <a:p>
            <a:pPr algn="ctr"/>
            <a:r>
              <a:rPr lang="en-US" sz="3600" b="0" i="0" dirty="0">
                <a:solidFill>
                  <a:srgbClr val="000000"/>
                </a:solidFill>
                <a:effectLst/>
                <a:latin typeface="system-ui"/>
              </a:rPr>
              <a:t>But the fruit of the Spirit is </a:t>
            </a:r>
            <a:r>
              <a:rPr lang="en-US" sz="3600" b="1" i="0" dirty="0">
                <a:solidFill>
                  <a:srgbClr val="FF6600"/>
                </a:solidFill>
                <a:effectLst/>
                <a:highlight>
                  <a:srgbClr val="00FFFF"/>
                </a:highlight>
                <a:latin typeface="system-ui"/>
              </a:rPr>
              <a:t>love</a:t>
            </a:r>
            <a:r>
              <a:rPr lang="en-US" sz="3600" b="0" i="0" dirty="0">
                <a:solidFill>
                  <a:srgbClr val="000000"/>
                </a:solidFill>
                <a:effectLst/>
                <a:latin typeface="system-ui"/>
              </a:rPr>
              <a:t>, joy, peace, patience, kindness, goodness, faithfulness, gentleness, self-control; against such things there is no law.</a:t>
            </a:r>
          </a:p>
          <a:p>
            <a:pPr algn="ctr"/>
            <a:r>
              <a:rPr lang="en-US" sz="3600" dirty="0">
                <a:solidFill>
                  <a:srgbClr val="000000"/>
                </a:solidFill>
                <a:latin typeface="system-ui"/>
              </a:rPr>
              <a:t>Galatians 5:22-23</a:t>
            </a:r>
            <a:endParaRPr lang="en-US" sz="3600" dirty="0"/>
          </a:p>
        </p:txBody>
      </p:sp>
    </p:spTree>
    <p:extLst>
      <p:ext uri="{BB962C8B-B14F-4D97-AF65-F5344CB8AC3E}">
        <p14:creationId xmlns:p14="http://schemas.microsoft.com/office/powerpoint/2010/main" val="272507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1838</Words>
  <Application>Microsoft Office PowerPoint</Application>
  <PresentationFormat>On-screen Show (4:3)</PresentationFormat>
  <Paragraphs>102</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2021-11-23T19:11:24Z</dcterms:created>
  <dcterms:modified xsi:type="dcterms:W3CDTF">2021-12-03T16:29:14Z</dcterms:modified>
</cp:coreProperties>
</file>