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6" r:id="rId3"/>
    <p:sldId id="258" r:id="rId4"/>
    <p:sldId id="260" r:id="rId5"/>
    <p:sldId id="261" r:id="rId6"/>
    <p:sldId id="262" r:id="rId7"/>
    <p:sldId id="263" r:id="rId8"/>
    <p:sldId id="266" r:id="rId9"/>
    <p:sldId id="267" r:id="rId10"/>
    <p:sldId id="268" r:id="rId11"/>
    <p:sldId id="269" r:id="rId12"/>
    <p:sldId id="270" r:id="rId13"/>
    <p:sldId id="271" r:id="rId14"/>
    <p:sldId id="273" r:id="rId15"/>
    <p:sldId id="274" r:id="rId16"/>
    <p:sldId id="275" r:id="rId17"/>
    <p:sldId id="277" r:id="rId18"/>
    <p:sldId id="278" r:id="rId19"/>
    <p:sldId id="279" r:id="rId20"/>
    <p:sldId id="28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066" autoAdjust="0"/>
  </p:normalViewPr>
  <p:slideViewPr>
    <p:cSldViewPr snapToGrid="0">
      <p:cViewPr varScale="1">
        <p:scale>
          <a:sx n="53" d="100"/>
          <a:sy n="53" d="100"/>
        </p:scale>
        <p:origin x="168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B879C-ED9D-4B17-BF7B-9D019BF76EFB}" type="datetimeFigureOut">
              <a:rPr lang="en-US" smtClean="0"/>
              <a:t>12/17/2021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1DE06-8FC6-43B5-B0B9-1044F9110DD0}" type="slidenum">
              <a:rPr lang="en-US" smtClean="0"/>
              <a:t>‹#›</a:t>
            </a:fld>
            <a:endParaRPr lang="en-US"/>
          </a:p>
        </p:txBody>
      </p:sp>
    </p:spTree>
    <p:extLst>
      <p:ext uri="{BB962C8B-B14F-4D97-AF65-F5344CB8AC3E}">
        <p14:creationId xmlns:p14="http://schemas.microsoft.com/office/powerpoint/2010/main" val="932643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things that impresses me when you study other cultures and times is how similar people are. I love old photos or portraits. People are people. Yes, we’re different. But we’re very similar. That being true, we can learn a lot from people who lived thousands of years ago. </a:t>
            </a:r>
          </a:p>
        </p:txBody>
      </p:sp>
      <p:sp>
        <p:nvSpPr>
          <p:cNvPr id="4" name="Slide Number Placeholder 3"/>
          <p:cNvSpPr>
            <a:spLocks noGrp="1"/>
          </p:cNvSpPr>
          <p:nvPr>
            <p:ph type="sldNum" sz="quarter" idx="5"/>
          </p:nvPr>
        </p:nvSpPr>
        <p:spPr/>
        <p:txBody>
          <a:bodyPr/>
          <a:lstStyle/>
          <a:p>
            <a:fld id="{0211DE06-8FC6-43B5-B0B9-1044F9110DD0}" type="slidenum">
              <a:rPr lang="en-US" smtClean="0"/>
              <a:t>1</a:t>
            </a:fld>
            <a:endParaRPr lang="en-US"/>
          </a:p>
        </p:txBody>
      </p:sp>
    </p:spTree>
    <p:extLst>
      <p:ext uri="{BB962C8B-B14F-4D97-AF65-F5344CB8AC3E}">
        <p14:creationId xmlns:p14="http://schemas.microsoft.com/office/powerpoint/2010/main" val="3210415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He/Joshua said to the people…</a:t>
            </a:r>
          </a:p>
        </p:txBody>
      </p:sp>
      <p:sp>
        <p:nvSpPr>
          <p:cNvPr id="4" name="Slide Number Placeholder 3"/>
          <p:cNvSpPr>
            <a:spLocks noGrp="1"/>
          </p:cNvSpPr>
          <p:nvPr>
            <p:ph type="sldNum" sz="quarter" idx="5"/>
          </p:nvPr>
        </p:nvSpPr>
        <p:spPr/>
        <p:txBody>
          <a:bodyPr/>
          <a:lstStyle/>
          <a:p>
            <a:fld id="{0211DE06-8FC6-43B5-B0B9-1044F9110DD0}" type="slidenum">
              <a:rPr lang="en-US" smtClean="0"/>
              <a:t>11</a:t>
            </a:fld>
            <a:endParaRPr lang="en-US"/>
          </a:p>
        </p:txBody>
      </p:sp>
    </p:spTree>
    <p:extLst>
      <p:ext uri="{BB962C8B-B14F-4D97-AF65-F5344CB8AC3E}">
        <p14:creationId xmlns:p14="http://schemas.microsoft.com/office/powerpoint/2010/main" val="1678869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Are we people of faith. Do we trust God? Do we have confidence in God. It’s one thing to study the Bible in here. But do we have a daily trust that God will provide? Trust in God will influence others. When you are the one who is composed because you know God is in control, people will notice. </a:t>
            </a:r>
          </a:p>
        </p:txBody>
      </p:sp>
      <p:sp>
        <p:nvSpPr>
          <p:cNvPr id="4" name="Slide Number Placeholder 3"/>
          <p:cNvSpPr>
            <a:spLocks noGrp="1"/>
          </p:cNvSpPr>
          <p:nvPr>
            <p:ph type="sldNum" sz="quarter" idx="5"/>
          </p:nvPr>
        </p:nvSpPr>
        <p:spPr/>
        <p:txBody>
          <a:bodyPr/>
          <a:lstStyle/>
          <a:p>
            <a:fld id="{0211DE06-8FC6-43B5-B0B9-1044F9110DD0}" type="slidenum">
              <a:rPr lang="en-US" smtClean="0"/>
              <a:t>12</a:t>
            </a:fld>
            <a:endParaRPr lang="en-US"/>
          </a:p>
        </p:txBody>
      </p:sp>
    </p:spTree>
    <p:extLst>
      <p:ext uri="{BB962C8B-B14F-4D97-AF65-F5344CB8AC3E}">
        <p14:creationId xmlns:p14="http://schemas.microsoft.com/office/powerpoint/2010/main" val="3628087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OT, God is a God of communication. We talked about lessons from Abraham and saw this. Joshua, too, is a person of God’s word.</a:t>
            </a:r>
          </a:p>
        </p:txBody>
      </p:sp>
      <p:sp>
        <p:nvSpPr>
          <p:cNvPr id="4" name="Slide Number Placeholder 3"/>
          <p:cNvSpPr>
            <a:spLocks noGrp="1"/>
          </p:cNvSpPr>
          <p:nvPr>
            <p:ph type="sldNum" sz="quarter" idx="5"/>
          </p:nvPr>
        </p:nvSpPr>
        <p:spPr/>
        <p:txBody>
          <a:bodyPr/>
          <a:lstStyle/>
          <a:p>
            <a:fld id="{0211DE06-8FC6-43B5-B0B9-1044F9110DD0}" type="slidenum">
              <a:rPr lang="en-US" smtClean="0"/>
              <a:t>13</a:t>
            </a:fld>
            <a:endParaRPr lang="en-US"/>
          </a:p>
        </p:txBody>
      </p:sp>
    </p:spTree>
    <p:extLst>
      <p:ext uri="{BB962C8B-B14F-4D97-AF65-F5344CB8AC3E}">
        <p14:creationId xmlns:p14="http://schemas.microsoft.com/office/powerpoint/2010/main" val="1254096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Are we people of faith. Do we trust God? Do we have confidence in God. It’s one thing to study the Bible in here. But do we have a daily trust that God will provide? Trust in God will influence others. When you are the one who is composed because you know God is in control, people will notice. </a:t>
            </a:r>
          </a:p>
        </p:txBody>
      </p:sp>
      <p:sp>
        <p:nvSpPr>
          <p:cNvPr id="4" name="Slide Number Placeholder 3"/>
          <p:cNvSpPr>
            <a:spLocks noGrp="1"/>
          </p:cNvSpPr>
          <p:nvPr>
            <p:ph type="sldNum" sz="quarter" idx="5"/>
          </p:nvPr>
        </p:nvSpPr>
        <p:spPr/>
        <p:txBody>
          <a:bodyPr/>
          <a:lstStyle/>
          <a:p>
            <a:fld id="{0211DE06-8FC6-43B5-B0B9-1044F9110DD0}" type="slidenum">
              <a:rPr lang="en-US" smtClean="0"/>
              <a:t>14</a:t>
            </a:fld>
            <a:endParaRPr lang="en-US"/>
          </a:p>
        </p:txBody>
      </p:sp>
    </p:spTree>
    <p:extLst>
      <p:ext uri="{BB962C8B-B14F-4D97-AF65-F5344CB8AC3E}">
        <p14:creationId xmlns:p14="http://schemas.microsoft.com/office/powerpoint/2010/main" val="2400375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Joshua says as part of his “farewell address.” US: Being a person of God’s word is related to faith and humility. </a:t>
            </a:r>
          </a:p>
        </p:txBody>
      </p:sp>
      <p:sp>
        <p:nvSpPr>
          <p:cNvPr id="4" name="Slide Number Placeholder 3"/>
          <p:cNvSpPr>
            <a:spLocks noGrp="1"/>
          </p:cNvSpPr>
          <p:nvPr>
            <p:ph type="sldNum" sz="quarter" idx="5"/>
          </p:nvPr>
        </p:nvSpPr>
        <p:spPr/>
        <p:txBody>
          <a:bodyPr/>
          <a:lstStyle/>
          <a:p>
            <a:fld id="{0211DE06-8FC6-43B5-B0B9-1044F9110DD0}" type="slidenum">
              <a:rPr lang="en-US" smtClean="0"/>
              <a:t>15</a:t>
            </a:fld>
            <a:endParaRPr lang="en-US"/>
          </a:p>
        </p:txBody>
      </p:sp>
    </p:spTree>
    <p:extLst>
      <p:ext uri="{BB962C8B-B14F-4D97-AF65-F5344CB8AC3E}">
        <p14:creationId xmlns:p14="http://schemas.microsoft.com/office/powerpoint/2010/main" val="119410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Joshua respects what God has spoken. But Joshua also speaks to God. He is a person of prayer. </a:t>
            </a:r>
          </a:p>
        </p:txBody>
      </p:sp>
      <p:sp>
        <p:nvSpPr>
          <p:cNvPr id="4" name="Slide Number Placeholder 3"/>
          <p:cNvSpPr>
            <a:spLocks noGrp="1"/>
          </p:cNvSpPr>
          <p:nvPr>
            <p:ph type="sldNum" sz="quarter" idx="5"/>
          </p:nvPr>
        </p:nvSpPr>
        <p:spPr/>
        <p:txBody>
          <a:bodyPr/>
          <a:lstStyle/>
          <a:p>
            <a:fld id="{0211DE06-8FC6-43B5-B0B9-1044F9110DD0}" type="slidenum">
              <a:rPr lang="en-US" smtClean="0"/>
              <a:t>16</a:t>
            </a:fld>
            <a:endParaRPr lang="en-US"/>
          </a:p>
        </p:txBody>
      </p:sp>
    </p:spTree>
    <p:extLst>
      <p:ext uri="{BB962C8B-B14F-4D97-AF65-F5344CB8AC3E}">
        <p14:creationId xmlns:p14="http://schemas.microsoft.com/office/powerpoint/2010/main" val="1508595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remember Joshua prays for the sun to stand still. It says…   There was something unique about the faith of Joshua. US: we need to be people of prayer. It is connected to 3, 2, and 1 on our list. </a:t>
            </a:r>
          </a:p>
        </p:txBody>
      </p:sp>
      <p:sp>
        <p:nvSpPr>
          <p:cNvPr id="4" name="Slide Number Placeholder 3"/>
          <p:cNvSpPr>
            <a:spLocks noGrp="1"/>
          </p:cNvSpPr>
          <p:nvPr>
            <p:ph type="sldNum" sz="quarter" idx="5"/>
          </p:nvPr>
        </p:nvSpPr>
        <p:spPr/>
        <p:txBody>
          <a:bodyPr/>
          <a:lstStyle/>
          <a:p>
            <a:fld id="{0211DE06-8FC6-43B5-B0B9-1044F9110DD0}" type="slidenum">
              <a:rPr lang="en-US" smtClean="0"/>
              <a:t>17</a:t>
            </a:fld>
            <a:endParaRPr lang="en-US"/>
          </a:p>
        </p:txBody>
      </p:sp>
    </p:spTree>
    <p:extLst>
      <p:ext uri="{BB962C8B-B14F-4D97-AF65-F5344CB8AC3E}">
        <p14:creationId xmlns:p14="http://schemas.microsoft.com/office/powerpoint/2010/main" val="3930215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remember Joshua prays for the sun to stand still. It says…   There was something unique about the faith of Joshua. US: we need to be people of prayer. It is connected to 3, 2, and 1 on our list. </a:t>
            </a:r>
          </a:p>
        </p:txBody>
      </p:sp>
      <p:sp>
        <p:nvSpPr>
          <p:cNvPr id="4" name="Slide Number Placeholder 3"/>
          <p:cNvSpPr>
            <a:spLocks noGrp="1"/>
          </p:cNvSpPr>
          <p:nvPr>
            <p:ph type="sldNum" sz="quarter" idx="5"/>
          </p:nvPr>
        </p:nvSpPr>
        <p:spPr/>
        <p:txBody>
          <a:bodyPr/>
          <a:lstStyle/>
          <a:p>
            <a:fld id="{0211DE06-8FC6-43B5-B0B9-1044F9110DD0}" type="slidenum">
              <a:rPr lang="en-US" smtClean="0"/>
              <a:t>18</a:t>
            </a:fld>
            <a:endParaRPr lang="en-US"/>
          </a:p>
        </p:txBody>
      </p:sp>
    </p:spTree>
    <p:extLst>
      <p:ext uri="{BB962C8B-B14F-4D97-AF65-F5344CB8AC3E}">
        <p14:creationId xmlns:p14="http://schemas.microsoft.com/office/powerpoint/2010/main" val="3406106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familiar verse. Joshua is willing to stand alone if he has to. Knowing he is not really alone. God is with him. </a:t>
            </a:r>
          </a:p>
        </p:txBody>
      </p:sp>
      <p:sp>
        <p:nvSpPr>
          <p:cNvPr id="4" name="Slide Number Placeholder 3"/>
          <p:cNvSpPr>
            <a:spLocks noGrp="1"/>
          </p:cNvSpPr>
          <p:nvPr>
            <p:ph type="sldNum" sz="quarter" idx="5"/>
          </p:nvPr>
        </p:nvSpPr>
        <p:spPr/>
        <p:txBody>
          <a:bodyPr/>
          <a:lstStyle/>
          <a:p>
            <a:fld id="{0211DE06-8FC6-43B5-B0B9-1044F9110DD0}" type="slidenum">
              <a:rPr lang="en-US" smtClean="0"/>
              <a:t>19</a:t>
            </a:fld>
            <a:endParaRPr lang="en-US"/>
          </a:p>
        </p:txBody>
      </p:sp>
    </p:spTree>
    <p:extLst>
      <p:ext uri="{BB962C8B-B14F-4D97-AF65-F5344CB8AC3E}">
        <p14:creationId xmlns:p14="http://schemas.microsoft.com/office/powerpoint/2010/main" val="1525825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might we need to be more like Joshua? He had influence because of these things. </a:t>
            </a:r>
          </a:p>
        </p:txBody>
      </p:sp>
      <p:sp>
        <p:nvSpPr>
          <p:cNvPr id="4" name="Slide Number Placeholder 3"/>
          <p:cNvSpPr>
            <a:spLocks noGrp="1"/>
          </p:cNvSpPr>
          <p:nvPr>
            <p:ph type="sldNum" sz="quarter" idx="5"/>
          </p:nvPr>
        </p:nvSpPr>
        <p:spPr/>
        <p:txBody>
          <a:bodyPr/>
          <a:lstStyle/>
          <a:p>
            <a:fld id="{0211DE06-8FC6-43B5-B0B9-1044F9110DD0}" type="slidenum">
              <a:rPr lang="en-US" smtClean="0"/>
              <a:t>20</a:t>
            </a:fld>
            <a:endParaRPr lang="en-US"/>
          </a:p>
        </p:txBody>
      </p:sp>
    </p:spTree>
    <p:extLst>
      <p:ext uri="{BB962C8B-B14F-4D97-AF65-F5344CB8AC3E}">
        <p14:creationId xmlns:p14="http://schemas.microsoft.com/office/powerpoint/2010/main" val="72565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look at those five things, let’s first acknowledge the sort of influence and legacy that Joshua left. </a:t>
            </a:r>
          </a:p>
        </p:txBody>
      </p:sp>
      <p:sp>
        <p:nvSpPr>
          <p:cNvPr id="4" name="Slide Number Placeholder 3"/>
          <p:cNvSpPr>
            <a:spLocks noGrp="1"/>
          </p:cNvSpPr>
          <p:nvPr>
            <p:ph type="sldNum" sz="quarter" idx="5"/>
          </p:nvPr>
        </p:nvSpPr>
        <p:spPr/>
        <p:txBody>
          <a:bodyPr/>
          <a:lstStyle/>
          <a:p>
            <a:fld id="{0211DE06-8FC6-43B5-B0B9-1044F9110DD0}" type="slidenum">
              <a:rPr lang="en-US" smtClean="0"/>
              <a:t>2</a:t>
            </a:fld>
            <a:endParaRPr lang="en-US"/>
          </a:p>
        </p:txBody>
      </p:sp>
    </p:spTree>
    <p:extLst>
      <p:ext uri="{BB962C8B-B14F-4D97-AF65-F5344CB8AC3E}">
        <p14:creationId xmlns:p14="http://schemas.microsoft.com/office/powerpoint/2010/main" val="3769481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Joshua is the servant of the Lord. Israel serves the Lord. Notice his influence and his leadership. </a:t>
            </a:r>
          </a:p>
          <a:p>
            <a:r>
              <a:rPr lang="en-US" dirty="0"/>
              <a:t>US: Good influence is always needed, regardless of the time or the place or the culture. All of us have influence with someone. </a:t>
            </a:r>
          </a:p>
        </p:txBody>
      </p:sp>
      <p:sp>
        <p:nvSpPr>
          <p:cNvPr id="4" name="Slide Number Placeholder 3"/>
          <p:cNvSpPr>
            <a:spLocks noGrp="1"/>
          </p:cNvSpPr>
          <p:nvPr>
            <p:ph type="sldNum" sz="quarter" idx="5"/>
          </p:nvPr>
        </p:nvSpPr>
        <p:spPr/>
        <p:txBody>
          <a:bodyPr/>
          <a:lstStyle/>
          <a:p>
            <a:fld id="{0211DE06-8FC6-43B5-B0B9-1044F9110DD0}" type="slidenum">
              <a:rPr lang="en-US" smtClean="0"/>
              <a:t>3</a:t>
            </a:fld>
            <a:endParaRPr lang="en-US"/>
          </a:p>
        </p:txBody>
      </p:sp>
    </p:spTree>
    <p:extLst>
      <p:ext uri="{BB962C8B-B14F-4D97-AF65-F5344CB8AC3E}">
        <p14:creationId xmlns:p14="http://schemas.microsoft.com/office/powerpoint/2010/main" val="322481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Joshua played a supporting role. His assistant-some translations have servant. The supporting role/assistant is not something many people are willing to do.  It shows humility on his part. He plays a significant part even in Exodus. </a:t>
            </a:r>
          </a:p>
        </p:txBody>
      </p:sp>
      <p:sp>
        <p:nvSpPr>
          <p:cNvPr id="4" name="Slide Number Placeholder 3"/>
          <p:cNvSpPr>
            <a:spLocks noGrp="1"/>
          </p:cNvSpPr>
          <p:nvPr>
            <p:ph type="sldNum" sz="quarter" idx="5"/>
          </p:nvPr>
        </p:nvSpPr>
        <p:spPr/>
        <p:txBody>
          <a:bodyPr/>
          <a:lstStyle/>
          <a:p>
            <a:fld id="{0211DE06-8FC6-43B5-B0B9-1044F9110DD0}" type="slidenum">
              <a:rPr lang="en-US" smtClean="0"/>
              <a:t>5</a:t>
            </a:fld>
            <a:endParaRPr lang="en-US"/>
          </a:p>
        </p:txBody>
      </p:sp>
    </p:spTree>
    <p:extLst>
      <p:ext uri="{BB962C8B-B14F-4D97-AF65-F5344CB8AC3E}">
        <p14:creationId xmlns:p14="http://schemas.microsoft.com/office/powerpoint/2010/main" val="1967690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Joshua is not first in command. He is a servant/assistant. US: We need to have humility. Different people have different roles within the body. Everything is needed. Any group of people this is the case—sports team, organization, whatever. Jesus is our ultimate example of one who was humble. Washing feet. Coming into the world is an act of humility. </a:t>
            </a:r>
          </a:p>
        </p:txBody>
      </p:sp>
      <p:sp>
        <p:nvSpPr>
          <p:cNvPr id="4" name="Slide Number Placeholder 3"/>
          <p:cNvSpPr>
            <a:spLocks noGrp="1"/>
          </p:cNvSpPr>
          <p:nvPr>
            <p:ph type="sldNum" sz="quarter" idx="5"/>
          </p:nvPr>
        </p:nvSpPr>
        <p:spPr/>
        <p:txBody>
          <a:bodyPr/>
          <a:lstStyle/>
          <a:p>
            <a:fld id="{0211DE06-8FC6-43B5-B0B9-1044F9110DD0}" type="slidenum">
              <a:rPr lang="en-US" smtClean="0"/>
              <a:t>6</a:t>
            </a:fld>
            <a:endParaRPr lang="en-US"/>
          </a:p>
        </p:txBody>
      </p:sp>
    </p:spTree>
    <p:extLst>
      <p:ext uri="{BB962C8B-B14F-4D97-AF65-F5344CB8AC3E}">
        <p14:creationId xmlns:p14="http://schemas.microsoft.com/office/powerpoint/2010/main" val="316406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to be people of humility. That is really foundational to influence. It has been shown in studies that this is one of the reasons people follow others. With time, arrogance erodes leadership. It might look good at first. </a:t>
            </a:r>
          </a:p>
        </p:txBody>
      </p:sp>
      <p:sp>
        <p:nvSpPr>
          <p:cNvPr id="4" name="Slide Number Placeholder 3"/>
          <p:cNvSpPr>
            <a:spLocks noGrp="1"/>
          </p:cNvSpPr>
          <p:nvPr>
            <p:ph type="sldNum" sz="quarter" idx="5"/>
          </p:nvPr>
        </p:nvSpPr>
        <p:spPr/>
        <p:txBody>
          <a:bodyPr/>
          <a:lstStyle/>
          <a:p>
            <a:fld id="{0211DE06-8FC6-43B5-B0B9-1044F9110DD0}" type="slidenum">
              <a:rPr lang="en-US" smtClean="0"/>
              <a:t>7</a:t>
            </a:fld>
            <a:endParaRPr lang="en-US"/>
          </a:p>
        </p:txBody>
      </p:sp>
    </p:spTree>
    <p:extLst>
      <p:ext uri="{BB962C8B-B14F-4D97-AF65-F5344CB8AC3E}">
        <p14:creationId xmlns:p14="http://schemas.microsoft.com/office/powerpoint/2010/main" val="156299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remember that they go to spy the land. It’s an overwhelmingly negative report. We can’t do this. Joshua and Caleb who give a good report. </a:t>
            </a:r>
          </a:p>
        </p:txBody>
      </p:sp>
      <p:sp>
        <p:nvSpPr>
          <p:cNvPr id="4" name="Slide Number Placeholder 3"/>
          <p:cNvSpPr>
            <a:spLocks noGrp="1"/>
          </p:cNvSpPr>
          <p:nvPr>
            <p:ph type="sldNum" sz="quarter" idx="5"/>
          </p:nvPr>
        </p:nvSpPr>
        <p:spPr/>
        <p:txBody>
          <a:bodyPr/>
          <a:lstStyle/>
          <a:p>
            <a:fld id="{0211DE06-8FC6-43B5-B0B9-1044F9110DD0}" type="slidenum">
              <a:rPr lang="en-US" smtClean="0"/>
              <a:t>8</a:t>
            </a:fld>
            <a:endParaRPr lang="en-US"/>
          </a:p>
        </p:txBody>
      </p:sp>
    </p:spTree>
    <p:extLst>
      <p:ext uri="{BB962C8B-B14F-4D97-AF65-F5344CB8AC3E}">
        <p14:creationId xmlns:p14="http://schemas.microsoft.com/office/powerpoint/2010/main" val="1531024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faith=trust/confidence. Looking into the future with confidence. It is not seen, similar to Abraham who goes out. </a:t>
            </a:r>
          </a:p>
        </p:txBody>
      </p:sp>
      <p:sp>
        <p:nvSpPr>
          <p:cNvPr id="4" name="Slide Number Placeholder 3"/>
          <p:cNvSpPr>
            <a:spLocks noGrp="1"/>
          </p:cNvSpPr>
          <p:nvPr>
            <p:ph type="sldNum" sz="quarter" idx="5"/>
          </p:nvPr>
        </p:nvSpPr>
        <p:spPr/>
        <p:txBody>
          <a:bodyPr/>
          <a:lstStyle/>
          <a:p>
            <a:fld id="{0211DE06-8FC6-43B5-B0B9-1044F9110DD0}" type="slidenum">
              <a:rPr lang="en-US" smtClean="0"/>
              <a:t>9</a:t>
            </a:fld>
            <a:endParaRPr lang="en-US"/>
          </a:p>
        </p:txBody>
      </p:sp>
    </p:spTree>
    <p:extLst>
      <p:ext uri="{BB962C8B-B14F-4D97-AF65-F5344CB8AC3E}">
        <p14:creationId xmlns:p14="http://schemas.microsoft.com/office/powerpoint/2010/main" val="79585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is the city of Jericho, they are told to march around the city. Kind of strange. Like Noah building an ark. </a:t>
            </a:r>
          </a:p>
        </p:txBody>
      </p:sp>
      <p:sp>
        <p:nvSpPr>
          <p:cNvPr id="4" name="Slide Number Placeholder 3"/>
          <p:cNvSpPr>
            <a:spLocks noGrp="1"/>
          </p:cNvSpPr>
          <p:nvPr>
            <p:ph type="sldNum" sz="quarter" idx="5"/>
          </p:nvPr>
        </p:nvSpPr>
        <p:spPr/>
        <p:txBody>
          <a:bodyPr/>
          <a:lstStyle/>
          <a:p>
            <a:fld id="{0211DE06-8FC6-43B5-B0B9-1044F9110DD0}" type="slidenum">
              <a:rPr lang="en-US" smtClean="0"/>
              <a:t>10</a:t>
            </a:fld>
            <a:endParaRPr lang="en-US"/>
          </a:p>
        </p:txBody>
      </p:sp>
    </p:spTree>
    <p:extLst>
      <p:ext uri="{BB962C8B-B14F-4D97-AF65-F5344CB8AC3E}">
        <p14:creationId xmlns:p14="http://schemas.microsoft.com/office/powerpoint/2010/main" val="332037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B38CC8-5C21-4657-A9D5-6BA1B056DD7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37220337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38CC8-5C21-4657-A9D5-6BA1B056DD7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2094450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38CC8-5C21-4657-A9D5-6BA1B056DD7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3080472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38CC8-5C21-4657-A9D5-6BA1B056DD7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3583011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B38CC8-5C21-4657-A9D5-6BA1B056DD7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156908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B38CC8-5C21-4657-A9D5-6BA1B056DD7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2280612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B38CC8-5C21-4657-A9D5-6BA1B056DD7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3147480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B38CC8-5C21-4657-A9D5-6BA1B056DD7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1869411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38CC8-5C21-4657-A9D5-6BA1B056DD7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603427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38CC8-5C21-4657-A9D5-6BA1B056DD7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2305288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38CC8-5C21-4657-A9D5-6BA1B056DD7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BCED1-8F74-4C9A-8335-38B1B078360B}" type="slidenum">
              <a:rPr lang="en-US" smtClean="0"/>
              <a:t>‹#›</a:t>
            </a:fld>
            <a:endParaRPr lang="en-US"/>
          </a:p>
        </p:txBody>
      </p:sp>
    </p:spTree>
    <p:extLst>
      <p:ext uri="{BB962C8B-B14F-4D97-AF65-F5344CB8AC3E}">
        <p14:creationId xmlns:p14="http://schemas.microsoft.com/office/powerpoint/2010/main" val="2872628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38CC8-5C21-4657-A9D5-6BA1B056DD7A}" type="datetimeFigureOut">
              <a:rPr lang="en-US" smtClean="0"/>
              <a:t>12/17/2021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BCED1-8F74-4C9A-8335-38B1B078360B}" type="slidenum">
              <a:rPr lang="en-US" smtClean="0"/>
              <a:t>‹#›</a:t>
            </a:fld>
            <a:endParaRPr lang="en-US"/>
          </a:p>
        </p:txBody>
      </p:sp>
    </p:spTree>
    <p:extLst>
      <p:ext uri="{BB962C8B-B14F-4D97-AF65-F5344CB8AC3E}">
        <p14:creationId xmlns:p14="http://schemas.microsoft.com/office/powerpoint/2010/main" val="3670362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095FE-1549-4191-BB1D-F1095CEE4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00A86F-DF0E-426D-86E6-4D96DD0BE7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958544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endParaRPr lang="en-US" sz="3200" b="1" dirty="0">
              <a:solidFill>
                <a:schemeClr val="bg1"/>
              </a:solidFill>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a:bodyPr>
          <a:lstStyle/>
          <a:p>
            <a:pPr algn="l"/>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Tree>
    <p:extLst>
      <p:ext uri="{BB962C8B-B14F-4D97-AF65-F5344CB8AC3E}">
        <p14:creationId xmlns:p14="http://schemas.microsoft.com/office/powerpoint/2010/main" val="15155993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Joshua 6:7</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lnSpcReduction="10000"/>
          </a:bodyPr>
          <a:lstStyle/>
          <a:p>
            <a:pPr algn="l"/>
            <a:r>
              <a:rPr lang="en-US" sz="3200" b="0" i="0" dirty="0">
                <a:solidFill>
                  <a:srgbClr val="000000"/>
                </a:solidFill>
                <a:effectLst/>
                <a:latin typeface="system-ui"/>
              </a:rPr>
              <a:t>Then he said to the people, “Go forward, and march around the city, and let the armed men go on before the ark of the </a:t>
            </a:r>
            <a:r>
              <a:rPr lang="en-US" sz="3200" b="0" i="0" cap="small" dirty="0">
                <a:solidFill>
                  <a:srgbClr val="000000"/>
                </a:solidFill>
                <a:effectLst/>
                <a:latin typeface="system-ui"/>
              </a:rPr>
              <a:t>Lord</a:t>
            </a:r>
            <a:r>
              <a:rPr lang="en-US" sz="3200" b="0" i="0" dirty="0">
                <a:solidFill>
                  <a:srgbClr val="000000"/>
                </a:solidFill>
                <a:effectLst/>
                <a:latin typeface="system-ui"/>
              </a:rPr>
              <a:t>.”</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Tree>
    <p:extLst>
      <p:ext uri="{BB962C8B-B14F-4D97-AF65-F5344CB8AC3E}">
        <p14:creationId xmlns:p14="http://schemas.microsoft.com/office/powerpoint/2010/main" val="589466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Hebrews 11:30</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fontScale="92500"/>
          </a:bodyPr>
          <a:lstStyle/>
          <a:p>
            <a:pPr algn="l"/>
            <a:r>
              <a:rPr lang="en-US" sz="3600" b="0" i="0" dirty="0">
                <a:solidFill>
                  <a:srgbClr val="000000"/>
                </a:solidFill>
                <a:effectLst/>
                <a:latin typeface="system-ui"/>
              </a:rPr>
              <a:t>By faith the walls of Jericho fell down after they had been encircled for seven days. </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Tree>
    <p:extLst>
      <p:ext uri="{BB962C8B-B14F-4D97-AF65-F5344CB8AC3E}">
        <p14:creationId xmlns:p14="http://schemas.microsoft.com/office/powerpoint/2010/main" val="21848381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endParaRPr lang="en-US" sz="3200" b="1" dirty="0">
              <a:solidFill>
                <a:schemeClr val="bg1"/>
              </a:solidFill>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a:bodyPr>
          <a:lstStyle/>
          <a:p>
            <a:pPr algn="l"/>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Tree>
    <p:extLst>
      <p:ext uri="{BB962C8B-B14F-4D97-AF65-F5344CB8AC3E}">
        <p14:creationId xmlns:p14="http://schemas.microsoft.com/office/powerpoint/2010/main" val="21233346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Joshua 1:12-13</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fontScale="92500" lnSpcReduction="20000"/>
          </a:bodyPr>
          <a:lstStyle/>
          <a:p>
            <a:pPr algn="l"/>
            <a:r>
              <a:rPr lang="en-US" sz="3000" b="0" i="0" dirty="0">
                <a:solidFill>
                  <a:srgbClr val="000000"/>
                </a:solidFill>
                <a:effectLst/>
                <a:latin typeface="system-ui"/>
              </a:rPr>
              <a:t>“…Joshua said, </a:t>
            </a:r>
            <a:r>
              <a:rPr lang="en-US" sz="3000" b="1" u="sng" baseline="30000" dirty="0">
                <a:solidFill>
                  <a:srgbClr val="000000"/>
                </a:solidFill>
                <a:latin typeface="system-ui"/>
              </a:rPr>
              <a:t>’</a:t>
            </a:r>
            <a:r>
              <a:rPr lang="en-US" sz="3000" b="1" i="0" u="sng" dirty="0">
                <a:solidFill>
                  <a:srgbClr val="000000"/>
                </a:solidFill>
                <a:effectLst/>
                <a:latin typeface="system-ui"/>
              </a:rPr>
              <a:t>Remember the word </a:t>
            </a:r>
            <a:r>
              <a:rPr lang="en-US" sz="3000" b="0" i="0" dirty="0">
                <a:solidFill>
                  <a:srgbClr val="000000"/>
                </a:solidFill>
                <a:effectLst/>
                <a:latin typeface="system-ui"/>
              </a:rPr>
              <a:t>which Moses the servant of the </a:t>
            </a:r>
            <a:r>
              <a:rPr lang="en-US" sz="3000" b="0" i="0" cap="small" dirty="0">
                <a:solidFill>
                  <a:srgbClr val="000000"/>
                </a:solidFill>
                <a:effectLst/>
                <a:latin typeface="system-ui"/>
              </a:rPr>
              <a:t>Lord</a:t>
            </a:r>
            <a:r>
              <a:rPr lang="en-US" sz="3000" b="0" i="0" dirty="0">
                <a:solidFill>
                  <a:srgbClr val="000000"/>
                </a:solidFill>
                <a:effectLst/>
                <a:latin typeface="system-ui"/>
              </a:rPr>
              <a:t> commanded you, saying, ‘The </a:t>
            </a:r>
            <a:r>
              <a:rPr lang="en-US" sz="3000" b="0" i="0" cap="small" dirty="0">
                <a:solidFill>
                  <a:srgbClr val="000000"/>
                </a:solidFill>
                <a:effectLst/>
                <a:latin typeface="system-ui"/>
              </a:rPr>
              <a:t>Lord</a:t>
            </a:r>
            <a:r>
              <a:rPr lang="en-US" sz="3000" b="0" i="0" dirty="0">
                <a:solidFill>
                  <a:srgbClr val="000000"/>
                </a:solidFill>
                <a:effectLst/>
                <a:latin typeface="system-ui"/>
              </a:rPr>
              <a:t> your God gives you rest and will give you this land.’”</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Tree>
    <p:extLst>
      <p:ext uri="{BB962C8B-B14F-4D97-AF65-F5344CB8AC3E}">
        <p14:creationId xmlns:p14="http://schemas.microsoft.com/office/powerpoint/2010/main" val="1094538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Joshua 23:6</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fontScale="92500" lnSpcReduction="20000"/>
          </a:bodyPr>
          <a:lstStyle/>
          <a:p>
            <a:pPr algn="l"/>
            <a:r>
              <a:rPr lang="en-US" sz="2000" b="1" i="0" baseline="30000" dirty="0">
                <a:solidFill>
                  <a:srgbClr val="000000"/>
                </a:solidFill>
                <a:effectLst/>
                <a:latin typeface="system-ui"/>
              </a:rPr>
              <a:t> </a:t>
            </a:r>
            <a:r>
              <a:rPr lang="en-US" sz="3500" b="0" i="0" dirty="0">
                <a:solidFill>
                  <a:srgbClr val="000000"/>
                </a:solidFill>
                <a:effectLst/>
                <a:latin typeface="system-ui"/>
              </a:rPr>
              <a:t>Be very firm, then, to </a:t>
            </a:r>
            <a:r>
              <a:rPr lang="en-US" sz="3500" b="1" i="0" u="sng" dirty="0">
                <a:solidFill>
                  <a:srgbClr val="000000"/>
                </a:solidFill>
                <a:effectLst/>
                <a:latin typeface="system-ui"/>
              </a:rPr>
              <a:t>keep and do all that is written in the book of the law of Moses</a:t>
            </a:r>
            <a:r>
              <a:rPr lang="en-US" sz="3500" b="0" i="0" dirty="0">
                <a:solidFill>
                  <a:srgbClr val="000000"/>
                </a:solidFill>
                <a:effectLst/>
                <a:latin typeface="system-ui"/>
              </a:rPr>
              <a:t>, so that you may not turn aside from it to the right hand or to the left</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Tree>
    <p:extLst>
      <p:ext uri="{BB962C8B-B14F-4D97-AF65-F5344CB8AC3E}">
        <p14:creationId xmlns:p14="http://schemas.microsoft.com/office/powerpoint/2010/main" val="29233533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
        <p:nvSpPr>
          <p:cNvPr id="12" name="TextBox 11">
            <a:extLst>
              <a:ext uri="{FF2B5EF4-FFF2-40B4-BE49-F238E27FC236}">
                <a16:creationId xmlns:a16="http://schemas.microsoft.com/office/drawing/2014/main" id="{E0B324C4-1CF0-4D2F-9E0D-9A9AAA1EE583}"/>
              </a:ext>
            </a:extLst>
          </p:cNvPr>
          <p:cNvSpPr txBox="1"/>
          <p:nvPr/>
        </p:nvSpPr>
        <p:spPr>
          <a:xfrm>
            <a:off x="1714500" y="3471682"/>
            <a:ext cx="6357691" cy="584775"/>
          </a:xfrm>
          <a:prstGeom prst="rect">
            <a:avLst/>
          </a:prstGeom>
          <a:noFill/>
        </p:spPr>
        <p:txBody>
          <a:bodyPr wrap="square" rtlCol="0">
            <a:spAutoFit/>
          </a:bodyPr>
          <a:lstStyle/>
          <a:p>
            <a:r>
              <a:rPr lang="en-US" sz="3200" b="1" dirty="0">
                <a:solidFill>
                  <a:schemeClr val="bg1"/>
                </a:solidFill>
              </a:rPr>
              <a:t>Be a person of prayer.</a:t>
            </a:r>
          </a:p>
        </p:txBody>
      </p:sp>
      <p:sp>
        <p:nvSpPr>
          <p:cNvPr id="7" name="Title 6">
            <a:extLst>
              <a:ext uri="{FF2B5EF4-FFF2-40B4-BE49-F238E27FC236}">
                <a16:creationId xmlns:a16="http://schemas.microsoft.com/office/drawing/2014/main" id="{9C959666-4C74-49C7-ABE7-2E71A257CF14}"/>
              </a:ext>
            </a:extLst>
          </p:cNvPr>
          <p:cNvSpPr>
            <a:spLocks noGrp="1"/>
          </p:cNvSpPr>
          <p:nvPr>
            <p:ph type="title"/>
          </p:nvPr>
        </p:nvSpPr>
        <p:spPr/>
        <p:txBody>
          <a:bodyPr/>
          <a:lstStyle/>
          <a:p>
            <a:endParaRPr lang="en-US"/>
          </a:p>
        </p:txBody>
      </p:sp>
      <p:sp>
        <p:nvSpPr>
          <p:cNvPr id="9" name="Content Placeholder 8">
            <a:extLst>
              <a:ext uri="{FF2B5EF4-FFF2-40B4-BE49-F238E27FC236}">
                <a16:creationId xmlns:a16="http://schemas.microsoft.com/office/drawing/2014/main" id="{AC418E9C-72A5-4D8D-9ABB-57E986081D4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566607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Joshua 10:14</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6104758" cy="2232669"/>
          </a:xfrm>
        </p:spPr>
        <p:txBody>
          <a:bodyPr anchor="ctr">
            <a:normAutofit fontScale="55000" lnSpcReduction="20000"/>
          </a:bodyPr>
          <a:lstStyle/>
          <a:p>
            <a:pPr algn="l"/>
            <a:r>
              <a:rPr lang="en-US" sz="5800" b="1" i="0" baseline="30000" dirty="0">
                <a:solidFill>
                  <a:srgbClr val="000000"/>
                </a:solidFill>
                <a:effectLst/>
                <a:latin typeface="system-ui"/>
              </a:rPr>
              <a:t> </a:t>
            </a:r>
            <a:r>
              <a:rPr lang="en-US" sz="5800" b="0" i="0" dirty="0">
                <a:solidFill>
                  <a:srgbClr val="000000"/>
                </a:solidFill>
                <a:effectLst/>
                <a:latin typeface="system-ui"/>
              </a:rPr>
              <a:t>There was no day like that before it or after it, when the LORD listened to the voice of a man; for the </a:t>
            </a:r>
            <a:r>
              <a:rPr lang="en-US" sz="5800" b="0" i="0" cap="small" dirty="0">
                <a:solidFill>
                  <a:srgbClr val="000000"/>
                </a:solidFill>
                <a:effectLst/>
                <a:latin typeface="system-ui"/>
              </a:rPr>
              <a:t>Lord</a:t>
            </a:r>
            <a:r>
              <a:rPr lang="en-US" sz="5800" b="0" i="0" dirty="0">
                <a:solidFill>
                  <a:srgbClr val="000000"/>
                </a:solidFill>
                <a:effectLst/>
                <a:latin typeface="system-ui"/>
              </a:rPr>
              <a:t> fought for Israel.</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
        <p:nvSpPr>
          <p:cNvPr id="12" name="TextBox 11">
            <a:extLst>
              <a:ext uri="{FF2B5EF4-FFF2-40B4-BE49-F238E27FC236}">
                <a16:creationId xmlns:a16="http://schemas.microsoft.com/office/drawing/2014/main" id="{E0B324C4-1CF0-4D2F-9E0D-9A9AAA1EE583}"/>
              </a:ext>
            </a:extLst>
          </p:cNvPr>
          <p:cNvSpPr txBox="1"/>
          <p:nvPr/>
        </p:nvSpPr>
        <p:spPr>
          <a:xfrm>
            <a:off x="1714500" y="3471682"/>
            <a:ext cx="6357691" cy="584775"/>
          </a:xfrm>
          <a:prstGeom prst="rect">
            <a:avLst/>
          </a:prstGeom>
          <a:noFill/>
        </p:spPr>
        <p:txBody>
          <a:bodyPr wrap="square" rtlCol="0">
            <a:spAutoFit/>
          </a:bodyPr>
          <a:lstStyle/>
          <a:p>
            <a:r>
              <a:rPr lang="en-US" sz="3200" b="1" dirty="0">
                <a:solidFill>
                  <a:schemeClr val="bg1"/>
                </a:solidFill>
              </a:rPr>
              <a:t>Be a person of prayer.</a:t>
            </a:r>
          </a:p>
        </p:txBody>
      </p:sp>
    </p:spTree>
    <p:extLst>
      <p:ext uri="{BB962C8B-B14F-4D97-AF65-F5344CB8AC3E}">
        <p14:creationId xmlns:p14="http://schemas.microsoft.com/office/powerpoint/2010/main" val="37802988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endParaRPr lang="en-US" sz="3200" b="1" dirty="0">
              <a:solidFill>
                <a:schemeClr val="bg1"/>
              </a:solidFill>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6104758" cy="2232669"/>
          </a:xfrm>
        </p:spPr>
        <p:txBody>
          <a:bodyPr anchor="ctr">
            <a:normAutofit/>
          </a:bodyPr>
          <a:lstStyle/>
          <a:p>
            <a:pPr algn="l"/>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
        <p:nvSpPr>
          <p:cNvPr id="12" name="TextBox 11">
            <a:extLst>
              <a:ext uri="{FF2B5EF4-FFF2-40B4-BE49-F238E27FC236}">
                <a16:creationId xmlns:a16="http://schemas.microsoft.com/office/drawing/2014/main" id="{E0B324C4-1CF0-4D2F-9E0D-9A9AAA1EE583}"/>
              </a:ext>
            </a:extLst>
          </p:cNvPr>
          <p:cNvSpPr txBox="1"/>
          <p:nvPr/>
        </p:nvSpPr>
        <p:spPr>
          <a:xfrm>
            <a:off x="1714500" y="3471682"/>
            <a:ext cx="6357691" cy="584775"/>
          </a:xfrm>
          <a:prstGeom prst="rect">
            <a:avLst/>
          </a:prstGeom>
          <a:noFill/>
        </p:spPr>
        <p:txBody>
          <a:bodyPr wrap="square" rtlCol="0">
            <a:spAutoFit/>
          </a:bodyPr>
          <a:lstStyle/>
          <a:p>
            <a:r>
              <a:rPr lang="en-US" sz="3200" b="1" dirty="0">
                <a:solidFill>
                  <a:schemeClr val="bg1"/>
                </a:solidFill>
              </a:rPr>
              <a:t>Be a person of prayer.</a:t>
            </a:r>
          </a:p>
        </p:txBody>
      </p:sp>
      <p:sp>
        <p:nvSpPr>
          <p:cNvPr id="13" name="TextBox 12">
            <a:extLst>
              <a:ext uri="{FF2B5EF4-FFF2-40B4-BE49-F238E27FC236}">
                <a16:creationId xmlns:a16="http://schemas.microsoft.com/office/drawing/2014/main" id="{44EACD11-2F56-4331-A4D9-5A7FE889ECDC}"/>
              </a:ext>
            </a:extLst>
          </p:cNvPr>
          <p:cNvSpPr txBox="1"/>
          <p:nvPr/>
        </p:nvSpPr>
        <p:spPr>
          <a:xfrm>
            <a:off x="1714500" y="4095976"/>
            <a:ext cx="6357691" cy="584775"/>
          </a:xfrm>
          <a:prstGeom prst="rect">
            <a:avLst/>
          </a:prstGeom>
          <a:noFill/>
        </p:spPr>
        <p:txBody>
          <a:bodyPr wrap="square" rtlCol="0">
            <a:spAutoFit/>
          </a:bodyPr>
          <a:lstStyle/>
          <a:p>
            <a:r>
              <a:rPr lang="en-US" sz="3200" b="1" dirty="0">
                <a:solidFill>
                  <a:schemeClr val="bg1"/>
                </a:solidFill>
              </a:rPr>
              <a:t>Be a person of who puts God first.</a:t>
            </a:r>
          </a:p>
        </p:txBody>
      </p:sp>
    </p:spTree>
    <p:extLst>
      <p:ext uri="{BB962C8B-B14F-4D97-AF65-F5344CB8AC3E}">
        <p14:creationId xmlns:p14="http://schemas.microsoft.com/office/powerpoint/2010/main" val="16732266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Joshua 24:15</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6104758" cy="2232669"/>
          </a:xfrm>
        </p:spPr>
        <p:txBody>
          <a:bodyPr anchor="ctr">
            <a:normAutofit/>
          </a:bodyPr>
          <a:lstStyle/>
          <a:p>
            <a:pPr algn="l"/>
            <a:r>
              <a:rPr lang="en-US" sz="3200" b="0" i="0" dirty="0">
                <a:solidFill>
                  <a:srgbClr val="000000"/>
                </a:solidFill>
                <a:effectLst/>
                <a:latin typeface="system-ui"/>
              </a:rPr>
              <a:t>“…but as for me and my house, we will serve the </a:t>
            </a:r>
            <a:r>
              <a:rPr lang="en-US" sz="3200" b="0" i="0" cap="small" dirty="0">
                <a:solidFill>
                  <a:srgbClr val="000000"/>
                </a:solidFill>
                <a:effectLst/>
                <a:latin typeface="system-ui"/>
              </a:rPr>
              <a:t>Lord</a:t>
            </a:r>
            <a:r>
              <a:rPr lang="en-US" sz="3200" b="0" i="0" dirty="0">
                <a:solidFill>
                  <a:srgbClr val="000000"/>
                </a:solidFill>
                <a:effectLst/>
                <a:latin typeface="system-ui"/>
              </a:rPr>
              <a:t>.”</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
        <p:nvSpPr>
          <p:cNvPr id="12" name="TextBox 11">
            <a:extLst>
              <a:ext uri="{FF2B5EF4-FFF2-40B4-BE49-F238E27FC236}">
                <a16:creationId xmlns:a16="http://schemas.microsoft.com/office/drawing/2014/main" id="{E0B324C4-1CF0-4D2F-9E0D-9A9AAA1EE583}"/>
              </a:ext>
            </a:extLst>
          </p:cNvPr>
          <p:cNvSpPr txBox="1"/>
          <p:nvPr/>
        </p:nvSpPr>
        <p:spPr>
          <a:xfrm>
            <a:off x="1714500" y="3471682"/>
            <a:ext cx="6357691" cy="584775"/>
          </a:xfrm>
          <a:prstGeom prst="rect">
            <a:avLst/>
          </a:prstGeom>
          <a:noFill/>
        </p:spPr>
        <p:txBody>
          <a:bodyPr wrap="square" rtlCol="0">
            <a:spAutoFit/>
          </a:bodyPr>
          <a:lstStyle/>
          <a:p>
            <a:r>
              <a:rPr lang="en-US" sz="3200" b="1" dirty="0">
                <a:solidFill>
                  <a:schemeClr val="bg1"/>
                </a:solidFill>
              </a:rPr>
              <a:t>Be a person of prayer.</a:t>
            </a:r>
          </a:p>
        </p:txBody>
      </p:sp>
      <p:sp>
        <p:nvSpPr>
          <p:cNvPr id="13" name="TextBox 12">
            <a:extLst>
              <a:ext uri="{FF2B5EF4-FFF2-40B4-BE49-F238E27FC236}">
                <a16:creationId xmlns:a16="http://schemas.microsoft.com/office/drawing/2014/main" id="{44EACD11-2F56-4331-A4D9-5A7FE889ECDC}"/>
              </a:ext>
            </a:extLst>
          </p:cNvPr>
          <p:cNvSpPr txBox="1"/>
          <p:nvPr/>
        </p:nvSpPr>
        <p:spPr>
          <a:xfrm>
            <a:off x="1714500" y="4095976"/>
            <a:ext cx="6357691" cy="584775"/>
          </a:xfrm>
          <a:prstGeom prst="rect">
            <a:avLst/>
          </a:prstGeom>
          <a:noFill/>
        </p:spPr>
        <p:txBody>
          <a:bodyPr wrap="square" rtlCol="0">
            <a:spAutoFit/>
          </a:bodyPr>
          <a:lstStyle/>
          <a:p>
            <a:r>
              <a:rPr lang="en-US" sz="3200" b="1" dirty="0">
                <a:solidFill>
                  <a:schemeClr val="bg1"/>
                </a:solidFill>
              </a:rPr>
              <a:t>Be a person of who puts God first.</a:t>
            </a:r>
          </a:p>
        </p:txBody>
      </p:sp>
    </p:spTree>
    <p:extLst>
      <p:ext uri="{BB962C8B-B14F-4D97-AF65-F5344CB8AC3E}">
        <p14:creationId xmlns:p14="http://schemas.microsoft.com/office/powerpoint/2010/main" val="27392042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CDF51-CD7F-47AD-BC2E-9E9B0C3C33B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C1ACA9D-97C4-4E6C-81BB-8C9DDC16D5A2}"/>
              </a:ext>
            </a:extLst>
          </p:cNvPr>
          <p:cNvSpPr>
            <a:spLocks noGrp="1"/>
          </p:cNvSpPr>
          <p:nvPr>
            <p:ph type="subTitle" idx="1"/>
          </p:nvPr>
        </p:nvSpPr>
        <p:spPr/>
        <p:txBody>
          <a:bodyPr/>
          <a:lstStyle/>
          <a:p>
            <a:endParaRPr lang="en-US"/>
          </a:p>
        </p:txBody>
      </p:sp>
      <p:pic>
        <p:nvPicPr>
          <p:cNvPr id="1030" name="Picture 6">
            <a:extLst>
              <a:ext uri="{FF2B5EF4-FFF2-40B4-BE49-F238E27FC236}">
                <a16:creationId xmlns:a16="http://schemas.microsoft.com/office/drawing/2014/main" id="{4B8FE8E1-B1B4-4F69-897E-FF2E0A21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3038"/>
            <a:ext cx="9144000" cy="70310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88AEC42-136F-465F-BC99-A4041C127833}"/>
              </a:ext>
            </a:extLst>
          </p:cNvPr>
          <p:cNvSpPr/>
          <p:nvPr/>
        </p:nvSpPr>
        <p:spPr>
          <a:xfrm>
            <a:off x="0" y="6279776"/>
            <a:ext cx="9144000" cy="57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3763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endParaRPr lang="en-US" sz="3200" b="1" dirty="0">
              <a:solidFill>
                <a:schemeClr val="bg1"/>
              </a:solidFill>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44952" y="4782312"/>
            <a:ext cx="6104758" cy="2232669"/>
          </a:xfrm>
        </p:spPr>
        <p:txBody>
          <a:bodyPr anchor="ctr">
            <a:normAutofit/>
          </a:bodyPr>
          <a:lstStyle/>
          <a:p>
            <a:pPr algn="l"/>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11" name="TextBox 10">
            <a:extLst>
              <a:ext uri="{FF2B5EF4-FFF2-40B4-BE49-F238E27FC236}">
                <a16:creationId xmlns:a16="http://schemas.microsoft.com/office/drawing/2014/main" id="{9B8BBD30-8D40-4B28-A93F-6707C2634A29}"/>
              </a:ext>
            </a:extLst>
          </p:cNvPr>
          <p:cNvSpPr txBox="1"/>
          <p:nvPr/>
        </p:nvSpPr>
        <p:spPr>
          <a:xfrm>
            <a:off x="1714500" y="2820492"/>
            <a:ext cx="6357691" cy="584775"/>
          </a:xfrm>
          <a:prstGeom prst="rect">
            <a:avLst/>
          </a:prstGeom>
          <a:noFill/>
        </p:spPr>
        <p:txBody>
          <a:bodyPr wrap="square" rtlCol="0">
            <a:spAutoFit/>
          </a:bodyPr>
          <a:lstStyle/>
          <a:p>
            <a:r>
              <a:rPr lang="en-US" sz="3200" b="1" dirty="0">
                <a:solidFill>
                  <a:schemeClr val="bg1"/>
                </a:solidFill>
              </a:rPr>
              <a:t>Be a person of God’s word.</a:t>
            </a:r>
          </a:p>
        </p:txBody>
      </p:sp>
      <p:sp>
        <p:nvSpPr>
          <p:cNvPr id="12" name="TextBox 11">
            <a:extLst>
              <a:ext uri="{FF2B5EF4-FFF2-40B4-BE49-F238E27FC236}">
                <a16:creationId xmlns:a16="http://schemas.microsoft.com/office/drawing/2014/main" id="{E0B324C4-1CF0-4D2F-9E0D-9A9AAA1EE583}"/>
              </a:ext>
            </a:extLst>
          </p:cNvPr>
          <p:cNvSpPr txBox="1"/>
          <p:nvPr/>
        </p:nvSpPr>
        <p:spPr>
          <a:xfrm>
            <a:off x="1714500" y="3471682"/>
            <a:ext cx="6357691" cy="584775"/>
          </a:xfrm>
          <a:prstGeom prst="rect">
            <a:avLst/>
          </a:prstGeom>
          <a:noFill/>
        </p:spPr>
        <p:txBody>
          <a:bodyPr wrap="square" rtlCol="0">
            <a:spAutoFit/>
          </a:bodyPr>
          <a:lstStyle/>
          <a:p>
            <a:r>
              <a:rPr lang="en-US" sz="3200" b="1" dirty="0">
                <a:solidFill>
                  <a:schemeClr val="bg1"/>
                </a:solidFill>
              </a:rPr>
              <a:t>Be a person of prayer.</a:t>
            </a:r>
          </a:p>
        </p:txBody>
      </p:sp>
      <p:sp>
        <p:nvSpPr>
          <p:cNvPr id="13" name="TextBox 12">
            <a:extLst>
              <a:ext uri="{FF2B5EF4-FFF2-40B4-BE49-F238E27FC236}">
                <a16:creationId xmlns:a16="http://schemas.microsoft.com/office/drawing/2014/main" id="{44EACD11-2F56-4331-A4D9-5A7FE889ECDC}"/>
              </a:ext>
            </a:extLst>
          </p:cNvPr>
          <p:cNvSpPr txBox="1"/>
          <p:nvPr/>
        </p:nvSpPr>
        <p:spPr>
          <a:xfrm>
            <a:off x="1714500" y="4095976"/>
            <a:ext cx="6357691" cy="584775"/>
          </a:xfrm>
          <a:prstGeom prst="rect">
            <a:avLst/>
          </a:prstGeom>
          <a:noFill/>
        </p:spPr>
        <p:txBody>
          <a:bodyPr wrap="square" rtlCol="0">
            <a:spAutoFit/>
          </a:bodyPr>
          <a:lstStyle/>
          <a:p>
            <a:r>
              <a:rPr lang="en-US" sz="3200" b="1" dirty="0">
                <a:solidFill>
                  <a:schemeClr val="bg1"/>
                </a:solidFill>
              </a:rPr>
              <a:t>Be a person of who puts God first.</a:t>
            </a:r>
          </a:p>
        </p:txBody>
      </p:sp>
    </p:spTree>
    <p:extLst>
      <p:ext uri="{BB962C8B-B14F-4D97-AF65-F5344CB8AC3E}">
        <p14:creationId xmlns:p14="http://schemas.microsoft.com/office/powerpoint/2010/main" val="13883995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CDF51-CD7F-47AD-BC2E-9E9B0C3C33B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C1ACA9D-97C4-4E6C-81BB-8C9DDC16D5A2}"/>
              </a:ext>
            </a:extLst>
          </p:cNvPr>
          <p:cNvSpPr>
            <a:spLocks noGrp="1"/>
          </p:cNvSpPr>
          <p:nvPr>
            <p:ph type="subTitle" idx="1"/>
          </p:nvPr>
        </p:nvSpPr>
        <p:spPr/>
        <p:txBody>
          <a:bodyPr/>
          <a:lstStyle/>
          <a:p>
            <a:endParaRPr lang="en-US"/>
          </a:p>
        </p:txBody>
      </p:sp>
      <p:pic>
        <p:nvPicPr>
          <p:cNvPr id="1030" name="Picture 6">
            <a:extLst>
              <a:ext uri="{FF2B5EF4-FFF2-40B4-BE49-F238E27FC236}">
                <a16:creationId xmlns:a16="http://schemas.microsoft.com/office/drawing/2014/main" id="{4B8FE8E1-B1B4-4F69-897E-FF2E0A21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3038"/>
            <a:ext cx="9144000" cy="70310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88AEC42-136F-465F-BC99-A4041C127833}"/>
              </a:ext>
            </a:extLst>
          </p:cNvPr>
          <p:cNvSpPr/>
          <p:nvPr/>
        </p:nvSpPr>
        <p:spPr>
          <a:xfrm>
            <a:off x="0" y="6279776"/>
            <a:ext cx="9144000" cy="578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20D7F23-5623-4366-B02F-96497F1C76DD}"/>
              </a:ext>
            </a:extLst>
          </p:cNvPr>
          <p:cNvSpPr txBox="1"/>
          <p:nvPr/>
        </p:nvSpPr>
        <p:spPr>
          <a:xfrm>
            <a:off x="220435" y="423733"/>
            <a:ext cx="8703129" cy="583749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l"/>
            <a:r>
              <a:rPr lang="en-US" sz="3200" b="0" i="0" dirty="0">
                <a:solidFill>
                  <a:schemeClr val="bg1"/>
                </a:solidFill>
                <a:effectLst/>
                <a:latin typeface="system-ui"/>
              </a:rPr>
              <a:t>It came about after these things that Joshua the son of Nun, </a:t>
            </a:r>
            <a:r>
              <a:rPr lang="en-US" sz="3200" b="1" i="0" dirty="0">
                <a:solidFill>
                  <a:srgbClr val="FFFF00"/>
                </a:solidFill>
                <a:effectLst/>
                <a:uFill>
                  <a:solidFill>
                    <a:srgbClr val="FFFF00"/>
                  </a:solidFill>
                </a:uFill>
                <a:latin typeface="system-ui"/>
              </a:rPr>
              <a:t>the servant of the </a:t>
            </a:r>
            <a:r>
              <a:rPr lang="en-US" sz="3200" b="1" i="0" cap="small" dirty="0">
                <a:solidFill>
                  <a:srgbClr val="FFFF00"/>
                </a:solidFill>
                <a:effectLst/>
                <a:uFill>
                  <a:solidFill>
                    <a:srgbClr val="FFFF00"/>
                  </a:solidFill>
                </a:uFill>
                <a:latin typeface="system-ui"/>
              </a:rPr>
              <a:t>Lord</a:t>
            </a:r>
            <a:r>
              <a:rPr lang="en-US" sz="3200" b="0" i="0" dirty="0">
                <a:solidFill>
                  <a:schemeClr val="bg1"/>
                </a:solidFill>
                <a:effectLst/>
                <a:latin typeface="system-ui"/>
              </a:rPr>
              <a:t>, died, being one hundred and ten years old. And they buried him in the territory of his inheritance in </a:t>
            </a:r>
            <a:r>
              <a:rPr lang="en-US" sz="3200" b="0" i="0" dirty="0" err="1">
                <a:solidFill>
                  <a:schemeClr val="bg1"/>
                </a:solidFill>
                <a:effectLst/>
                <a:latin typeface="system-ui"/>
              </a:rPr>
              <a:t>Timnath-serah</a:t>
            </a:r>
            <a:r>
              <a:rPr lang="en-US" sz="3200" b="0" i="0" dirty="0">
                <a:solidFill>
                  <a:schemeClr val="bg1"/>
                </a:solidFill>
                <a:effectLst/>
                <a:latin typeface="system-ui"/>
              </a:rPr>
              <a:t>, which is in the hill country of Ephraim, on the north of Mount </a:t>
            </a:r>
            <a:r>
              <a:rPr lang="en-US" sz="3200" b="0" i="0" dirty="0" err="1">
                <a:solidFill>
                  <a:schemeClr val="bg1"/>
                </a:solidFill>
                <a:effectLst/>
                <a:latin typeface="system-ui"/>
              </a:rPr>
              <a:t>Gaash</a:t>
            </a:r>
            <a:r>
              <a:rPr lang="en-US" sz="3200" b="0" i="0" dirty="0">
                <a:solidFill>
                  <a:schemeClr val="bg1"/>
                </a:solidFill>
                <a:effectLst/>
                <a:latin typeface="system-ui"/>
              </a:rPr>
              <a:t>.</a:t>
            </a:r>
          </a:p>
          <a:p>
            <a:pPr algn="l"/>
            <a:endParaRPr lang="en-US" sz="3200" b="1" baseline="30000" dirty="0">
              <a:solidFill>
                <a:schemeClr val="bg1"/>
              </a:solidFill>
              <a:latin typeface="system-ui"/>
            </a:endParaRPr>
          </a:p>
          <a:p>
            <a:pPr algn="l"/>
            <a:r>
              <a:rPr lang="en-US" sz="3200" b="1" i="0" dirty="0">
                <a:solidFill>
                  <a:srgbClr val="FFFF00"/>
                </a:solidFill>
                <a:effectLst/>
                <a:uFill>
                  <a:solidFill>
                    <a:srgbClr val="FFFF00"/>
                  </a:solidFill>
                </a:uFill>
                <a:latin typeface="system-ui"/>
              </a:rPr>
              <a:t>Israel served the </a:t>
            </a:r>
            <a:r>
              <a:rPr lang="en-US" sz="3200" b="1" i="0" cap="small" dirty="0">
                <a:solidFill>
                  <a:srgbClr val="FFFF00"/>
                </a:solidFill>
                <a:effectLst/>
                <a:uFill>
                  <a:solidFill>
                    <a:srgbClr val="FFFF00"/>
                  </a:solidFill>
                </a:uFill>
                <a:latin typeface="system-ui"/>
              </a:rPr>
              <a:t>Lord</a:t>
            </a:r>
            <a:r>
              <a:rPr lang="en-US" sz="3200" b="1" i="0" dirty="0">
                <a:solidFill>
                  <a:srgbClr val="FFFF00"/>
                </a:solidFill>
                <a:effectLst/>
                <a:uFill>
                  <a:solidFill>
                    <a:srgbClr val="FFFF00"/>
                  </a:solidFill>
                </a:uFill>
                <a:latin typeface="system-ui"/>
              </a:rPr>
              <a:t> all the days of Joshua</a:t>
            </a:r>
            <a:r>
              <a:rPr lang="en-US" sz="3200" b="1" i="0" dirty="0">
                <a:solidFill>
                  <a:srgbClr val="FFFF00"/>
                </a:solidFill>
                <a:effectLst/>
                <a:latin typeface="system-ui"/>
              </a:rPr>
              <a:t> </a:t>
            </a:r>
            <a:r>
              <a:rPr lang="en-US" sz="3200" b="0" i="0" dirty="0">
                <a:solidFill>
                  <a:schemeClr val="bg1"/>
                </a:solidFill>
                <a:effectLst/>
                <a:latin typeface="system-ui"/>
              </a:rPr>
              <a:t>and all the days of the elders who survived Joshua, and had known all the deeds of the </a:t>
            </a:r>
            <a:r>
              <a:rPr lang="en-US" sz="3200" b="0" i="0" cap="small" dirty="0">
                <a:solidFill>
                  <a:schemeClr val="bg1"/>
                </a:solidFill>
                <a:effectLst/>
                <a:latin typeface="system-ui"/>
              </a:rPr>
              <a:t>Lord</a:t>
            </a:r>
            <a:r>
              <a:rPr lang="en-US" sz="3200" b="0" i="0" dirty="0">
                <a:solidFill>
                  <a:schemeClr val="bg1"/>
                </a:solidFill>
                <a:effectLst/>
                <a:latin typeface="system-ui"/>
              </a:rPr>
              <a:t> which He had done for Israel.</a:t>
            </a:r>
          </a:p>
          <a:p>
            <a:pPr algn="l"/>
            <a:r>
              <a:rPr lang="en-US" sz="3200" i="1" dirty="0">
                <a:solidFill>
                  <a:schemeClr val="bg1"/>
                </a:solidFill>
                <a:latin typeface="system-ui"/>
              </a:rPr>
              <a:t>												  Joshua 24:29-31</a:t>
            </a:r>
            <a:endParaRPr lang="en-US" sz="3200" b="0" i="1" dirty="0">
              <a:solidFill>
                <a:schemeClr val="bg1"/>
              </a:solidFill>
              <a:effectLst/>
              <a:latin typeface="system-ui"/>
            </a:endParaRPr>
          </a:p>
        </p:txBody>
      </p:sp>
    </p:spTree>
    <p:extLst>
      <p:ext uri="{BB962C8B-B14F-4D97-AF65-F5344CB8AC3E}">
        <p14:creationId xmlns:p14="http://schemas.microsoft.com/office/powerpoint/2010/main" val="2487452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endParaRPr lang="en-US" sz="2300" dirty="0">
              <a:solidFill>
                <a:schemeClr val="bg1"/>
              </a:solidFill>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284982" y="5010912"/>
            <a:ext cx="5232654" cy="1344168"/>
          </a:xfrm>
        </p:spPr>
        <p:txBody>
          <a:bodyPr anchor="ctr">
            <a:normAutofit/>
          </a:bodyPr>
          <a:lstStyle/>
          <a:p>
            <a:endParaRPr lang="en-US" sz="15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Tree>
    <p:extLst>
      <p:ext uri="{BB962C8B-B14F-4D97-AF65-F5344CB8AC3E}">
        <p14:creationId xmlns:p14="http://schemas.microsoft.com/office/powerpoint/2010/main" val="25421775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Exodus 24:13</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37" y="4625331"/>
            <a:ext cx="5863585" cy="2232669"/>
          </a:xfrm>
        </p:spPr>
        <p:txBody>
          <a:bodyPr anchor="ctr">
            <a:normAutofit/>
          </a:bodyPr>
          <a:lstStyle/>
          <a:p>
            <a:r>
              <a:rPr lang="en-US" sz="3200" i="0" dirty="0">
                <a:solidFill>
                  <a:schemeClr val="bg1"/>
                </a:solidFill>
                <a:effectLst/>
                <a:latin typeface="system-ui"/>
              </a:rPr>
              <a:t>So Moses arose with his </a:t>
            </a:r>
            <a:r>
              <a:rPr lang="en-US" sz="3200" b="1" i="0" u="sng" dirty="0">
                <a:solidFill>
                  <a:schemeClr val="bg1"/>
                </a:solidFill>
                <a:effectLst/>
                <a:latin typeface="system-ui"/>
              </a:rPr>
              <a:t>assistant Joshua</a:t>
            </a:r>
            <a:r>
              <a:rPr lang="en-US" sz="3200" i="0" dirty="0">
                <a:solidFill>
                  <a:schemeClr val="bg1"/>
                </a:solidFill>
                <a:effectLst/>
                <a:latin typeface="system-ui"/>
              </a:rPr>
              <a:t>, and Moses went up to the mountain of God.</a:t>
            </a:r>
            <a:endParaRPr lang="en-US" sz="4000" dirty="0">
              <a:solidFill>
                <a:schemeClr val="bg1"/>
              </a:solidFill>
              <a:latin typeface="system-ui"/>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Tree>
    <p:extLst>
      <p:ext uri="{BB962C8B-B14F-4D97-AF65-F5344CB8AC3E}">
        <p14:creationId xmlns:p14="http://schemas.microsoft.com/office/powerpoint/2010/main" val="6894953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Exodus 33:11</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59222"/>
            <a:ext cx="5863585" cy="2232669"/>
          </a:xfrm>
        </p:spPr>
        <p:txBody>
          <a:bodyPr anchor="ctr">
            <a:normAutofit fontScale="55000" lnSpcReduction="20000"/>
          </a:bodyPr>
          <a:lstStyle/>
          <a:p>
            <a:pPr algn="l"/>
            <a:r>
              <a:rPr lang="en-US" sz="5800" b="0" i="0" dirty="0">
                <a:solidFill>
                  <a:srgbClr val="000000"/>
                </a:solidFill>
                <a:effectLst/>
                <a:latin typeface="system-ui"/>
              </a:rPr>
              <a:t>“…When Moses returned to the camp, </a:t>
            </a:r>
            <a:r>
              <a:rPr lang="en-US" sz="5800" b="1" i="0" u="sng" dirty="0">
                <a:solidFill>
                  <a:srgbClr val="000000"/>
                </a:solidFill>
                <a:effectLst/>
                <a:latin typeface="system-ui"/>
              </a:rPr>
              <a:t>his servant Joshua</a:t>
            </a:r>
            <a:r>
              <a:rPr lang="en-US" sz="5800" b="0" i="0" dirty="0">
                <a:solidFill>
                  <a:srgbClr val="000000"/>
                </a:solidFill>
                <a:effectLst/>
                <a:latin typeface="system-ui"/>
              </a:rPr>
              <a:t>, the son of Nun, a young man, would not depart from the tent.”</a:t>
            </a:r>
          </a:p>
          <a:p>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Tree>
    <p:extLst>
      <p:ext uri="{BB962C8B-B14F-4D97-AF65-F5344CB8AC3E}">
        <p14:creationId xmlns:p14="http://schemas.microsoft.com/office/powerpoint/2010/main" val="19242413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Ephesians 4:2</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59222"/>
            <a:ext cx="5863585" cy="2232669"/>
          </a:xfrm>
        </p:spPr>
        <p:txBody>
          <a:bodyPr anchor="ctr">
            <a:normAutofit fontScale="85000" lnSpcReduction="20000"/>
          </a:bodyPr>
          <a:lstStyle/>
          <a:p>
            <a:pPr algn="l"/>
            <a:r>
              <a:rPr lang="en-US" sz="4400" b="0" i="0" dirty="0">
                <a:solidFill>
                  <a:srgbClr val="000000"/>
                </a:solidFill>
                <a:effectLst/>
                <a:latin typeface="system-ui"/>
              </a:rPr>
              <a:t>with all </a:t>
            </a:r>
            <a:r>
              <a:rPr lang="en-US" sz="4400" b="1" i="0" u="sng" dirty="0">
                <a:solidFill>
                  <a:srgbClr val="000000"/>
                </a:solidFill>
                <a:effectLst/>
                <a:latin typeface="system-ui"/>
              </a:rPr>
              <a:t>humility</a:t>
            </a:r>
            <a:r>
              <a:rPr lang="en-US" sz="4400" b="0" i="0" dirty="0">
                <a:solidFill>
                  <a:srgbClr val="000000"/>
                </a:solidFill>
                <a:effectLst/>
                <a:latin typeface="system-ui"/>
              </a:rPr>
              <a:t> and gentleness, with patience, bearing with one another in love</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Tree>
    <p:extLst>
      <p:ext uri="{BB962C8B-B14F-4D97-AF65-F5344CB8AC3E}">
        <p14:creationId xmlns:p14="http://schemas.microsoft.com/office/powerpoint/2010/main" val="7640757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
        <p:nvSpPr>
          <p:cNvPr id="7" name="Title 6">
            <a:extLst>
              <a:ext uri="{FF2B5EF4-FFF2-40B4-BE49-F238E27FC236}">
                <a16:creationId xmlns:a16="http://schemas.microsoft.com/office/drawing/2014/main" id="{249FF28F-324A-415E-95A6-BF2C8612B09A}"/>
              </a:ext>
            </a:extLst>
          </p:cNvPr>
          <p:cNvSpPr>
            <a:spLocks noGrp="1"/>
          </p:cNvSpPr>
          <p:nvPr>
            <p:ph type="title"/>
          </p:nvPr>
        </p:nvSpPr>
        <p:spPr/>
        <p:txBody>
          <a:bodyPr/>
          <a:lstStyle/>
          <a:p>
            <a:endParaRPr lang="en-US" dirty="0"/>
          </a:p>
        </p:txBody>
      </p:sp>
      <p:sp>
        <p:nvSpPr>
          <p:cNvPr id="9" name="Content Placeholder 8">
            <a:extLst>
              <a:ext uri="{FF2B5EF4-FFF2-40B4-BE49-F238E27FC236}">
                <a16:creationId xmlns:a16="http://schemas.microsoft.com/office/drawing/2014/main" id="{9EA76DAB-81C4-44AC-BF82-08CADDB9031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302471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050" name="Picture 2">
            <a:extLst>
              <a:ext uri="{FF2B5EF4-FFF2-40B4-BE49-F238E27FC236}">
                <a16:creationId xmlns:a16="http://schemas.microsoft.com/office/drawing/2014/main" id="{3EEAEDB9-F7E8-45DB-B19A-2778EF1D82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330" y="320040"/>
            <a:ext cx="8085053" cy="430529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782312"/>
            <a:ext cx="8661654"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8184B-D409-4DAB-B57A-33E70FD5E2A1}"/>
              </a:ext>
            </a:extLst>
          </p:cNvPr>
          <p:cNvSpPr>
            <a:spLocks noGrp="1"/>
          </p:cNvSpPr>
          <p:nvPr>
            <p:ph type="title"/>
          </p:nvPr>
        </p:nvSpPr>
        <p:spPr>
          <a:xfrm>
            <a:off x="630936" y="5010912"/>
            <a:ext cx="2167128" cy="1344168"/>
          </a:xfrm>
        </p:spPr>
        <p:txBody>
          <a:bodyPr anchor="ctr">
            <a:normAutofit/>
          </a:bodyPr>
          <a:lstStyle/>
          <a:p>
            <a:pPr algn="ctr"/>
            <a:r>
              <a:rPr lang="en-US" sz="3200" b="1" dirty="0">
                <a:solidFill>
                  <a:schemeClr val="bg1"/>
                </a:solidFill>
              </a:rPr>
              <a:t>Numbers 14:8</a:t>
            </a:r>
          </a:p>
        </p:txBody>
      </p:sp>
      <p:cxnSp>
        <p:nvCxnSpPr>
          <p:cNvPr id="75" name="Straight Connector 74">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ABD046-C34F-4603-9E2E-78AF8C9B1713}"/>
              </a:ext>
            </a:extLst>
          </p:cNvPr>
          <p:cNvSpPr>
            <a:spLocks noGrp="1"/>
          </p:cNvSpPr>
          <p:nvPr>
            <p:ph idx="1"/>
          </p:nvPr>
        </p:nvSpPr>
        <p:spPr>
          <a:xfrm>
            <a:off x="3039242" y="4782312"/>
            <a:ext cx="5863585" cy="2232669"/>
          </a:xfrm>
        </p:spPr>
        <p:txBody>
          <a:bodyPr anchor="ctr">
            <a:normAutofit fontScale="92500" lnSpcReduction="20000"/>
          </a:bodyPr>
          <a:lstStyle/>
          <a:p>
            <a:pPr algn="l"/>
            <a:r>
              <a:rPr lang="en-US" sz="3500" b="0" i="0" dirty="0">
                <a:solidFill>
                  <a:srgbClr val="000000"/>
                </a:solidFill>
                <a:effectLst/>
                <a:latin typeface="system-ui"/>
              </a:rPr>
              <a:t>If the </a:t>
            </a:r>
            <a:r>
              <a:rPr lang="en-US" sz="3500" b="0" i="0" cap="small" dirty="0">
                <a:solidFill>
                  <a:srgbClr val="000000"/>
                </a:solidFill>
                <a:effectLst/>
                <a:latin typeface="system-ui"/>
              </a:rPr>
              <a:t>Lord</a:t>
            </a:r>
            <a:r>
              <a:rPr lang="en-US" sz="3500" b="0" i="0" dirty="0">
                <a:solidFill>
                  <a:srgbClr val="000000"/>
                </a:solidFill>
                <a:effectLst/>
                <a:latin typeface="system-ui"/>
              </a:rPr>
              <a:t> is pleased with us, then He will bring us into this land and give it to us—a land which flows with milk and honey.</a:t>
            </a:r>
            <a:br>
              <a:rPr lang="en-US" sz="2000" dirty="0"/>
            </a:br>
            <a:endParaRPr lang="en-US" sz="4000" dirty="0">
              <a:solidFill>
                <a:schemeClr val="bg1"/>
              </a:solidFill>
            </a:endParaRPr>
          </a:p>
        </p:txBody>
      </p:sp>
      <p:sp>
        <p:nvSpPr>
          <p:cNvPr id="4" name="TextBox 3">
            <a:extLst>
              <a:ext uri="{FF2B5EF4-FFF2-40B4-BE49-F238E27FC236}">
                <a16:creationId xmlns:a16="http://schemas.microsoft.com/office/drawing/2014/main" id="{A0CE7042-1F8F-41A5-A8E2-38036A28EDFF}"/>
              </a:ext>
            </a:extLst>
          </p:cNvPr>
          <p:cNvSpPr txBox="1"/>
          <p:nvPr/>
        </p:nvSpPr>
        <p:spPr>
          <a:xfrm>
            <a:off x="1071809" y="502920"/>
            <a:ext cx="7445827" cy="8771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b="1" dirty="0"/>
              <a:t>Lessons from the Life of Joshua</a:t>
            </a:r>
          </a:p>
          <a:p>
            <a:endParaRPr lang="en-US" sz="700" b="1" dirty="0"/>
          </a:p>
        </p:txBody>
      </p:sp>
      <p:sp>
        <p:nvSpPr>
          <p:cNvPr id="5" name="TextBox 4">
            <a:extLst>
              <a:ext uri="{FF2B5EF4-FFF2-40B4-BE49-F238E27FC236}">
                <a16:creationId xmlns:a16="http://schemas.microsoft.com/office/drawing/2014/main" id="{2734BDD4-494A-49D9-AD8B-3983FFC1124A}"/>
              </a:ext>
            </a:extLst>
          </p:cNvPr>
          <p:cNvSpPr txBox="1"/>
          <p:nvPr/>
        </p:nvSpPr>
        <p:spPr>
          <a:xfrm>
            <a:off x="1714500" y="1540102"/>
            <a:ext cx="6357691" cy="584775"/>
          </a:xfrm>
          <a:prstGeom prst="rect">
            <a:avLst/>
          </a:prstGeom>
          <a:noFill/>
        </p:spPr>
        <p:txBody>
          <a:bodyPr wrap="square" rtlCol="0">
            <a:spAutoFit/>
          </a:bodyPr>
          <a:lstStyle/>
          <a:p>
            <a:r>
              <a:rPr lang="en-US" sz="3200" b="1" dirty="0">
                <a:solidFill>
                  <a:schemeClr val="bg1"/>
                </a:solidFill>
              </a:rPr>
              <a:t>Be a person of humility.</a:t>
            </a:r>
          </a:p>
        </p:txBody>
      </p:sp>
      <p:sp>
        <p:nvSpPr>
          <p:cNvPr id="10" name="TextBox 9">
            <a:extLst>
              <a:ext uri="{FF2B5EF4-FFF2-40B4-BE49-F238E27FC236}">
                <a16:creationId xmlns:a16="http://schemas.microsoft.com/office/drawing/2014/main" id="{8D6D1DEF-121E-4763-966E-305E694FC50E}"/>
              </a:ext>
            </a:extLst>
          </p:cNvPr>
          <p:cNvSpPr txBox="1"/>
          <p:nvPr/>
        </p:nvSpPr>
        <p:spPr>
          <a:xfrm>
            <a:off x="1714500" y="2180297"/>
            <a:ext cx="6357691" cy="584775"/>
          </a:xfrm>
          <a:prstGeom prst="rect">
            <a:avLst/>
          </a:prstGeom>
          <a:noFill/>
        </p:spPr>
        <p:txBody>
          <a:bodyPr wrap="square" rtlCol="0">
            <a:spAutoFit/>
          </a:bodyPr>
          <a:lstStyle/>
          <a:p>
            <a:r>
              <a:rPr lang="en-US" sz="3200" b="1" dirty="0">
                <a:solidFill>
                  <a:schemeClr val="bg1"/>
                </a:solidFill>
              </a:rPr>
              <a:t>Be a person of faith.</a:t>
            </a:r>
          </a:p>
        </p:txBody>
      </p:sp>
    </p:spTree>
    <p:extLst>
      <p:ext uri="{BB962C8B-B14F-4D97-AF65-F5344CB8AC3E}">
        <p14:creationId xmlns:p14="http://schemas.microsoft.com/office/powerpoint/2010/main" val="27498788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1563</Words>
  <Application>Microsoft Office PowerPoint</Application>
  <PresentationFormat>On-screen Show (4:3)</PresentationFormat>
  <Paragraphs>131</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system-ui</vt:lpstr>
      <vt:lpstr>Tw Cen MT</vt:lpstr>
      <vt:lpstr>Office Theme</vt:lpstr>
      <vt:lpstr>PowerPoint Presentation</vt:lpstr>
      <vt:lpstr>PowerPoint Presentation</vt:lpstr>
      <vt:lpstr>PowerPoint Presentation</vt:lpstr>
      <vt:lpstr>PowerPoint Presentation</vt:lpstr>
      <vt:lpstr>Exodus 24:13</vt:lpstr>
      <vt:lpstr>Exodus 33:11</vt:lpstr>
      <vt:lpstr>Ephesians 4:2</vt:lpstr>
      <vt:lpstr>PowerPoint Presentation</vt:lpstr>
      <vt:lpstr>Numbers 14:8</vt:lpstr>
      <vt:lpstr>PowerPoint Presentation</vt:lpstr>
      <vt:lpstr>Joshua 6:7</vt:lpstr>
      <vt:lpstr>Hebrews 11:30</vt:lpstr>
      <vt:lpstr>PowerPoint Presentation</vt:lpstr>
      <vt:lpstr>Joshua 1:12-13</vt:lpstr>
      <vt:lpstr>Joshua 23:6</vt:lpstr>
      <vt:lpstr>PowerPoint Presentation</vt:lpstr>
      <vt:lpstr>Joshua 10:14</vt:lpstr>
      <vt:lpstr>PowerPoint Presentation</vt:lpstr>
      <vt:lpstr>Joshua 24:15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2021-12-15T15:16:44Z</dcterms:created>
  <dcterms:modified xsi:type="dcterms:W3CDTF">2021-12-17T15:58:11Z</dcterms:modified>
</cp:coreProperties>
</file>