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8" r:id="rId2"/>
    <p:sldId id="259" r:id="rId3"/>
    <p:sldId id="260" r:id="rId4"/>
    <p:sldId id="291" r:id="rId5"/>
    <p:sldId id="292" r:id="rId6"/>
    <p:sldId id="293" r:id="rId7"/>
    <p:sldId id="294" r:id="rId8"/>
    <p:sldId id="311" r:id="rId9"/>
    <p:sldId id="295" r:id="rId10"/>
    <p:sldId id="296" r:id="rId11"/>
    <p:sldId id="297" r:id="rId12"/>
    <p:sldId id="298" r:id="rId13"/>
    <p:sldId id="299" r:id="rId14"/>
    <p:sldId id="312" r:id="rId15"/>
    <p:sldId id="300" r:id="rId16"/>
    <p:sldId id="313" r:id="rId17"/>
    <p:sldId id="301" r:id="rId18"/>
    <p:sldId id="303" r:id="rId19"/>
    <p:sldId id="304" r:id="rId20"/>
    <p:sldId id="305" r:id="rId21"/>
    <p:sldId id="306" r:id="rId22"/>
    <p:sldId id="307" r:id="rId23"/>
    <p:sldId id="308" r:id="rId24"/>
    <p:sldId id="314" r:id="rId25"/>
    <p:sldId id="309" r:id="rId26"/>
    <p:sldId id="315" r:id="rId27"/>
    <p:sldId id="310" r:id="rId28"/>
    <p:sldId id="316" r:id="rId29"/>
    <p:sldId id="317"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9" d="100"/>
          <a:sy n="69" d="100"/>
        </p:scale>
        <p:origin x="135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165B23-94D1-4E54-A71F-EA2C03F5BACE}" type="datetimeFigureOut">
              <a:rPr lang="en-US" smtClean="0"/>
              <a:t>11/10/2021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D7A294-1D21-4B53-908D-536DB9340C39}" type="slidenum">
              <a:rPr lang="en-US" smtClean="0"/>
              <a:t>‹#›</a:t>
            </a:fld>
            <a:endParaRPr lang="en-US"/>
          </a:p>
        </p:txBody>
      </p:sp>
    </p:spTree>
    <p:extLst>
      <p:ext uri="{BB962C8B-B14F-4D97-AF65-F5344CB8AC3E}">
        <p14:creationId xmlns:p14="http://schemas.microsoft.com/office/powerpoint/2010/main" val="2897463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far, mostly thanksgiving and appreciation in this letter. Hope, joy, crown, glory. </a:t>
            </a:r>
          </a:p>
        </p:txBody>
      </p:sp>
      <p:sp>
        <p:nvSpPr>
          <p:cNvPr id="4" name="Slide Number Placeholder 3"/>
          <p:cNvSpPr>
            <a:spLocks noGrp="1"/>
          </p:cNvSpPr>
          <p:nvPr>
            <p:ph type="sldNum" sz="quarter" idx="5"/>
          </p:nvPr>
        </p:nvSpPr>
        <p:spPr/>
        <p:txBody>
          <a:bodyPr/>
          <a:lstStyle/>
          <a:p>
            <a:fld id="{45D7A294-1D21-4B53-908D-536DB9340C39}" type="slidenum">
              <a:rPr lang="en-US" smtClean="0"/>
              <a:t>1</a:t>
            </a:fld>
            <a:endParaRPr lang="en-US"/>
          </a:p>
        </p:txBody>
      </p:sp>
    </p:spTree>
    <p:extLst>
      <p:ext uri="{BB962C8B-B14F-4D97-AF65-F5344CB8AC3E}">
        <p14:creationId xmlns:p14="http://schemas.microsoft.com/office/powerpoint/2010/main" val="25219350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Wy is Timothy sent? 1. To encourage=Gk. Close beside/up close and personal in a good way. To make courageous. </a:t>
            </a:r>
          </a:p>
        </p:txBody>
      </p:sp>
      <p:sp>
        <p:nvSpPr>
          <p:cNvPr id="4" name="Slide Number Placeholder 3"/>
          <p:cNvSpPr>
            <a:spLocks noGrp="1"/>
          </p:cNvSpPr>
          <p:nvPr>
            <p:ph type="sldNum" sz="quarter" idx="5"/>
          </p:nvPr>
        </p:nvSpPr>
        <p:spPr/>
        <p:txBody>
          <a:bodyPr/>
          <a:lstStyle/>
          <a:p>
            <a:fld id="{45D7A294-1D21-4B53-908D-536DB9340C39}" type="slidenum">
              <a:rPr lang="en-US" smtClean="0"/>
              <a:t>11</a:t>
            </a:fld>
            <a:endParaRPr lang="en-US"/>
          </a:p>
        </p:txBody>
      </p:sp>
    </p:spTree>
    <p:extLst>
      <p:ext uri="{BB962C8B-B14F-4D97-AF65-F5344CB8AC3E}">
        <p14:creationId xmlns:p14="http://schemas.microsoft.com/office/powerpoint/2010/main" val="23858791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Wy is Timothy sent? 3. So no one would be disturbed. Probably a reference to persecution. </a:t>
            </a:r>
          </a:p>
        </p:txBody>
      </p:sp>
      <p:sp>
        <p:nvSpPr>
          <p:cNvPr id="4" name="Slide Number Placeholder 3"/>
          <p:cNvSpPr>
            <a:spLocks noGrp="1"/>
          </p:cNvSpPr>
          <p:nvPr>
            <p:ph type="sldNum" sz="quarter" idx="5"/>
          </p:nvPr>
        </p:nvSpPr>
        <p:spPr/>
        <p:txBody>
          <a:bodyPr/>
          <a:lstStyle/>
          <a:p>
            <a:fld id="{45D7A294-1D21-4B53-908D-536DB9340C39}" type="slidenum">
              <a:rPr lang="en-US" smtClean="0"/>
              <a:t>12</a:t>
            </a:fld>
            <a:endParaRPr lang="en-US"/>
          </a:p>
        </p:txBody>
      </p:sp>
    </p:spTree>
    <p:extLst>
      <p:ext uri="{BB962C8B-B14F-4D97-AF65-F5344CB8AC3E}">
        <p14:creationId xmlns:p14="http://schemas.microsoft.com/office/powerpoint/2010/main" val="5041334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deep concern and affection. This shows that we can stray and fall away. </a:t>
            </a:r>
          </a:p>
        </p:txBody>
      </p:sp>
      <p:sp>
        <p:nvSpPr>
          <p:cNvPr id="4" name="Slide Number Placeholder 3"/>
          <p:cNvSpPr>
            <a:spLocks noGrp="1"/>
          </p:cNvSpPr>
          <p:nvPr>
            <p:ph type="sldNum" sz="quarter" idx="5"/>
          </p:nvPr>
        </p:nvSpPr>
        <p:spPr/>
        <p:txBody>
          <a:bodyPr/>
          <a:lstStyle/>
          <a:p>
            <a:fld id="{45D7A294-1D21-4B53-908D-536DB9340C39}" type="slidenum">
              <a:rPr lang="en-US" smtClean="0"/>
              <a:t>13</a:t>
            </a:fld>
            <a:endParaRPr lang="en-US"/>
          </a:p>
        </p:txBody>
      </p:sp>
    </p:spTree>
    <p:extLst>
      <p:ext uri="{BB962C8B-B14F-4D97-AF65-F5344CB8AC3E}">
        <p14:creationId xmlns:p14="http://schemas.microsoft.com/office/powerpoint/2010/main" val="9475791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Us</a:t>
            </a:r>
            <a:r>
              <a:rPr lang="en-US" dirty="0"/>
              <a:t>: Does our concern lead to action. What are the actions we might take </a:t>
            </a:r>
            <a:r>
              <a:rPr lang="en-US" dirty="0" err="1"/>
              <a:t>bc</a:t>
            </a:r>
            <a:r>
              <a:rPr lang="en-US" dirty="0"/>
              <a:t> of our concern? </a:t>
            </a:r>
          </a:p>
        </p:txBody>
      </p:sp>
      <p:sp>
        <p:nvSpPr>
          <p:cNvPr id="4" name="Slide Number Placeholder 3"/>
          <p:cNvSpPr>
            <a:spLocks noGrp="1"/>
          </p:cNvSpPr>
          <p:nvPr>
            <p:ph type="sldNum" sz="quarter" idx="5"/>
          </p:nvPr>
        </p:nvSpPr>
        <p:spPr/>
        <p:txBody>
          <a:bodyPr/>
          <a:lstStyle/>
          <a:p>
            <a:fld id="{45D7A294-1D21-4B53-908D-536DB9340C39}" type="slidenum">
              <a:rPr lang="en-US" smtClean="0"/>
              <a:t>14</a:t>
            </a:fld>
            <a:endParaRPr lang="en-US"/>
          </a:p>
        </p:txBody>
      </p:sp>
    </p:spTree>
    <p:extLst>
      <p:ext uri="{BB962C8B-B14F-4D97-AF65-F5344CB8AC3E}">
        <p14:creationId xmlns:p14="http://schemas.microsoft.com/office/powerpoint/2010/main" val="41002003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Concern ultimately is about the spiritual health of others. It applies temptation that overthrew their faith. </a:t>
            </a:r>
          </a:p>
        </p:txBody>
      </p:sp>
      <p:sp>
        <p:nvSpPr>
          <p:cNvPr id="4" name="Slide Number Placeholder 3"/>
          <p:cNvSpPr>
            <a:spLocks noGrp="1"/>
          </p:cNvSpPr>
          <p:nvPr>
            <p:ph type="sldNum" sz="quarter" idx="5"/>
          </p:nvPr>
        </p:nvSpPr>
        <p:spPr/>
        <p:txBody>
          <a:bodyPr/>
          <a:lstStyle/>
          <a:p>
            <a:fld id="{45D7A294-1D21-4B53-908D-536DB9340C39}" type="slidenum">
              <a:rPr lang="en-US" smtClean="0"/>
              <a:t>15</a:t>
            </a:fld>
            <a:endParaRPr lang="en-US"/>
          </a:p>
        </p:txBody>
      </p:sp>
    </p:spTree>
    <p:extLst>
      <p:ext uri="{BB962C8B-B14F-4D97-AF65-F5344CB8AC3E}">
        <p14:creationId xmlns:p14="http://schemas.microsoft.com/office/powerpoint/2010/main" val="37601028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 Is this ultimately what concerns us? </a:t>
            </a:r>
          </a:p>
        </p:txBody>
      </p:sp>
      <p:sp>
        <p:nvSpPr>
          <p:cNvPr id="4" name="Slide Number Placeholder 3"/>
          <p:cNvSpPr>
            <a:spLocks noGrp="1"/>
          </p:cNvSpPr>
          <p:nvPr>
            <p:ph type="sldNum" sz="quarter" idx="5"/>
          </p:nvPr>
        </p:nvSpPr>
        <p:spPr/>
        <p:txBody>
          <a:bodyPr/>
          <a:lstStyle/>
          <a:p>
            <a:fld id="{45D7A294-1D21-4B53-908D-536DB9340C39}" type="slidenum">
              <a:rPr lang="en-US" smtClean="0"/>
              <a:t>16</a:t>
            </a:fld>
            <a:endParaRPr lang="en-US"/>
          </a:p>
        </p:txBody>
      </p:sp>
    </p:spTree>
    <p:extLst>
      <p:ext uri="{BB962C8B-B14F-4D97-AF65-F5344CB8AC3E}">
        <p14:creationId xmlns:p14="http://schemas.microsoft.com/office/powerpoint/2010/main" val="27219932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Concern ultimately is about the spiritual health of others. It applies temptation that overthrew their faith. </a:t>
            </a:r>
          </a:p>
        </p:txBody>
      </p:sp>
      <p:sp>
        <p:nvSpPr>
          <p:cNvPr id="4" name="Slide Number Placeholder 3"/>
          <p:cNvSpPr>
            <a:spLocks noGrp="1"/>
          </p:cNvSpPr>
          <p:nvPr>
            <p:ph type="sldNum" sz="quarter" idx="5"/>
          </p:nvPr>
        </p:nvSpPr>
        <p:spPr/>
        <p:txBody>
          <a:bodyPr/>
          <a:lstStyle/>
          <a:p>
            <a:fld id="{45D7A294-1D21-4B53-908D-536DB9340C39}" type="slidenum">
              <a:rPr lang="en-US" smtClean="0"/>
              <a:t>17</a:t>
            </a:fld>
            <a:endParaRPr lang="en-US"/>
          </a:p>
        </p:txBody>
      </p:sp>
    </p:spTree>
    <p:extLst>
      <p:ext uri="{BB962C8B-B14F-4D97-AF65-F5344CB8AC3E}">
        <p14:creationId xmlns:p14="http://schemas.microsoft.com/office/powerpoint/2010/main" val="32086299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was Timothy’s report? </a:t>
            </a:r>
          </a:p>
        </p:txBody>
      </p:sp>
      <p:sp>
        <p:nvSpPr>
          <p:cNvPr id="4" name="Slide Number Placeholder 3"/>
          <p:cNvSpPr>
            <a:spLocks noGrp="1"/>
          </p:cNvSpPr>
          <p:nvPr>
            <p:ph type="sldNum" sz="quarter" idx="5"/>
          </p:nvPr>
        </p:nvSpPr>
        <p:spPr/>
        <p:txBody>
          <a:bodyPr/>
          <a:lstStyle/>
          <a:p>
            <a:fld id="{45D7A294-1D21-4B53-908D-536DB9340C39}" type="slidenum">
              <a:rPr lang="en-US" smtClean="0"/>
              <a:t>18</a:t>
            </a:fld>
            <a:endParaRPr lang="en-US"/>
          </a:p>
        </p:txBody>
      </p:sp>
    </p:spTree>
    <p:extLst>
      <p:ext uri="{BB962C8B-B14F-4D97-AF65-F5344CB8AC3E}">
        <p14:creationId xmlns:p14="http://schemas.microsoft.com/office/powerpoint/2010/main" val="38567744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all like good news. Timothy brought good news. Of their faith and love. A good report. </a:t>
            </a:r>
          </a:p>
        </p:txBody>
      </p:sp>
      <p:sp>
        <p:nvSpPr>
          <p:cNvPr id="4" name="Slide Number Placeholder 3"/>
          <p:cNvSpPr>
            <a:spLocks noGrp="1"/>
          </p:cNvSpPr>
          <p:nvPr>
            <p:ph type="sldNum" sz="quarter" idx="5"/>
          </p:nvPr>
        </p:nvSpPr>
        <p:spPr/>
        <p:txBody>
          <a:bodyPr/>
          <a:lstStyle/>
          <a:p>
            <a:fld id="{45D7A294-1D21-4B53-908D-536DB9340C39}" type="slidenum">
              <a:rPr lang="en-US" smtClean="0"/>
              <a:t>19</a:t>
            </a:fld>
            <a:endParaRPr lang="en-US"/>
          </a:p>
        </p:txBody>
      </p:sp>
    </p:spTree>
    <p:extLst>
      <p:ext uri="{BB962C8B-B14F-4D97-AF65-F5344CB8AC3E}">
        <p14:creationId xmlns:p14="http://schemas.microsoft.com/office/powerpoint/2010/main" val="4128239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good news relationally. The feeling is mutual. Do you like me? Yes or no. Silly, I know but an example. </a:t>
            </a:r>
          </a:p>
        </p:txBody>
      </p:sp>
      <p:sp>
        <p:nvSpPr>
          <p:cNvPr id="4" name="Slide Number Placeholder 3"/>
          <p:cNvSpPr>
            <a:spLocks noGrp="1"/>
          </p:cNvSpPr>
          <p:nvPr>
            <p:ph type="sldNum" sz="quarter" idx="5"/>
          </p:nvPr>
        </p:nvSpPr>
        <p:spPr/>
        <p:txBody>
          <a:bodyPr/>
          <a:lstStyle/>
          <a:p>
            <a:fld id="{45D7A294-1D21-4B53-908D-536DB9340C39}" type="slidenum">
              <a:rPr lang="en-US" smtClean="0"/>
              <a:t>20</a:t>
            </a:fld>
            <a:endParaRPr lang="en-US"/>
          </a:p>
        </p:txBody>
      </p:sp>
    </p:spTree>
    <p:extLst>
      <p:ext uri="{BB962C8B-B14F-4D97-AF65-F5344CB8AC3E}">
        <p14:creationId xmlns:p14="http://schemas.microsoft.com/office/powerpoint/2010/main" val="521432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continue to see thankfulness. Four words used to describe the Thess. </a:t>
            </a:r>
          </a:p>
        </p:txBody>
      </p:sp>
      <p:sp>
        <p:nvSpPr>
          <p:cNvPr id="4" name="Slide Number Placeholder 3"/>
          <p:cNvSpPr>
            <a:spLocks noGrp="1"/>
          </p:cNvSpPr>
          <p:nvPr>
            <p:ph type="sldNum" sz="quarter" idx="5"/>
          </p:nvPr>
        </p:nvSpPr>
        <p:spPr/>
        <p:txBody>
          <a:bodyPr/>
          <a:lstStyle/>
          <a:p>
            <a:fld id="{45D7A294-1D21-4B53-908D-536DB9340C39}" type="slidenum">
              <a:rPr lang="en-US" smtClean="0"/>
              <a:t>2</a:t>
            </a:fld>
            <a:endParaRPr lang="en-US"/>
          </a:p>
        </p:txBody>
      </p:sp>
    </p:spTree>
    <p:extLst>
      <p:ext uri="{BB962C8B-B14F-4D97-AF65-F5344CB8AC3E}">
        <p14:creationId xmlns:p14="http://schemas.microsoft.com/office/powerpoint/2010/main" val="34915902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good news relationally. The feeling is mutual. Do you like me? Yes or no. Silly, I know but an example. </a:t>
            </a:r>
          </a:p>
        </p:txBody>
      </p:sp>
      <p:sp>
        <p:nvSpPr>
          <p:cNvPr id="4" name="Slide Number Placeholder 3"/>
          <p:cNvSpPr>
            <a:spLocks noGrp="1"/>
          </p:cNvSpPr>
          <p:nvPr>
            <p:ph type="sldNum" sz="quarter" idx="5"/>
          </p:nvPr>
        </p:nvSpPr>
        <p:spPr/>
        <p:txBody>
          <a:bodyPr/>
          <a:lstStyle/>
          <a:p>
            <a:fld id="{45D7A294-1D21-4B53-908D-536DB9340C39}" type="slidenum">
              <a:rPr lang="en-US" smtClean="0"/>
              <a:t>21</a:t>
            </a:fld>
            <a:endParaRPr lang="en-US"/>
          </a:p>
        </p:txBody>
      </p:sp>
    </p:spTree>
    <p:extLst>
      <p:ext uri="{BB962C8B-B14F-4D97-AF65-F5344CB8AC3E}">
        <p14:creationId xmlns:p14="http://schemas.microsoft.com/office/powerpoint/2010/main" val="39718843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have the response to the report. </a:t>
            </a:r>
          </a:p>
        </p:txBody>
      </p:sp>
      <p:sp>
        <p:nvSpPr>
          <p:cNvPr id="4" name="Slide Number Placeholder 3"/>
          <p:cNvSpPr>
            <a:spLocks noGrp="1"/>
          </p:cNvSpPr>
          <p:nvPr>
            <p:ph type="sldNum" sz="quarter" idx="5"/>
          </p:nvPr>
        </p:nvSpPr>
        <p:spPr/>
        <p:txBody>
          <a:bodyPr/>
          <a:lstStyle/>
          <a:p>
            <a:fld id="{45D7A294-1D21-4B53-908D-536DB9340C39}" type="slidenum">
              <a:rPr lang="en-US" smtClean="0"/>
              <a:t>22</a:t>
            </a:fld>
            <a:endParaRPr lang="en-US"/>
          </a:p>
        </p:txBody>
      </p:sp>
    </p:spTree>
    <p:extLst>
      <p:ext uri="{BB962C8B-B14F-4D97-AF65-F5344CB8AC3E}">
        <p14:creationId xmlns:p14="http://schemas.microsoft.com/office/powerpoint/2010/main" val="9249174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Same word in vs 2 encourage. Timothy was sent to encourage/comfort them. But, Paul receives encouragement/comfort. That oftentimes happens. Mutual encouraging.</a:t>
            </a:r>
          </a:p>
        </p:txBody>
      </p:sp>
      <p:sp>
        <p:nvSpPr>
          <p:cNvPr id="4" name="Slide Number Placeholder 3"/>
          <p:cNvSpPr>
            <a:spLocks noGrp="1"/>
          </p:cNvSpPr>
          <p:nvPr>
            <p:ph type="sldNum" sz="quarter" idx="5"/>
          </p:nvPr>
        </p:nvSpPr>
        <p:spPr/>
        <p:txBody>
          <a:bodyPr/>
          <a:lstStyle/>
          <a:p>
            <a:fld id="{45D7A294-1D21-4B53-908D-536DB9340C39}" type="slidenum">
              <a:rPr lang="en-US" smtClean="0"/>
              <a:t>23</a:t>
            </a:fld>
            <a:endParaRPr lang="en-US"/>
          </a:p>
        </p:txBody>
      </p:sp>
    </p:spTree>
    <p:extLst>
      <p:ext uri="{BB962C8B-B14F-4D97-AF65-F5344CB8AC3E}">
        <p14:creationId xmlns:p14="http://schemas.microsoft.com/office/powerpoint/2010/main" val="31165205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 Do we take comfort in others faith?</a:t>
            </a:r>
          </a:p>
        </p:txBody>
      </p:sp>
      <p:sp>
        <p:nvSpPr>
          <p:cNvPr id="4" name="Slide Number Placeholder 3"/>
          <p:cNvSpPr>
            <a:spLocks noGrp="1"/>
          </p:cNvSpPr>
          <p:nvPr>
            <p:ph type="sldNum" sz="quarter" idx="5"/>
          </p:nvPr>
        </p:nvSpPr>
        <p:spPr/>
        <p:txBody>
          <a:bodyPr/>
          <a:lstStyle/>
          <a:p>
            <a:fld id="{45D7A294-1D21-4B53-908D-536DB9340C39}" type="slidenum">
              <a:rPr lang="en-US" smtClean="0"/>
              <a:t>24</a:t>
            </a:fld>
            <a:endParaRPr lang="en-US"/>
          </a:p>
        </p:txBody>
      </p:sp>
    </p:spTree>
    <p:extLst>
      <p:ext uri="{BB962C8B-B14F-4D97-AF65-F5344CB8AC3E}">
        <p14:creationId xmlns:p14="http://schemas.microsoft.com/office/powerpoint/2010/main" val="28259272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good report also resulted in joy. They are joyful that these Christians are strong. </a:t>
            </a:r>
          </a:p>
        </p:txBody>
      </p:sp>
      <p:sp>
        <p:nvSpPr>
          <p:cNvPr id="4" name="Slide Number Placeholder 3"/>
          <p:cNvSpPr>
            <a:spLocks noGrp="1"/>
          </p:cNvSpPr>
          <p:nvPr>
            <p:ph type="sldNum" sz="quarter" idx="5"/>
          </p:nvPr>
        </p:nvSpPr>
        <p:spPr/>
        <p:txBody>
          <a:bodyPr/>
          <a:lstStyle/>
          <a:p>
            <a:fld id="{45D7A294-1D21-4B53-908D-536DB9340C39}" type="slidenum">
              <a:rPr lang="en-US" smtClean="0"/>
              <a:t>25</a:t>
            </a:fld>
            <a:endParaRPr lang="en-US"/>
          </a:p>
        </p:txBody>
      </p:sp>
    </p:spTree>
    <p:extLst>
      <p:ext uri="{BB962C8B-B14F-4D97-AF65-F5344CB8AC3E}">
        <p14:creationId xmlns:p14="http://schemas.microsoft.com/office/powerpoint/2010/main" val="3518946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 Joy in others faith?</a:t>
            </a:r>
          </a:p>
        </p:txBody>
      </p:sp>
      <p:sp>
        <p:nvSpPr>
          <p:cNvPr id="4" name="Slide Number Placeholder 3"/>
          <p:cNvSpPr>
            <a:spLocks noGrp="1"/>
          </p:cNvSpPr>
          <p:nvPr>
            <p:ph type="sldNum" sz="quarter" idx="5"/>
          </p:nvPr>
        </p:nvSpPr>
        <p:spPr/>
        <p:txBody>
          <a:bodyPr/>
          <a:lstStyle/>
          <a:p>
            <a:fld id="{45D7A294-1D21-4B53-908D-536DB9340C39}" type="slidenum">
              <a:rPr lang="en-US" smtClean="0"/>
              <a:t>26</a:t>
            </a:fld>
            <a:endParaRPr lang="en-US"/>
          </a:p>
        </p:txBody>
      </p:sp>
    </p:spTree>
    <p:extLst>
      <p:ext uri="{BB962C8B-B14F-4D97-AF65-F5344CB8AC3E}">
        <p14:creationId xmlns:p14="http://schemas.microsoft.com/office/powerpoint/2010/main" val="19807080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They keep praying.</a:t>
            </a:r>
          </a:p>
        </p:txBody>
      </p:sp>
      <p:sp>
        <p:nvSpPr>
          <p:cNvPr id="4" name="Slide Number Placeholder 3"/>
          <p:cNvSpPr>
            <a:spLocks noGrp="1"/>
          </p:cNvSpPr>
          <p:nvPr>
            <p:ph type="sldNum" sz="quarter" idx="5"/>
          </p:nvPr>
        </p:nvSpPr>
        <p:spPr/>
        <p:txBody>
          <a:bodyPr/>
          <a:lstStyle/>
          <a:p>
            <a:fld id="{45D7A294-1D21-4B53-908D-536DB9340C39}" type="slidenum">
              <a:rPr lang="en-US" smtClean="0"/>
              <a:t>27</a:t>
            </a:fld>
            <a:endParaRPr lang="en-US"/>
          </a:p>
        </p:txBody>
      </p:sp>
    </p:spTree>
    <p:extLst>
      <p:ext uri="{BB962C8B-B14F-4D97-AF65-F5344CB8AC3E}">
        <p14:creationId xmlns:p14="http://schemas.microsoft.com/office/powerpoint/2010/main" val="13054585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 Are we praying?</a:t>
            </a:r>
          </a:p>
        </p:txBody>
      </p:sp>
      <p:sp>
        <p:nvSpPr>
          <p:cNvPr id="4" name="Slide Number Placeholder 3"/>
          <p:cNvSpPr>
            <a:spLocks noGrp="1"/>
          </p:cNvSpPr>
          <p:nvPr>
            <p:ph type="sldNum" sz="quarter" idx="5"/>
          </p:nvPr>
        </p:nvSpPr>
        <p:spPr/>
        <p:txBody>
          <a:bodyPr/>
          <a:lstStyle/>
          <a:p>
            <a:fld id="{45D7A294-1D21-4B53-908D-536DB9340C39}" type="slidenum">
              <a:rPr lang="en-US" smtClean="0"/>
              <a:t>28</a:t>
            </a:fld>
            <a:endParaRPr lang="en-US"/>
          </a:p>
        </p:txBody>
      </p:sp>
    </p:spTree>
    <p:extLst>
      <p:ext uri="{BB962C8B-B14F-4D97-AF65-F5344CB8AC3E}">
        <p14:creationId xmlns:p14="http://schemas.microsoft.com/office/powerpoint/2010/main" val="18156267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Are we concerned for each other? Or are we content to show up and </a:t>
            </a:r>
            <a:r>
              <a:rPr lang="en-US"/>
              <a:t>go home?</a:t>
            </a:r>
            <a:endParaRPr lang="en-US" dirty="0"/>
          </a:p>
        </p:txBody>
      </p:sp>
      <p:sp>
        <p:nvSpPr>
          <p:cNvPr id="4" name="Slide Number Placeholder 3"/>
          <p:cNvSpPr>
            <a:spLocks noGrp="1"/>
          </p:cNvSpPr>
          <p:nvPr>
            <p:ph type="sldNum" sz="quarter" idx="5"/>
          </p:nvPr>
        </p:nvSpPr>
        <p:spPr/>
        <p:txBody>
          <a:bodyPr/>
          <a:lstStyle/>
          <a:p>
            <a:fld id="{45D7A294-1D21-4B53-908D-536DB9340C39}" type="slidenum">
              <a:rPr lang="en-US" smtClean="0"/>
              <a:t>29</a:t>
            </a:fld>
            <a:endParaRPr lang="en-US"/>
          </a:p>
        </p:txBody>
      </p:sp>
    </p:spTree>
    <p:extLst>
      <p:ext uri="{BB962C8B-B14F-4D97-AF65-F5344CB8AC3E}">
        <p14:creationId xmlns:p14="http://schemas.microsoft.com/office/powerpoint/2010/main" val="3116010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connects to hope, joy, crown, and glory. </a:t>
            </a:r>
          </a:p>
        </p:txBody>
      </p:sp>
      <p:sp>
        <p:nvSpPr>
          <p:cNvPr id="4" name="Slide Number Placeholder 3"/>
          <p:cNvSpPr>
            <a:spLocks noGrp="1"/>
          </p:cNvSpPr>
          <p:nvPr>
            <p:ph type="sldNum" sz="quarter" idx="5"/>
          </p:nvPr>
        </p:nvSpPr>
        <p:spPr/>
        <p:txBody>
          <a:bodyPr/>
          <a:lstStyle/>
          <a:p>
            <a:fld id="{45D7A294-1D21-4B53-908D-536DB9340C39}" type="slidenum">
              <a:rPr lang="en-US" smtClean="0"/>
              <a:t>4</a:t>
            </a:fld>
            <a:endParaRPr lang="en-US"/>
          </a:p>
        </p:txBody>
      </p:sp>
    </p:spTree>
    <p:extLst>
      <p:ext uri="{BB962C8B-B14F-4D97-AF65-F5344CB8AC3E}">
        <p14:creationId xmlns:p14="http://schemas.microsoft.com/office/powerpoint/2010/main" val="741737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Concern involves affection. A strong desire to be with others.  They could endure the separation no longer. Have you ever felt that way? Military families. </a:t>
            </a:r>
          </a:p>
        </p:txBody>
      </p:sp>
      <p:sp>
        <p:nvSpPr>
          <p:cNvPr id="4" name="Slide Number Placeholder 3"/>
          <p:cNvSpPr>
            <a:spLocks noGrp="1"/>
          </p:cNvSpPr>
          <p:nvPr>
            <p:ph type="sldNum" sz="quarter" idx="5"/>
          </p:nvPr>
        </p:nvSpPr>
        <p:spPr/>
        <p:txBody>
          <a:bodyPr/>
          <a:lstStyle/>
          <a:p>
            <a:fld id="{45D7A294-1D21-4B53-908D-536DB9340C39}" type="slidenum">
              <a:rPr lang="en-US" smtClean="0"/>
              <a:t>5</a:t>
            </a:fld>
            <a:endParaRPr lang="en-US"/>
          </a:p>
        </p:txBody>
      </p:sp>
    </p:spTree>
    <p:extLst>
      <p:ext uri="{BB962C8B-B14F-4D97-AF65-F5344CB8AC3E}">
        <p14:creationId xmlns:p14="http://schemas.microsoft.com/office/powerpoint/2010/main" val="484779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we long for each other with affection? Paul did. </a:t>
            </a:r>
          </a:p>
        </p:txBody>
      </p:sp>
      <p:sp>
        <p:nvSpPr>
          <p:cNvPr id="4" name="Slide Number Placeholder 3"/>
          <p:cNvSpPr>
            <a:spLocks noGrp="1"/>
          </p:cNvSpPr>
          <p:nvPr>
            <p:ph type="sldNum" sz="quarter" idx="5"/>
          </p:nvPr>
        </p:nvSpPr>
        <p:spPr/>
        <p:txBody>
          <a:bodyPr/>
          <a:lstStyle/>
          <a:p>
            <a:fld id="{45D7A294-1D21-4B53-908D-536DB9340C39}" type="slidenum">
              <a:rPr lang="en-US" smtClean="0"/>
              <a:t>6</a:t>
            </a:fld>
            <a:endParaRPr lang="en-US"/>
          </a:p>
        </p:txBody>
      </p:sp>
    </p:spTree>
    <p:extLst>
      <p:ext uri="{BB962C8B-B14F-4D97-AF65-F5344CB8AC3E}">
        <p14:creationId xmlns:p14="http://schemas.microsoft.com/office/powerpoint/2010/main" val="1834902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deep concern and affection. This shows that we can stray and fall away. </a:t>
            </a:r>
          </a:p>
        </p:txBody>
      </p:sp>
      <p:sp>
        <p:nvSpPr>
          <p:cNvPr id="4" name="Slide Number Placeholder 3"/>
          <p:cNvSpPr>
            <a:spLocks noGrp="1"/>
          </p:cNvSpPr>
          <p:nvPr>
            <p:ph type="sldNum" sz="quarter" idx="5"/>
          </p:nvPr>
        </p:nvSpPr>
        <p:spPr/>
        <p:txBody>
          <a:bodyPr/>
          <a:lstStyle/>
          <a:p>
            <a:fld id="{45D7A294-1D21-4B53-908D-536DB9340C39}" type="slidenum">
              <a:rPr lang="en-US" smtClean="0"/>
              <a:t>7</a:t>
            </a:fld>
            <a:endParaRPr lang="en-US"/>
          </a:p>
        </p:txBody>
      </p:sp>
    </p:spTree>
    <p:extLst>
      <p:ext uri="{BB962C8B-B14F-4D97-AF65-F5344CB8AC3E}">
        <p14:creationId xmlns:p14="http://schemas.microsoft.com/office/powerpoint/2010/main" val="602129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 Do we have moments when we can endure it no longer. We have such great concern for each other? </a:t>
            </a:r>
          </a:p>
        </p:txBody>
      </p:sp>
      <p:sp>
        <p:nvSpPr>
          <p:cNvPr id="4" name="Slide Number Placeholder 3"/>
          <p:cNvSpPr>
            <a:spLocks noGrp="1"/>
          </p:cNvSpPr>
          <p:nvPr>
            <p:ph type="sldNum" sz="quarter" idx="5"/>
          </p:nvPr>
        </p:nvSpPr>
        <p:spPr/>
        <p:txBody>
          <a:bodyPr/>
          <a:lstStyle/>
          <a:p>
            <a:fld id="{45D7A294-1D21-4B53-908D-536DB9340C39}" type="slidenum">
              <a:rPr lang="en-US" smtClean="0"/>
              <a:t>8</a:t>
            </a:fld>
            <a:endParaRPr lang="en-US"/>
          </a:p>
        </p:txBody>
      </p:sp>
    </p:spTree>
    <p:extLst>
      <p:ext uri="{BB962C8B-B14F-4D97-AF65-F5344CB8AC3E}">
        <p14:creationId xmlns:p14="http://schemas.microsoft.com/office/powerpoint/2010/main" val="11966993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Concern involves action. There is discussion about where this fits in Acts. Somehow fits with Acts 17. </a:t>
            </a:r>
          </a:p>
        </p:txBody>
      </p:sp>
      <p:sp>
        <p:nvSpPr>
          <p:cNvPr id="4" name="Slide Number Placeholder 3"/>
          <p:cNvSpPr>
            <a:spLocks noGrp="1"/>
          </p:cNvSpPr>
          <p:nvPr>
            <p:ph type="sldNum" sz="quarter" idx="5"/>
          </p:nvPr>
        </p:nvSpPr>
        <p:spPr/>
        <p:txBody>
          <a:bodyPr/>
          <a:lstStyle/>
          <a:p>
            <a:fld id="{45D7A294-1D21-4B53-908D-536DB9340C39}" type="slidenum">
              <a:rPr lang="en-US" smtClean="0"/>
              <a:t>9</a:t>
            </a:fld>
            <a:endParaRPr lang="en-US"/>
          </a:p>
        </p:txBody>
      </p:sp>
    </p:spTree>
    <p:extLst>
      <p:ext uri="{BB962C8B-B14F-4D97-AF65-F5344CB8AC3E}">
        <p14:creationId xmlns:p14="http://schemas.microsoft.com/office/powerpoint/2010/main" val="10722806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Wy is Timothy sent? 1. To strengthen=Gk. Construction context. Support, secure. Keep from moving.</a:t>
            </a:r>
          </a:p>
        </p:txBody>
      </p:sp>
      <p:sp>
        <p:nvSpPr>
          <p:cNvPr id="4" name="Slide Number Placeholder 3"/>
          <p:cNvSpPr>
            <a:spLocks noGrp="1"/>
          </p:cNvSpPr>
          <p:nvPr>
            <p:ph type="sldNum" sz="quarter" idx="5"/>
          </p:nvPr>
        </p:nvSpPr>
        <p:spPr/>
        <p:txBody>
          <a:bodyPr/>
          <a:lstStyle/>
          <a:p>
            <a:fld id="{45D7A294-1D21-4B53-908D-536DB9340C39}" type="slidenum">
              <a:rPr lang="en-US" smtClean="0"/>
              <a:t>10</a:t>
            </a:fld>
            <a:endParaRPr lang="en-US"/>
          </a:p>
        </p:txBody>
      </p:sp>
    </p:spTree>
    <p:extLst>
      <p:ext uri="{BB962C8B-B14F-4D97-AF65-F5344CB8AC3E}">
        <p14:creationId xmlns:p14="http://schemas.microsoft.com/office/powerpoint/2010/main" val="1627755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67C837-B12A-495F-B29E-DF88857C3690}"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BE4B4-2D95-496A-A38C-96DFB9AB40B8}" type="slidenum">
              <a:rPr lang="en-US" smtClean="0"/>
              <a:t>‹#›</a:t>
            </a:fld>
            <a:endParaRPr lang="en-US"/>
          </a:p>
        </p:txBody>
      </p:sp>
    </p:spTree>
    <p:extLst>
      <p:ext uri="{BB962C8B-B14F-4D97-AF65-F5344CB8AC3E}">
        <p14:creationId xmlns:p14="http://schemas.microsoft.com/office/powerpoint/2010/main" val="2923453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67C837-B12A-495F-B29E-DF88857C3690}"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BE4B4-2D95-496A-A38C-96DFB9AB40B8}" type="slidenum">
              <a:rPr lang="en-US" smtClean="0"/>
              <a:t>‹#›</a:t>
            </a:fld>
            <a:endParaRPr lang="en-US"/>
          </a:p>
        </p:txBody>
      </p:sp>
    </p:spTree>
    <p:extLst>
      <p:ext uri="{BB962C8B-B14F-4D97-AF65-F5344CB8AC3E}">
        <p14:creationId xmlns:p14="http://schemas.microsoft.com/office/powerpoint/2010/main" val="3376122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67C837-B12A-495F-B29E-DF88857C3690}"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BE4B4-2D95-496A-A38C-96DFB9AB40B8}" type="slidenum">
              <a:rPr lang="en-US" smtClean="0"/>
              <a:t>‹#›</a:t>
            </a:fld>
            <a:endParaRPr lang="en-US"/>
          </a:p>
        </p:txBody>
      </p:sp>
    </p:spTree>
    <p:extLst>
      <p:ext uri="{BB962C8B-B14F-4D97-AF65-F5344CB8AC3E}">
        <p14:creationId xmlns:p14="http://schemas.microsoft.com/office/powerpoint/2010/main" val="1250804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67C837-B12A-495F-B29E-DF88857C3690}"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BE4B4-2D95-496A-A38C-96DFB9AB40B8}" type="slidenum">
              <a:rPr lang="en-US" smtClean="0"/>
              <a:t>‹#›</a:t>
            </a:fld>
            <a:endParaRPr lang="en-US"/>
          </a:p>
        </p:txBody>
      </p:sp>
    </p:spTree>
    <p:extLst>
      <p:ext uri="{BB962C8B-B14F-4D97-AF65-F5344CB8AC3E}">
        <p14:creationId xmlns:p14="http://schemas.microsoft.com/office/powerpoint/2010/main" val="849927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67C837-B12A-495F-B29E-DF88857C3690}"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BE4B4-2D95-496A-A38C-96DFB9AB40B8}" type="slidenum">
              <a:rPr lang="en-US" smtClean="0"/>
              <a:t>‹#›</a:t>
            </a:fld>
            <a:endParaRPr lang="en-US"/>
          </a:p>
        </p:txBody>
      </p:sp>
    </p:spTree>
    <p:extLst>
      <p:ext uri="{BB962C8B-B14F-4D97-AF65-F5344CB8AC3E}">
        <p14:creationId xmlns:p14="http://schemas.microsoft.com/office/powerpoint/2010/main" val="1397721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67C837-B12A-495F-B29E-DF88857C3690}" type="datetimeFigureOut">
              <a:rPr lang="en-US" smtClean="0"/>
              <a:t>11/10/2021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BE4B4-2D95-496A-A38C-96DFB9AB40B8}" type="slidenum">
              <a:rPr lang="en-US" smtClean="0"/>
              <a:t>‹#›</a:t>
            </a:fld>
            <a:endParaRPr lang="en-US"/>
          </a:p>
        </p:txBody>
      </p:sp>
    </p:spTree>
    <p:extLst>
      <p:ext uri="{BB962C8B-B14F-4D97-AF65-F5344CB8AC3E}">
        <p14:creationId xmlns:p14="http://schemas.microsoft.com/office/powerpoint/2010/main" val="417578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67C837-B12A-495F-B29E-DF88857C3690}" type="datetimeFigureOut">
              <a:rPr lang="en-US" smtClean="0"/>
              <a:t>11/10/2021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3BE4B4-2D95-496A-A38C-96DFB9AB40B8}" type="slidenum">
              <a:rPr lang="en-US" smtClean="0"/>
              <a:t>‹#›</a:t>
            </a:fld>
            <a:endParaRPr lang="en-US"/>
          </a:p>
        </p:txBody>
      </p:sp>
    </p:spTree>
    <p:extLst>
      <p:ext uri="{BB962C8B-B14F-4D97-AF65-F5344CB8AC3E}">
        <p14:creationId xmlns:p14="http://schemas.microsoft.com/office/powerpoint/2010/main" val="255307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67C837-B12A-495F-B29E-DF88857C3690}" type="datetimeFigureOut">
              <a:rPr lang="en-US" smtClean="0"/>
              <a:t>11/10/2021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3BE4B4-2D95-496A-A38C-96DFB9AB40B8}" type="slidenum">
              <a:rPr lang="en-US" smtClean="0"/>
              <a:t>‹#›</a:t>
            </a:fld>
            <a:endParaRPr lang="en-US"/>
          </a:p>
        </p:txBody>
      </p:sp>
    </p:spTree>
    <p:extLst>
      <p:ext uri="{BB962C8B-B14F-4D97-AF65-F5344CB8AC3E}">
        <p14:creationId xmlns:p14="http://schemas.microsoft.com/office/powerpoint/2010/main" val="2611704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67C837-B12A-495F-B29E-DF88857C3690}" type="datetimeFigureOut">
              <a:rPr lang="en-US" smtClean="0"/>
              <a:t>11/10/2021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3BE4B4-2D95-496A-A38C-96DFB9AB40B8}" type="slidenum">
              <a:rPr lang="en-US" smtClean="0"/>
              <a:t>‹#›</a:t>
            </a:fld>
            <a:endParaRPr lang="en-US"/>
          </a:p>
        </p:txBody>
      </p:sp>
    </p:spTree>
    <p:extLst>
      <p:ext uri="{BB962C8B-B14F-4D97-AF65-F5344CB8AC3E}">
        <p14:creationId xmlns:p14="http://schemas.microsoft.com/office/powerpoint/2010/main" val="197298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67C837-B12A-495F-B29E-DF88857C3690}" type="datetimeFigureOut">
              <a:rPr lang="en-US" smtClean="0"/>
              <a:t>11/10/2021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BE4B4-2D95-496A-A38C-96DFB9AB40B8}" type="slidenum">
              <a:rPr lang="en-US" smtClean="0"/>
              <a:t>‹#›</a:t>
            </a:fld>
            <a:endParaRPr lang="en-US"/>
          </a:p>
        </p:txBody>
      </p:sp>
    </p:spTree>
    <p:extLst>
      <p:ext uri="{BB962C8B-B14F-4D97-AF65-F5344CB8AC3E}">
        <p14:creationId xmlns:p14="http://schemas.microsoft.com/office/powerpoint/2010/main" val="1385931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67C837-B12A-495F-B29E-DF88857C3690}" type="datetimeFigureOut">
              <a:rPr lang="en-US" smtClean="0"/>
              <a:t>11/10/2021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BE4B4-2D95-496A-A38C-96DFB9AB40B8}" type="slidenum">
              <a:rPr lang="en-US" smtClean="0"/>
              <a:t>‹#›</a:t>
            </a:fld>
            <a:endParaRPr lang="en-US"/>
          </a:p>
        </p:txBody>
      </p:sp>
    </p:spTree>
    <p:extLst>
      <p:ext uri="{BB962C8B-B14F-4D97-AF65-F5344CB8AC3E}">
        <p14:creationId xmlns:p14="http://schemas.microsoft.com/office/powerpoint/2010/main" val="2209785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67C837-B12A-495F-B29E-DF88857C3690}" type="datetimeFigureOut">
              <a:rPr lang="en-US" smtClean="0"/>
              <a:t>11/10/2021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3BE4B4-2D95-496A-A38C-96DFB9AB40B8}" type="slidenum">
              <a:rPr lang="en-US" smtClean="0"/>
              <a:t>‹#›</a:t>
            </a:fld>
            <a:endParaRPr lang="en-US"/>
          </a:p>
        </p:txBody>
      </p:sp>
    </p:spTree>
    <p:extLst>
      <p:ext uri="{BB962C8B-B14F-4D97-AF65-F5344CB8AC3E}">
        <p14:creationId xmlns:p14="http://schemas.microsoft.com/office/powerpoint/2010/main" val="32597052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1450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181957"/>
            <a:ext cx="9144000" cy="6494085"/>
          </a:xfrm>
          <a:prstGeom prst="rect">
            <a:avLst/>
          </a:prstGeom>
          <a:noFill/>
        </p:spPr>
        <p:txBody>
          <a:bodyPr wrap="square">
            <a:spAutoFit/>
          </a:bodyPr>
          <a:lstStyle/>
          <a:p>
            <a:r>
              <a:rPr lang="en-US" sz="3200" b="1" baseline="30000" dirty="0">
                <a:solidFill>
                  <a:srgbClr val="000000"/>
                </a:solidFill>
                <a:latin typeface="system-ui"/>
              </a:rPr>
              <a:t>1</a:t>
            </a:r>
            <a:r>
              <a:rPr lang="en-US" sz="3200" b="1" baseline="30000" dirty="0">
                <a:solidFill>
                  <a:srgbClr val="000000"/>
                </a:solidFill>
                <a:effectLst/>
                <a:latin typeface="system-ui"/>
              </a:rPr>
              <a:t> </a:t>
            </a:r>
            <a:r>
              <a:rPr lang="en-US" sz="3200" b="0" dirty="0">
                <a:solidFill>
                  <a:srgbClr val="000000"/>
                </a:solidFill>
                <a:effectLst/>
                <a:latin typeface="system-ui"/>
              </a:rPr>
              <a:t>Therefore when we could endure it no longer, we thought it best to be left behind at Athens alone,</a:t>
            </a:r>
            <a:r>
              <a:rPr lang="en-US" sz="3200" b="1" baseline="30000" dirty="0">
                <a:solidFill>
                  <a:srgbClr val="000000"/>
                </a:solidFill>
                <a:effectLst/>
                <a:latin typeface="system-ui"/>
              </a:rPr>
              <a:t>2 </a:t>
            </a:r>
            <a:r>
              <a:rPr lang="en-US" sz="3200" b="0" dirty="0">
                <a:solidFill>
                  <a:srgbClr val="000000"/>
                </a:solidFill>
                <a:effectLst/>
                <a:latin typeface="system-ui"/>
              </a:rPr>
              <a:t>and </a:t>
            </a:r>
            <a:r>
              <a:rPr lang="en-US" sz="3200" b="1" dirty="0">
                <a:solidFill>
                  <a:srgbClr val="000000"/>
                </a:solidFill>
                <a:effectLst/>
                <a:highlight>
                  <a:srgbClr val="FFFF00"/>
                </a:highlight>
                <a:latin typeface="system-ui"/>
              </a:rPr>
              <a:t>we sent Timothy</a:t>
            </a:r>
            <a:r>
              <a:rPr lang="en-US" sz="3200" b="0" dirty="0">
                <a:solidFill>
                  <a:srgbClr val="000000"/>
                </a:solidFill>
                <a:effectLst/>
                <a:latin typeface="system-ui"/>
              </a:rPr>
              <a:t>, our brother and God’s fellow worker in the gospel of Christ, </a:t>
            </a:r>
            <a:r>
              <a:rPr lang="en-US" sz="3200" b="1" u="sng" dirty="0">
                <a:solidFill>
                  <a:srgbClr val="FF0000"/>
                </a:solidFill>
                <a:effectLst/>
                <a:latin typeface="system-ui"/>
              </a:rPr>
              <a:t>to strengthen</a:t>
            </a:r>
            <a:r>
              <a:rPr lang="en-US" sz="3200" b="1" dirty="0">
                <a:solidFill>
                  <a:srgbClr val="FF0000"/>
                </a:solidFill>
                <a:effectLst/>
                <a:latin typeface="system-ui"/>
              </a:rPr>
              <a:t> </a:t>
            </a:r>
            <a:r>
              <a:rPr lang="en-US" sz="3200" b="0" dirty="0">
                <a:solidFill>
                  <a:srgbClr val="000000"/>
                </a:solidFill>
                <a:effectLst/>
                <a:latin typeface="system-ui"/>
              </a:rPr>
              <a:t>and encourage you as to your faith, </a:t>
            </a:r>
            <a:r>
              <a:rPr lang="en-US" sz="3200" b="1" baseline="30000" dirty="0">
                <a:solidFill>
                  <a:srgbClr val="000000"/>
                </a:solidFill>
                <a:effectLst/>
                <a:latin typeface="system-ui"/>
              </a:rPr>
              <a:t>3 </a:t>
            </a:r>
            <a:r>
              <a:rPr lang="en-US" sz="3200" b="0" dirty="0">
                <a:solidFill>
                  <a:srgbClr val="000000"/>
                </a:solidFill>
                <a:effectLst/>
                <a:latin typeface="system-ui"/>
              </a:rPr>
              <a:t>so that no one would be disturbed by these afflictions; for you yourselves  know that we have been destined for this. </a:t>
            </a:r>
            <a:r>
              <a:rPr lang="en-US" sz="3200" b="1" baseline="30000" dirty="0">
                <a:solidFill>
                  <a:srgbClr val="000000"/>
                </a:solidFill>
                <a:effectLst/>
                <a:latin typeface="system-ui"/>
              </a:rPr>
              <a:t>4 </a:t>
            </a:r>
            <a:r>
              <a:rPr lang="en-US" sz="3200" b="0" dirty="0">
                <a:solidFill>
                  <a:srgbClr val="000000"/>
                </a:solidFill>
                <a:effectLst/>
                <a:latin typeface="system-ui"/>
              </a:rPr>
              <a:t>For indeed when we were with you,  we kept telling you in advance that we were going to suffer affliction; and so it came to pass, as you know. </a:t>
            </a:r>
            <a:r>
              <a:rPr lang="en-US" sz="3200" b="1" baseline="30000" dirty="0">
                <a:solidFill>
                  <a:srgbClr val="000000"/>
                </a:solidFill>
                <a:effectLst/>
                <a:latin typeface="system-ui"/>
              </a:rPr>
              <a:t>5 </a:t>
            </a:r>
            <a:r>
              <a:rPr lang="en-US" sz="3200" b="0" dirty="0">
                <a:solidFill>
                  <a:srgbClr val="000000"/>
                </a:solidFill>
                <a:effectLst/>
                <a:latin typeface="system-ui"/>
              </a:rPr>
              <a:t>For this reason, when I could endure it no longer, I also sent to find out about your faith, for fear that the tempter might have tempted you, and our labor would be in vain.</a:t>
            </a:r>
            <a:endParaRPr lang="en-US" sz="2900" dirty="0"/>
          </a:p>
        </p:txBody>
      </p:sp>
    </p:spTree>
    <p:extLst>
      <p:ext uri="{BB962C8B-B14F-4D97-AF65-F5344CB8AC3E}">
        <p14:creationId xmlns:p14="http://schemas.microsoft.com/office/powerpoint/2010/main" val="38989058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181957"/>
            <a:ext cx="9144000" cy="6494085"/>
          </a:xfrm>
          <a:prstGeom prst="rect">
            <a:avLst/>
          </a:prstGeom>
          <a:noFill/>
        </p:spPr>
        <p:txBody>
          <a:bodyPr wrap="square">
            <a:spAutoFit/>
          </a:bodyPr>
          <a:lstStyle/>
          <a:p>
            <a:r>
              <a:rPr lang="en-US" sz="3200" b="1" baseline="30000" dirty="0">
                <a:solidFill>
                  <a:srgbClr val="000000"/>
                </a:solidFill>
                <a:latin typeface="system-ui"/>
              </a:rPr>
              <a:t>1</a:t>
            </a:r>
            <a:r>
              <a:rPr lang="en-US" sz="3200" b="1" baseline="30000" dirty="0">
                <a:solidFill>
                  <a:srgbClr val="000000"/>
                </a:solidFill>
                <a:effectLst/>
                <a:latin typeface="system-ui"/>
              </a:rPr>
              <a:t> </a:t>
            </a:r>
            <a:r>
              <a:rPr lang="en-US" sz="3200" b="0" dirty="0">
                <a:solidFill>
                  <a:srgbClr val="000000"/>
                </a:solidFill>
                <a:effectLst/>
                <a:latin typeface="system-ui"/>
              </a:rPr>
              <a:t>Therefore when we could endure it no longer, we thought it best to be left behind at Athens alone,</a:t>
            </a:r>
            <a:r>
              <a:rPr lang="en-US" sz="3200" b="1" baseline="30000" dirty="0">
                <a:solidFill>
                  <a:srgbClr val="000000"/>
                </a:solidFill>
                <a:effectLst/>
                <a:latin typeface="system-ui"/>
              </a:rPr>
              <a:t>2 </a:t>
            </a:r>
            <a:r>
              <a:rPr lang="en-US" sz="3200" b="0" dirty="0">
                <a:solidFill>
                  <a:srgbClr val="000000"/>
                </a:solidFill>
                <a:effectLst/>
                <a:latin typeface="system-ui"/>
              </a:rPr>
              <a:t>and </a:t>
            </a:r>
            <a:r>
              <a:rPr lang="en-US" sz="3200" b="1" dirty="0">
                <a:solidFill>
                  <a:srgbClr val="000000"/>
                </a:solidFill>
                <a:effectLst/>
                <a:highlight>
                  <a:srgbClr val="FFFF00"/>
                </a:highlight>
                <a:latin typeface="system-ui"/>
              </a:rPr>
              <a:t>we sent Timothy</a:t>
            </a:r>
            <a:r>
              <a:rPr lang="en-US" sz="3200" b="0" dirty="0">
                <a:solidFill>
                  <a:srgbClr val="000000"/>
                </a:solidFill>
                <a:effectLst/>
                <a:latin typeface="system-ui"/>
              </a:rPr>
              <a:t>, our brother and God’s fellow worker in the gospel of Christ, </a:t>
            </a:r>
            <a:r>
              <a:rPr lang="en-US" sz="3200" dirty="0">
                <a:effectLst/>
                <a:latin typeface="system-ui"/>
              </a:rPr>
              <a:t>to strengthen </a:t>
            </a:r>
            <a:r>
              <a:rPr lang="en-US" sz="3200" b="0" dirty="0">
                <a:solidFill>
                  <a:srgbClr val="000000"/>
                </a:solidFill>
                <a:effectLst/>
                <a:latin typeface="system-ui"/>
              </a:rPr>
              <a:t>and </a:t>
            </a:r>
            <a:r>
              <a:rPr lang="en-US" sz="3200" b="1" u="sng" dirty="0">
                <a:solidFill>
                  <a:srgbClr val="FF0000"/>
                </a:solidFill>
                <a:effectLst/>
                <a:latin typeface="system-ui"/>
              </a:rPr>
              <a:t>encourage</a:t>
            </a:r>
            <a:r>
              <a:rPr lang="en-US" sz="3200" b="0" dirty="0">
                <a:solidFill>
                  <a:srgbClr val="000000"/>
                </a:solidFill>
                <a:effectLst/>
                <a:latin typeface="system-ui"/>
              </a:rPr>
              <a:t> you as to your faith, </a:t>
            </a:r>
            <a:r>
              <a:rPr lang="en-US" sz="3200" b="1" baseline="30000" dirty="0">
                <a:solidFill>
                  <a:srgbClr val="000000"/>
                </a:solidFill>
                <a:effectLst/>
                <a:latin typeface="system-ui"/>
              </a:rPr>
              <a:t>3 </a:t>
            </a:r>
            <a:r>
              <a:rPr lang="en-US" sz="3200" b="0" dirty="0">
                <a:solidFill>
                  <a:srgbClr val="000000"/>
                </a:solidFill>
                <a:effectLst/>
                <a:latin typeface="system-ui"/>
              </a:rPr>
              <a:t>so that no one would be disturbed by these afflictions; for you yourselves  know that we have been destined for this. </a:t>
            </a:r>
            <a:r>
              <a:rPr lang="en-US" sz="3200" b="1" baseline="30000" dirty="0">
                <a:solidFill>
                  <a:srgbClr val="000000"/>
                </a:solidFill>
                <a:effectLst/>
                <a:latin typeface="system-ui"/>
              </a:rPr>
              <a:t>4 </a:t>
            </a:r>
            <a:r>
              <a:rPr lang="en-US" sz="3200" b="0" dirty="0">
                <a:solidFill>
                  <a:srgbClr val="000000"/>
                </a:solidFill>
                <a:effectLst/>
                <a:latin typeface="system-ui"/>
              </a:rPr>
              <a:t>For indeed when we were with you,  we kept telling you in advance that we were going to suffer affliction; and so it came to pass, as you know. </a:t>
            </a:r>
            <a:r>
              <a:rPr lang="en-US" sz="3200" b="1" baseline="30000" dirty="0">
                <a:solidFill>
                  <a:srgbClr val="000000"/>
                </a:solidFill>
                <a:effectLst/>
                <a:latin typeface="system-ui"/>
              </a:rPr>
              <a:t>5 </a:t>
            </a:r>
            <a:r>
              <a:rPr lang="en-US" sz="3200" b="0" dirty="0">
                <a:solidFill>
                  <a:srgbClr val="000000"/>
                </a:solidFill>
                <a:effectLst/>
                <a:latin typeface="system-ui"/>
              </a:rPr>
              <a:t>For this reason, when I could endure it no longer, I also sent to find out about your faith, for fear that the tempter might have tempted you, and our labor would be in vain.</a:t>
            </a:r>
            <a:endParaRPr lang="en-US" sz="2900" dirty="0"/>
          </a:p>
        </p:txBody>
      </p:sp>
    </p:spTree>
    <p:extLst>
      <p:ext uri="{BB962C8B-B14F-4D97-AF65-F5344CB8AC3E}">
        <p14:creationId xmlns:p14="http://schemas.microsoft.com/office/powerpoint/2010/main" val="25163327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181957"/>
            <a:ext cx="9144000" cy="6986528"/>
          </a:xfrm>
          <a:prstGeom prst="rect">
            <a:avLst/>
          </a:prstGeom>
          <a:noFill/>
        </p:spPr>
        <p:txBody>
          <a:bodyPr wrap="square">
            <a:spAutoFit/>
          </a:bodyPr>
          <a:lstStyle/>
          <a:p>
            <a:r>
              <a:rPr lang="en-US" sz="3200" b="1" baseline="30000" dirty="0">
                <a:solidFill>
                  <a:srgbClr val="000000"/>
                </a:solidFill>
                <a:latin typeface="system-ui"/>
              </a:rPr>
              <a:t>1</a:t>
            </a:r>
            <a:r>
              <a:rPr lang="en-US" sz="3200" b="1" baseline="30000" dirty="0">
                <a:solidFill>
                  <a:srgbClr val="000000"/>
                </a:solidFill>
                <a:effectLst/>
                <a:latin typeface="system-ui"/>
              </a:rPr>
              <a:t> </a:t>
            </a:r>
            <a:r>
              <a:rPr lang="en-US" sz="3200" b="0" dirty="0">
                <a:solidFill>
                  <a:srgbClr val="000000"/>
                </a:solidFill>
                <a:effectLst/>
                <a:latin typeface="system-ui"/>
              </a:rPr>
              <a:t>Therefore when we could endure it no longer, we thought it best to be left behind at Athens alone,</a:t>
            </a:r>
            <a:r>
              <a:rPr lang="en-US" sz="3200" b="1" baseline="30000" dirty="0">
                <a:solidFill>
                  <a:srgbClr val="000000"/>
                </a:solidFill>
                <a:effectLst/>
                <a:latin typeface="system-ui"/>
              </a:rPr>
              <a:t>2 </a:t>
            </a:r>
            <a:r>
              <a:rPr lang="en-US" sz="3200" b="0" dirty="0">
                <a:solidFill>
                  <a:srgbClr val="000000"/>
                </a:solidFill>
                <a:effectLst/>
                <a:latin typeface="system-ui"/>
              </a:rPr>
              <a:t>and </a:t>
            </a:r>
            <a:r>
              <a:rPr lang="en-US" sz="3200" b="1" dirty="0">
                <a:solidFill>
                  <a:srgbClr val="000000"/>
                </a:solidFill>
                <a:effectLst/>
                <a:highlight>
                  <a:srgbClr val="FFFF00"/>
                </a:highlight>
                <a:latin typeface="system-ui"/>
              </a:rPr>
              <a:t>we sent Timothy</a:t>
            </a:r>
            <a:r>
              <a:rPr lang="en-US" sz="3200" b="0" dirty="0">
                <a:solidFill>
                  <a:srgbClr val="000000"/>
                </a:solidFill>
                <a:effectLst/>
                <a:latin typeface="system-ui"/>
              </a:rPr>
              <a:t>, our brother and God’s fellow worker in the gospel of Christ, </a:t>
            </a:r>
            <a:r>
              <a:rPr lang="en-US" sz="3200" dirty="0">
                <a:effectLst/>
                <a:latin typeface="system-ui"/>
              </a:rPr>
              <a:t>to strengthen </a:t>
            </a:r>
            <a:r>
              <a:rPr lang="en-US" sz="3200" b="0" dirty="0">
                <a:solidFill>
                  <a:srgbClr val="000000"/>
                </a:solidFill>
                <a:effectLst/>
                <a:latin typeface="system-ui"/>
              </a:rPr>
              <a:t>and </a:t>
            </a:r>
            <a:r>
              <a:rPr lang="en-US" sz="3200" dirty="0">
                <a:effectLst/>
                <a:latin typeface="system-ui"/>
              </a:rPr>
              <a:t>encourage</a:t>
            </a:r>
            <a:r>
              <a:rPr lang="en-US" sz="3200" b="0" dirty="0">
                <a:solidFill>
                  <a:srgbClr val="000000"/>
                </a:solidFill>
                <a:effectLst/>
                <a:latin typeface="system-ui"/>
              </a:rPr>
              <a:t> you as to your faith, </a:t>
            </a:r>
            <a:r>
              <a:rPr lang="en-US" sz="3200" b="1" baseline="30000" dirty="0">
                <a:solidFill>
                  <a:srgbClr val="000000"/>
                </a:solidFill>
                <a:effectLst/>
                <a:latin typeface="system-ui"/>
              </a:rPr>
              <a:t>3 </a:t>
            </a:r>
            <a:r>
              <a:rPr lang="en-US" sz="3200" b="1" u="sng" dirty="0">
                <a:solidFill>
                  <a:srgbClr val="FF0000"/>
                </a:solidFill>
                <a:effectLst/>
                <a:latin typeface="system-ui"/>
              </a:rPr>
              <a:t>so that no one would be disturbed by these afflictions</a:t>
            </a:r>
            <a:r>
              <a:rPr lang="en-US" sz="3200" b="0" dirty="0">
                <a:solidFill>
                  <a:srgbClr val="000000"/>
                </a:solidFill>
                <a:effectLst/>
                <a:latin typeface="system-ui"/>
              </a:rPr>
              <a:t>; for you yourselves  know that we have been destined for this. </a:t>
            </a:r>
            <a:r>
              <a:rPr lang="en-US" sz="3200" b="1" baseline="30000" dirty="0">
                <a:solidFill>
                  <a:srgbClr val="000000"/>
                </a:solidFill>
                <a:effectLst/>
                <a:latin typeface="system-ui"/>
              </a:rPr>
              <a:t>4 </a:t>
            </a:r>
            <a:r>
              <a:rPr lang="en-US" sz="3200" b="0" dirty="0">
                <a:solidFill>
                  <a:srgbClr val="000000"/>
                </a:solidFill>
                <a:effectLst/>
                <a:latin typeface="system-ui"/>
              </a:rPr>
              <a:t>For indeed when we were with you,  we kept telling you in advance that we were going to suffer affliction; and so it came to pass, as you know. </a:t>
            </a:r>
            <a:r>
              <a:rPr lang="en-US" sz="3200" b="1" baseline="30000" dirty="0">
                <a:solidFill>
                  <a:srgbClr val="000000"/>
                </a:solidFill>
                <a:effectLst/>
                <a:latin typeface="system-ui"/>
              </a:rPr>
              <a:t>5 </a:t>
            </a:r>
            <a:r>
              <a:rPr lang="en-US" sz="3200" b="0" dirty="0">
                <a:solidFill>
                  <a:srgbClr val="000000"/>
                </a:solidFill>
                <a:effectLst/>
                <a:latin typeface="system-ui"/>
              </a:rPr>
              <a:t>For this reason, when I could endure it no longer, I also sent to find out about your faith, for fear that the tempter might have tempted you, and our labor would be in vain.</a:t>
            </a:r>
            <a:endParaRPr lang="en-US" sz="2900" dirty="0"/>
          </a:p>
        </p:txBody>
      </p:sp>
    </p:spTree>
    <p:extLst>
      <p:ext uri="{BB962C8B-B14F-4D97-AF65-F5344CB8AC3E}">
        <p14:creationId xmlns:p14="http://schemas.microsoft.com/office/powerpoint/2010/main" val="14888357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1387303"/>
            <a:ext cx="9144000" cy="3416320"/>
          </a:xfrm>
          <a:prstGeom prst="rect">
            <a:avLst/>
          </a:prstGeom>
          <a:noFill/>
        </p:spPr>
        <p:txBody>
          <a:bodyPr wrap="square">
            <a:spAutoFit/>
          </a:bodyPr>
          <a:lstStyle/>
          <a:p>
            <a:pPr algn="ctr"/>
            <a:r>
              <a:rPr lang="en-US" sz="3600" b="0" i="0" dirty="0">
                <a:solidFill>
                  <a:srgbClr val="000000"/>
                </a:solidFill>
                <a:effectLst/>
                <a:latin typeface="system-ui"/>
              </a:rPr>
              <a:t>For you, </a:t>
            </a:r>
            <a:r>
              <a:rPr lang="en-US" sz="3600" b="0" dirty="0">
                <a:solidFill>
                  <a:srgbClr val="000000"/>
                </a:solidFill>
                <a:effectLst/>
                <a:latin typeface="system-ui"/>
              </a:rPr>
              <a:t>brethren, became imitators of the churches of God in Christ Jesus that are in Judea, for </a:t>
            </a:r>
            <a:r>
              <a:rPr lang="en-US" sz="3600" b="0" dirty="0">
                <a:solidFill>
                  <a:srgbClr val="000000"/>
                </a:solidFill>
                <a:effectLst/>
                <a:highlight>
                  <a:srgbClr val="FFFF00"/>
                </a:highlight>
                <a:latin typeface="system-ui"/>
              </a:rPr>
              <a:t>you also endured the same sufferings at the hands of your own countrymen</a:t>
            </a:r>
            <a:r>
              <a:rPr lang="en-US" sz="3600" b="0" dirty="0">
                <a:solidFill>
                  <a:srgbClr val="000000"/>
                </a:solidFill>
                <a:effectLst/>
                <a:latin typeface="system-ui"/>
              </a:rPr>
              <a:t>, even as they did from the Jews.</a:t>
            </a:r>
          </a:p>
          <a:p>
            <a:pPr algn="ctr"/>
            <a:r>
              <a:rPr lang="en-US" sz="3200" i="1" dirty="0">
                <a:solidFill>
                  <a:srgbClr val="000000"/>
                </a:solidFill>
                <a:latin typeface="system-ui"/>
              </a:rPr>
              <a:t>1 Thessalonians 2:14</a:t>
            </a:r>
            <a:endParaRPr lang="en-US" sz="2900" i="1" dirty="0"/>
          </a:p>
        </p:txBody>
      </p:sp>
    </p:spTree>
    <p:extLst>
      <p:ext uri="{BB962C8B-B14F-4D97-AF65-F5344CB8AC3E}">
        <p14:creationId xmlns:p14="http://schemas.microsoft.com/office/powerpoint/2010/main" val="18532761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181957"/>
            <a:ext cx="9144000" cy="6494085"/>
          </a:xfrm>
          <a:prstGeom prst="rect">
            <a:avLst/>
          </a:prstGeom>
          <a:noFill/>
        </p:spPr>
        <p:txBody>
          <a:bodyPr wrap="square">
            <a:spAutoFit/>
          </a:bodyPr>
          <a:lstStyle/>
          <a:p>
            <a:r>
              <a:rPr lang="en-US" sz="3200" b="1" baseline="30000" dirty="0">
                <a:solidFill>
                  <a:srgbClr val="000000"/>
                </a:solidFill>
                <a:latin typeface="system-ui"/>
              </a:rPr>
              <a:t>1</a:t>
            </a:r>
            <a:r>
              <a:rPr lang="en-US" sz="3200" b="1" baseline="30000" dirty="0">
                <a:solidFill>
                  <a:srgbClr val="000000"/>
                </a:solidFill>
                <a:effectLst/>
                <a:latin typeface="system-ui"/>
              </a:rPr>
              <a:t> </a:t>
            </a:r>
            <a:r>
              <a:rPr lang="en-US" sz="3200" b="0" dirty="0">
                <a:solidFill>
                  <a:srgbClr val="000000"/>
                </a:solidFill>
                <a:effectLst/>
                <a:latin typeface="system-ui"/>
              </a:rPr>
              <a:t>Therefore when we could endure it no longer, we thought it best to be left behind at Athens alone,</a:t>
            </a:r>
            <a:r>
              <a:rPr lang="en-US" sz="3200" b="1" baseline="30000" dirty="0">
                <a:solidFill>
                  <a:srgbClr val="000000"/>
                </a:solidFill>
                <a:effectLst/>
                <a:latin typeface="system-ui"/>
              </a:rPr>
              <a:t>2 </a:t>
            </a:r>
            <a:r>
              <a:rPr lang="en-US" sz="3200" b="0" dirty="0">
                <a:solidFill>
                  <a:srgbClr val="000000"/>
                </a:solidFill>
                <a:effectLst/>
                <a:latin typeface="system-ui"/>
              </a:rPr>
              <a:t>and </a:t>
            </a:r>
            <a:r>
              <a:rPr lang="en-US" sz="3200" b="1" dirty="0">
                <a:solidFill>
                  <a:srgbClr val="000000"/>
                </a:solidFill>
                <a:effectLst/>
                <a:highlight>
                  <a:srgbClr val="FFFF00"/>
                </a:highlight>
                <a:latin typeface="system-ui"/>
              </a:rPr>
              <a:t>we sent Timothy</a:t>
            </a:r>
            <a:r>
              <a:rPr lang="en-US" sz="3200" b="0" dirty="0">
                <a:solidFill>
                  <a:srgbClr val="000000"/>
                </a:solidFill>
                <a:effectLst/>
                <a:latin typeface="system-ui"/>
              </a:rPr>
              <a:t>, our brother and God’s fellow worker in the gospel of Christ, </a:t>
            </a:r>
            <a:r>
              <a:rPr lang="en-US" sz="3200" dirty="0">
                <a:effectLst/>
                <a:latin typeface="system-ui"/>
              </a:rPr>
              <a:t>to strengthen </a:t>
            </a:r>
            <a:r>
              <a:rPr lang="en-US" sz="3200" b="0" dirty="0">
                <a:solidFill>
                  <a:srgbClr val="000000"/>
                </a:solidFill>
                <a:effectLst/>
                <a:latin typeface="system-ui"/>
              </a:rPr>
              <a:t>and </a:t>
            </a:r>
            <a:r>
              <a:rPr lang="en-US" sz="3200" dirty="0">
                <a:effectLst/>
                <a:latin typeface="system-ui"/>
              </a:rPr>
              <a:t>encourage</a:t>
            </a:r>
            <a:r>
              <a:rPr lang="en-US" sz="3200" b="0" dirty="0">
                <a:solidFill>
                  <a:srgbClr val="000000"/>
                </a:solidFill>
                <a:effectLst/>
                <a:latin typeface="system-ui"/>
              </a:rPr>
              <a:t> you as to your faith, </a:t>
            </a:r>
            <a:r>
              <a:rPr lang="en-US" sz="3200" b="1" baseline="30000" dirty="0">
                <a:solidFill>
                  <a:srgbClr val="000000"/>
                </a:solidFill>
                <a:effectLst/>
                <a:latin typeface="system-ui"/>
              </a:rPr>
              <a:t>3 </a:t>
            </a:r>
            <a:r>
              <a:rPr lang="en-US" sz="3200" dirty="0">
                <a:effectLst/>
                <a:latin typeface="system-ui"/>
              </a:rPr>
              <a:t>so that no one would be disturbed by these afflictions; </a:t>
            </a:r>
            <a:r>
              <a:rPr lang="en-US" sz="3200" b="0" dirty="0">
                <a:solidFill>
                  <a:srgbClr val="000000"/>
                </a:solidFill>
                <a:effectLst/>
                <a:latin typeface="system-ui"/>
              </a:rPr>
              <a:t>for you yourselves  know that we have been destined for this. </a:t>
            </a:r>
            <a:r>
              <a:rPr lang="en-US" sz="3200" b="1" baseline="30000" dirty="0">
                <a:solidFill>
                  <a:srgbClr val="000000"/>
                </a:solidFill>
                <a:effectLst/>
                <a:latin typeface="system-ui"/>
              </a:rPr>
              <a:t>4 </a:t>
            </a:r>
            <a:r>
              <a:rPr lang="en-US" sz="3200" b="0" dirty="0">
                <a:solidFill>
                  <a:srgbClr val="000000"/>
                </a:solidFill>
                <a:effectLst/>
                <a:latin typeface="system-ui"/>
              </a:rPr>
              <a:t>For indeed when we were with you,  we kept telling you in advance that we were going to suffer affliction; and so it came to pass, as you know. </a:t>
            </a:r>
            <a:r>
              <a:rPr lang="en-US" sz="3200" b="1" baseline="30000" dirty="0">
                <a:solidFill>
                  <a:srgbClr val="000000"/>
                </a:solidFill>
                <a:effectLst/>
                <a:latin typeface="system-ui"/>
              </a:rPr>
              <a:t>5 </a:t>
            </a:r>
            <a:r>
              <a:rPr lang="en-US" sz="3200" b="0" dirty="0">
                <a:solidFill>
                  <a:srgbClr val="000000"/>
                </a:solidFill>
                <a:effectLst/>
                <a:latin typeface="system-ui"/>
              </a:rPr>
              <a:t>For this reason, when I could endure it no longer, I also sent to find out about your faith, for fear that the tempter might have tempted you, and our labor would be in vain.</a:t>
            </a:r>
            <a:endParaRPr lang="en-US" sz="2900" dirty="0"/>
          </a:p>
        </p:txBody>
      </p:sp>
    </p:spTree>
    <p:extLst>
      <p:ext uri="{BB962C8B-B14F-4D97-AF65-F5344CB8AC3E}">
        <p14:creationId xmlns:p14="http://schemas.microsoft.com/office/powerpoint/2010/main" val="7298336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181957"/>
            <a:ext cx="9144000" cy="6494085"/>
          </a:xfrm>
          <a:prstGeom prst="rect">
            <a:avLst/>
          </a:prstGeom>
          <a:noFill/>
        </p:spPr>
        <p:txBody>
          <a:bodyPr wrap="square">
            <a:spAutoFit/>
          </a:bodyPr>
          <a:lstStyle/>
          <a:p>
            <a:r>
              <a:rPr lang="en-US" sz="3200" b="1" baseline="30000" dirty="0">
                <a:solidFill>
                  <a:srgbClr val="000000"/>
                </a:solidFill>
                <a:latin typeface="system-ui"/>
              </a:rPr>
              <a:t>1</a:t>
            </a:r>
            <a:r>
              <a:rPr lang="en-US" sz="3200" b="1" baseline="30000" dirty="0">
                <a:solidFill>
                  <a:srgbClr val="000000"/>
                </a:solidFill>
                <a:effectLst/>
                <a:latin typeface="system-ui"/>
              </a:rPr>
              <a:t> </a:t>
            </a:r>
            <a:r>
              <a:rPr lang="en-US" sz="3200" b="0" dirty="0">
                <a:solidFill>
                  <a:srgbClr val="000000"/>
                </a:solidFill>
                <a:effectLst/>
                <a:latin typeface="system-ui"/>
              </a:rPr>
              <a:t>Therefore when we could endure it no longer, we thought it best to be left behind at Athens alone,</a:t>
            </a:r>
            <a:r>
              <a:rPr lang="en-US" sz="3200" b="1" baseline="30000" dirty="0">
                <a:solidFill>
                  <a:srgbClr val="000000"/>
                </a:solidFill>
                <a:effectLst/>
                <a:latin typeface="system-ui"/>
              </a:rPr>
              <a:t>2 </a:t>
            </a:r>
            <a:r>
              <a:rPr lang="en-US" sz="3200" b="0" dirty="0">
                <a:solidFill>
                  <a:srgbClr val="000000"/>
                </a:solidFill>
                <a:effectLst/>
                <a:latin typeface="system-ui"/>
              </a:rPr>
              <a:t>and we sent Timothy, our brother and God’s fellow worker in the gospel of Christ, to strengthen and encourage you as to your faith, </a:t>
            </a:r>
            <a:r>
              <a:rPr lang="en-US" sz="3200" b="1" baseline="30000" dirty="0">
                <a:solidFill>
                  <a:srgbClr val="000000"/>
                </a:solidFill>
                <a:effectLst/>
                <a:latin typeface="system-ui"/>
              </a:rPr>
              <a:t>3 </a:t>
            </a:r>
            <a:r>
              <a:rPr lang="en-US" sz="3200" b="0" dirty="0">
                <a:solidFill>
                  <a:srgbClr val="000000"/>
                </a:solidFill>
                <a:effectLst/>
                <a:latin typeface="system-ui"/>
              </a:rPr>
              <a:t>so that no one would be disturbed by these afflictions; for you yourselves  know that we have been destined for this. </a:t>
            </a:r>
            <a:r>
              <a:rPr lang="en-US" sz="3200" b="1" baseline="30000" dirty="0">
                <a:solidFill>
                  <a:srgbClr val="000000"/>
                </a:solidFill>
                <a:effectLst/>
                <a:latin typeface="system-ui"/>
              </a:rPr>
              <a:t>4 </a:t>
            </a:r>
            <a:r>
              <a:rPr lang="en-US" sz="3200" b="0" dirty="0">
                <a:solidFill>
                  <a:srgbClr val="000000"/>
                </a:solidFill>
                <a:effectLst/>
                <a:latin typeface="system-ui"/>
              </a:rPr>
              <a:t>For indeed when we were with you,  we kept telling you in advance that we were going to suffer affliction; and so it came to pass, as you know. </a:t>
            </a:r>
            <a:r>
              <a:rPr lang="en-US" sz="3200" b="1" baseline="30000" dirty="0">
                <a:solidFill>
                  <a:srgbClr val="000000"/>
                </a:solidFill>
                <a:effectLst/>
                <a:latin typeface="system-ui"/>
              </a:rPr>
              <a:t>5 </a:t>
            </a:r>
            <a:r>
              <a:rPr lang="en-US" sz="3200" b="0" dirty="0">
                <a:solidFill>
                  <a:srgbClr val="000000"/>
                </a:solidFill>
                <a:effectLst/>
                <a:latin typeface="system-ui"/>
              </a:rPr>
              <a:t>For this reason, when I could endure it no longer, </a:t>
            </a:r>
            <a:r>
              <a:rPr lang="en-US" sz="3200" b="1" dirty="0">
                <a:solidFill>
                  <a:srgbClr val="000000"/>
                </a:solidFill>
                <a:effectLst/>
                <a:highlight>
                  <a:srgbClr val="FFFF00"/>
                </a:highlight>
                <a:latin typeface="system-ui"/>
              </a:rPr>
              <a:t>I also sent to find out about your faith, for fear that the tempter might have tempted you</a:t>
            </a:r>
            <a:r>
              <a:rPr lang="en-US" sz="3200" b="0" dirty="0">
                <a:solidFill>
                  <a:srgbClr val="000000"/>
                </a:solidFill>
                <a:effectLst/>
                <a:latin typeface="system-ui"/>
              </a:rPr>
              <a:t>, and our labor would be in vain.</a:t>
            </a:r>
            <a:endParaRPr lang="en-US" sz="2900" dirty="0"/>
          </a:p>
        </p:txBody>
      </p:sp>
    </p:spTree>
    <p:extLst>
      <p:ext uri="{BB962C8B-B14F-4D97-AF65-F5344CB8AC3E}">
        <p14:creationId xmlns:p14="http://schemas.microsoft.com/office/powerpoint/2010/main" val="11528852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181957"/>
            <a:ext cx="9144000" cy="6494085"/>
          </a:xfrm>
          <a:prstGeom prst="rect">
            <a:avLst/>
          </a:prstGeom>
          <a:noFill/>
        </p:spPr>
        <p:txBody>
          <a:bodyPr wrap="square">
            <a:spAutoFit/>
          </a:bodyPr>
          <a:lstStyle/>
          <a:p>
            <a:r>
              <a:rPr lang="en-US" sz="3200" b="1" baseline="30000" dirty="0">
                <a:solidFill>
                  <a:srgbClr val="000000"/>
                </a:solidFill>
                <a:latin typeface="system-ui"/>
              </a:rPr>
              <a:t>1</a:t>
            </a:r>
            <a:r>
              <a:rPr lang="en-US" sz="3200" b="1" baseline="30000" dirty="0">
                <a:solidFill>
                  <a:srgbClr val="000000"/>
                </a:solidFill>
                <a:effectLst/>
                <a:latin typeface="system-ui"/>
              </a:rPr>
              <a:t> </a:t>
            </a:r>
            <a:r>
              <a:rPr lang="en-US" sz="3200" b="0" dirty="0">
                <a:solidFill>
                  <a:srgbClr val="000000"/>
                </a:solidFill>
                <a:effectLst/>
                <a:latin typeface="system-ui"/>
              </a:rPr>
              <a:t>Therefore when we could endure it no longer, we thought it best to be left behind at Athens alone,</a:t>
            </a:r>
            <a:r>
              <a:rPr lang="en-US" sz="3200" b="1" baseline="30000" dirty="0">
                <a:solidFill>
                  <a:srgbClr val="000000"/>
                </a:solidFill>
                <a:effectLst/>
                <a:latin typeface="system-ui"/>
              </a:rPr>
              <a:t>2 </a:t>
            </a:r>
            <a:r>
              <a:rPr lang="en-US" sz="3200" b="0" dirty="0">
                <a:solidFill>
                  <a:srgbClr val="000000"/>
                </a:solidFill>
                <a:effectLst/>
                <a:latin typeface="system-ui"/>
              </a:rPr>
              <a:t>and we sent Timothy, our brother and God’s fellow worker in the gospel of Christ, to strengthen and encourage you as to your faith, </a:t>
            </a:r>
            <a:r>
              <a:rPr lang="en-US" sz="3200" b="1" baseline="30000" dirty="0">
                <a:solidFill>
                  <a:srgbClr val="000000"/>
                </a:solidFill>
                <a:effectLst/>
                <a:latin typeface="system-ui"/>
              </a:rPr>
              <a:t>3 </a:t>
            </a:r>
            <a:r>
              <a:rPr lang="en-US" sz="3200" b="0" dirty="0">
                <a:solidFill>
                  <a:srgbClr val="000000"/>
                </a:solidFill>
                <a:effectLst/>
                <a:latin typeface="system-ui"/>
              </a:rPr>
              <a:t>so that no one would be disturbed by these afflictions; for you yourselves  know that we have been destined for this. </a:t>
            </a:r>
            <a:r>
              <a:rPr lang="en-US" sz="3200" b="1" baseline="30000" dirty="0">
                <a:solidFill>
                  <a:srgbClr val="000000"/>
                </a:solidFill>
                <a:effectLst/>
                <a:latin typeface="system-ui"/>
              </a:rPr>
              <a:t>4 </a:t>
            </a:r>
            <a:r>
              <a:rPr lang="en-US" sz="3200" b="0" dirty="0">
                <a:solidFill>
                  <a:srgbClr val="000000"/>
                </a:solidFill>
                <a:effectLst/>
                <a:latin typeface="system-ui"/>
              </a:rPr>
              <a:t>For indeed when we were with you,  we kept telling you in advance that we were going to suffer affliction; and so it came to pass, as you know. </a:t>
            </a:r>
            <a:r>
              <a:rPr lang="en-US" sz="3200" b="1" baseline="30000" dirty="0">
                <a:solidFill>
                  <a:srgbClr val="000000"/>
                </a:solidFill>
                <a:effectLst/>
                <a:latin typeface="system-ui"/>
              </a:rPr>
              <a:t>5 </a:t>
            </a:r>
            <a:r>
              <a:rPr lang="en-US" sz="3200" b="0" dirty="0">
                <a:solidFill>
                  <a:srgbClr val="000000"/>
                </a:solidFill>
                <a:effectLst/>
                <a:latin typeface="system-ui"/>
              </a:rPr>
              <a:t>For this reason, when I could endure it no longer, </a:t>
            </a:r>
            <a:r>
              <a:rPr lang="en-US" sz="3200" b="1" dirty="0">
                <a:solidFill>
                  <a:srgbClr val="000000"/>
                </a:solidFill>
                <a:effectLst/>
                <a:highlight>
                  <a:srgbClr val="FFFF00"/>
                </a:highlight>
                <a:latin typeface="system-ui"/>
              </a:rPr>
              <a:t>I also sent to find out about your faith, for fear that the tempter might have tempted you</a:t>
            </a:r>
            <a:r>
              <a:rPr lang="en-US" sz="3200" b="0" dirty="0">
                <a:solidFill>
                  <a:srgbClr val="000000"/>
                </a:solidFill>
                <a:effectLst/>
                <a:latin typeface="system-ui"/>
              </a:rPr>
              <a:t>, and our labor would be in vain.</a:t>
            </a:r>
            <a:endParaRPr lang="en-US" sz="2900" dirty="0"/>
          </a:p>
        </p:txBody>
      </p:sp>
    </p:spTree>
    <p:extLst>
      <p:ext uri="{BB962C8B-B14F-4D97-AF65-F5344CB8AC3E}">
        <p14:creationId xmlns:p14="http://schemas.microsoft.com/office/powerpoint/2010/main" val="10772643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428178"/>
            <a:ext cx="9144000" cy="6001643"/>
          </a:xfrm>
          <a:prstGeom prst="rect">
            <a:avLst/>
          </a:prstGeom>
          <a:noFill/>
        </p:spPr>
        <p:txBody>
          <a:bodyPr wrap="square">
            <a:spAutoFit/>
          </a:bodyPr>
          <a:lstStyle/>
          <a:p>
            <a:r>
              <a:rPr lang="en-US" sz="3200" b="1" baseline="30000" dirty="0">
                <a:solidFill>
                  <a:srgbClr val="000000"/>
                </a:solidFill>
                <a:effectLst/>
                <a:latin typeface="system-ui"/>
              </a:rPr>
              <a:t>6 </a:t>
            </a:r>
            <a:r>
              <a:rPr lang="en-US" sz="3200" b="0" dirty="0">
                <a:solidFill>
                  <a:srgbClr val="000000"/>
                </a:solidFill>
                <a:effectLst/>
                <a:latin typeface="system-ui"/>
              </a:rPr>
              <a:t>But now that Timothy has come to us from you, and has brought us good news of your faith and love, and that you always think kindly of us, longing to see us just as we also long to see you, </a:t>
            </a:r>
            <a:r>
              <a:rPr lang="en-US" sz="3200" b="1" baseline="30000" dirty="0">
                <a:solidFill>
                  <a:srgbClr val="000000"/>
                </a:solidFill>
                <a:effectLst/>
                <a:latin typeface="system-ui"/>
              </a:rPr>
              <a:t>7 </a:t>
            </a:r>
            <a:r>
              <a:rPr lang="en-US" sz="3200" b="0" dirty="0">
                <a:solidFill>
                  <a:srgbClr val="000000"/>
                </a:solidFill>
                <a:effectLst/>
                <a:latin typeface="system-ui"/>
              </a:rPr>
              <a:t>for this reason, brethren, in all our distress and affliction we were comforted about you through your faith; </a:t>
            </a:r>
            <a:r>
              <a:rPr lang="en-US" sz="3200" b="1" baseline="30000" dirty="0">
                <a:solidFill>
                  <a:srgbClr val="000000"/>
                </a:solidFill>
                <a:effectLst/>
                <a:latin typeface="system-ui"/>
              </a:rPr>
              <a:t>8 </a:t>
            </a:r>
            <a:r>
              <a:rPr lang="en-US" sz="3200" b="0" dirty="0">
                <a:solidFill>
                  <a:srgbClr val="000000"/>
                </a:solidFill>
                <a:effectLst/>
                <a:latin typeface="system-ui"/>
              </a:rPr>
              <a:t>for now we really live, if you stand firm in the Lord. </a:t>
            </a:r>
            <a:r>
              <a:rPr lang="en-US" sz="3200" b="1" baseline="30000" dirty="0">
                <a:solidFill>
                  <a:srgbClr val="000000"/>
                </a:solidFill>
                <a:effectLst/>
                <a:latin typeface="system-ui"/>
              </a:rPr>
              <a:t>9 </a:t>
            </a:r>
            <a:r>
              <a:rPr lang="en-US" sz="3200" b="0" dirty="0">
                <a:solidFill>
                  <a:srgbClr val="000000"/>
                </a:solidFill>
                <a:effectLst/>
                <a:latin typeface="system-ui"/>
              </a:rPr>
              <a:t>For what thanks can we render to God for you in return for all the joy with which we rejoice before our God on your account, </a:t>
            </a:r>
            <a:r>
              <a:rPr lang="en-US" sz="3200" b="1" baseline="30000" dirty="0">
                <a:solidFill>
                  <a:srgbClr val="000000"/>
                </a:solidFill>
                <a:effectLst/>
                <a:latin typeface="system-ui"/>
              </a:rPr>
              <a:t>10 </a:t>
            </a:r>
            <a:r>
              <a:rPr lang="en-US" sz="3200" b="0" dirty="0">
                <a:solidFill>
                  <a:srgbClr val="000000"/>
                </a:solidFill>
                <a:effectLst/>
                <a:latin typeface="system-ui"/>
              </a:rPr>
              <a:t>as we night and day keep praying most earnestly that we may see your face, and may</a:t>
            </a:r>
          </a:p>
          <a:p>
            <a:r>
              <a:rPr lang="en-US" sz="3200" b="0" dirty="0">
                <a:solidFill>
                  <a:srgbClr val="000000"/>
                </a:solidFill>
                <a:effectLst/>
                <a:latin typeface="system-ui"/>
              </a:rPr>
              <a:t>complete what is lacking in your faith?</a:t>
            </a:r>
            <a:endParaRPr lang="en-US" sz="2900" dirty="0"/>
          </a:p>
        </p:txBody>
      </p:sp>
    </p:spTree>
    <p:extLst>
      <p:ext uri="{BB962C8B-B14F-4D97-AF65-F5344CB8AC3E}">
        <p14:creationId xmlns:p14="http://schemas.microsoft.com/office/powerpoint/2010/main" val="36538431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428178"/>
            <a:ext cx="9144000" cy="6001643"/>
          </a:xfrm>
          <a:prstGeom prst="rect">
            <a:avLst/>
          </a:prstGeom>
          <a:noFill/>
        </p:spPr>
        <p:txBody>
          <a:bodyPr wrap="square">
            <a:spAutoFit/>
          </a:bodyPr>
          <a:lstStyle/>
          <a:p>
            <a:r>
              <a:rPr lang="en-US" sz="3200" b="1" baseline="30000" dirty="0">
                <a:solidFill>
                  <a:srgbClr val="000000"/>
                </a:solidFill>
                <a:effectLst/>
                <a:latin typeface="system-ui"/>
              </a:rPr>
              <a:t>6 </a:t>
            </a:r>
            <a:r>
              <a:rPr lang="en-US" sz="3200" b="0" dirty="0">
                <a:solidFill>
                  <a:srgbClr val="000000"/>
                </a:solidFill>
                <a:effectLst/>
                <a:latin typeface="system-ui"/>
              </a:rPr>
              <a:t>But now that </a:t>
            </a:r>
            <a:r>
              <a:rPr lang="en-US" sz="3200" b="1" dirty="0">
                <a:solidFill>
                  <a:srgbClr val="000000"/>
                </a:solidFill>
                <a:effectLst/>
                <a:highlight>
                  <a:srgbClr val="FFFF00"/>
                </a:highlight>
                <a:latin typeface="system-ui"/>
              </a:rPr>
              <a:t>Timothy has come to us from you</a:t>
            </a:r>
            <a:r>
              <a:rPr lang="en-US" sz="3200" b="0" dirty="0">
                <a:solidFill>
                  <a:srgbClr val="000000"/>
                </a:solidFill>
                <a:effectLst/>
                <a:latin typeface="system-ui"/>
              </a:rPr>
              <a:t>, and has brought us good news of your faith and love, and that you always think kindly of us, longing to see us just as we also long to see you, </a:t>
            </a:r>
            <a:r>
              <a:rPr lang="en-US" sz="3200" b="1" baseline="30000" dirty="0">
                <a:solidFill>
                  <a:srgbClr val="000000"/>
                </a:solidFill>
                <a:effectLst/>
                <a:latin typeface="system-ui"/>
              </a:rPr>
              <a:t>7 </a:t>
            </a:r>
            <a:r>
              <a:rPr lang="en-US" sz="3200" b="0" dirty="0">
                <a:solidFill>
                  <a:srgbClr val="000000"/>
                </a:solidFill>
                <a:effectLst/>
                <a:latin typeface="system-ui"/>
              </a:rPr>
              <a:t>for this reason, brethren, in all our distress and affliction we were comforted about you through your faith; </a:t>
            </a:r>
            <a:r>
              <a:rPr lang="en-US" sz="3200" b="1" baseline="30000" dirty="0">
                <a:solidFill>
                  <a:srgbClr val="000000"/>
                </a:solidFill>
                <a:effectLst/>
                <a:latin typeface="system-ui"/>
              </a:rPr>
              <a:t>8 </a:t>
            </a:r>
            <a:r>
              <a:rPr lang="en-US" sz="3200" b="0" dirty="0">
                <a:solidFill>
                  <a:srgbClr val="000000"/>
                </a:solidFill>
                <a:effectLst/>
                <a:latin typeface="system-ui"/>
              </a:rPr>
              <a:t>for now we really live, if you stand firm in the Lord. </a:t>
            </a:r>
            <a:r>
              <a:rPr lang="en-US" sz="3200" b="1" baseline="30000" dirty="0">
                <a:solidFill>
                  <a:srgbClr val="000000"/>
                </a:solidFill>
                <a:effectLst/>
                <a:latin typeface="system-ui"/>
              </a:rPr>
              <a:t>9 </a:t>
            </a:r>
            <a:r>
              <a:rPr lang="en-US" sz="3200" b="0" dirty="0">
                <a:solidFill>
                  <a:srgbClr val="000000"/>
                </a:solidFill>
                <a:effectLst/>
                <a:latin typeface="system-ui"/>
              </a:rPr>
              <a:t>For what thanks can we render to God for you in return for all the joy with which we rejoice before our God on your account, </a:t>
            </a:r>
            <a:r>
              <a:rPr lang="en-US" sz="3200" b="1" baseline="30000" dirty="0">
                <a:solidFill>
                  <a:srgbClr val="000000"/>
                </a:solidFill>
                <a:effectLst/>
                <a:latin typeface="system-ui"/>
              </a:rPr>
              <a:t>10 </a:t>
            </a:r>
            <a:r>
              <a:rPr lang="en-US" sz="3200" b="0" dirty="0">
                <a:solidFill>
                  <a:srgbClr val="000000"/>
                </a:solidFill>
                <a:effectLst/>
                <a:latin typeface="system-ui"/>
              </a:rPr>
              <a:t>as we night and day keep praying most earnestly that we may see your face, and may</a:t>
            </a:r>
          </a:p>
          <a:p>
            <a:r>
              <a:rPr lang="en-US" sz="3200" b="0" dirty="0">
                <a:solidFill>
                  <a:srgbClr val="000000"/>
                </a:solidFill>
                <a:effectLst/>
                <a:latin typeface="system-ui"/>
              </a:rPr>
              <a:t>complete what is lacking in your faith?</a:t>
            </a:r>
            <a:endParaRPr lang="en-US" sz="2900" dirty="0"/>
          </a:p>
        </p:txBody>
      </p:sp>
    </p:spTree>
    <p:extLst>
      <p:ext uri="{BB962C8B-B14F-4D97-AF65-F5344CB8AC3E}">
        <p14:creationId xmlns:p14="http://schemas.microsoft.com/office/powerpoint/2010/main" val="20257114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428178"/>
            <a:ext cx="9144000" cy="6001643"/>
          </a:xfrm>
          <a:prstGeom prst="rect">
            <a:avLst/>
          </a:prstGeom>
          <a:noFill/>
        </p:spPr>
        <p:txBody>
          <a:bodyPr wrap="square">
            <a:spAutoFit/>
          </a:bodyPr>
          <a:lstStyle/>
          <a:p>
            <a:r>
              <a:rPr lang="en-US" sz="3200" b="1" baseline="30000" dirty="0">
                <a:solidFill>
                  <a:srgbClr val="000000"/>
                </a:solidFill>
                <a:effectLst/>
                <a:latin typeface="system-ui"/>
              </a:rPr>
              <a:t>6 </a:t>
            </a:r>
            <a:r>
              <a:rPr lang="en-US" sz="3200" b="0" dirty="0">
                <a:solidFill>
                  <a:srgbClr val="000000"/>
                </a:solidFill>
                <a:effectLst/>
                <a:latin typeface="system-ui"/>
              </a:rPr>
              <a:t>But now that </a:t>
            </a:r>
            <a:r>
              <a:rPr lang="en-US" sz="3200" b="1" dirty="0">
                <a:solidFill>
                  <a:srgbClr val="000000"/>
                </a:solidFill>
                <a:effectLst/>
                <a:highlight>
                  <a:srgbClr val="FFFF00"/>
                </a:highlight>
                <a:latin typeface="system-ui"/>
              </a:rPr>
              <a:t>Timothy has come to us from you</a:t>
            </a:r>
            <a:r>
              <a:rPr lang="en-US" sz="3200" b="0" dirty="0">
                <a:solidFill>
                  <a:srgbClr val="000000"/>
                </a:solidFill>
                <a:effectLst/>
                <a:latin typeface="system-ui"/>
              </a:rPr>
              <a:t>, and has </a:t>
            </a:r>
            <a:r>
              <a:rPr lang="en-US" sz="3200" b="1" u="sng" dirty="0">
                <a:solidFill>
                  <a:srgbClr val="FF0000"/>
                </a:solidFill>
                <a:effectLst/>
                <a:latin typeface="system-ui"/>
              </a:rPr>
              <a:t>brought us good news of your faith and love</a:t>
            </a:r>
            <a:r>
              <a:rPr lang="en-US" sz="3200" b="0" dirty="0">
                <a:solidFill>
                  <a:srgbClr val="000000"/>
                </a:solidFill>
                <a:effectLst/>
                <a:latin typeface="system-ui"/>
              </a:rPr>
              <a:t>, and that you always think kindly of us, longing to see us just as we also long to see you, </a:t>
            </a:r>
            <a:r>
              <a:rPr lang="en-US" sz="3200" b="1" baseline="30000" dirty="0">
                <a:solidFill>
                  <a:srgbClr val="000000"/>
                </a:solidFill>
                <a:effectLst/>
                <a:latin typeface="system-ui"/>
              </a:rPr>
              <a:t>7 </a:t>
            </a:r>
            <a:r>
              <a:rPr lang="en-US" sz="3200" b="0" dirty="0">
                <a:solidFill>
                  <a:srgbClr val="000000"/>
                </a:solidFill>
                <a:effectLst/>
                <a:latin typeface="system-ui"/>
              </a:rPr>
              <a:t>for this reason, brethren, in all our distress and affliction we were comforted about you through your faith; </a:t>
            </a:r>
            <a:r>
              <a:rPr lang="en-US" sz="3200" b="1" baseline="30000" dirty="0">
                <a:solidFill>
                  <a:srgbClr val="000000"/>
                </a:solidFill>
                <a:effectLst/>
                <a:latin typeface="system-ui"/>
              </a:rPr>
              <a:t>8 </a:t>
            </a:r>
            <a:r>
              <a:rPr lang="en-US" sz="3200" b="0" dirty="0">
                <a:solidFill>
                  <a:srgbClr val="000000"/>
                </a:solidFill>
                <a:effectLst/>
                <a:latin typeface="system-ui"/>
              </a:rPr>
              <a:t>for now we really live, if you stand firm in the Lord. </a:t>
            </a:r>
            <a:r>
              <a:rPr lang="en-US" sz="3200" b="1" baseline="30000" dirty="0">
                <a:solidFill>
                  <a:srgbClr val="000000"/>
                </a:solidFill>
                <a:effectLst/>
                <a:latin typeface="system-ui"/>
              </a:rPr>
              <a:t>9 </a:t>
            </a:r>
            <a:r>
              <a:rPr lang="en-US" sz="3200" b="0" dirty="0">
                <a:solidFill>
                  <a:srgbClr val="000000"/>
                </a:solidFill>
                <a:effectLst/>
                <a:latin typeface="system-ui"/>
              </a:rPr>
              <a:t>For what thanks can we render to God for you in return for all the joy with which we rejoice before our God on your account, </a:t>
            </a:r>
            <a:r>
              <a:rPr lang="en-US" sz="3200" b="1" baseline="30000" dirty="0">
                <a:solidFill>
                  <a:srgbClr val="000000"/>
                </a:solidFill>
                <a:effectLst/>
                <a:latin typeface="system-ui"/>
              </a:rPr>
              <a:t>10 </a:t>
            </a:r>
            <a:r>
              <a:rPr lang="en-US" sz="3200" b="0" dirty="0">
                <a:solidFill>
                  <a:srgbClr val="000000"/>
                </a:solidFill>
                <a:effectLst/>
                <a:latin typeface="system-ui"/>
              </a:rPr>
              <a:t>as we night and day keep praying most earnestly that we may see your face, and may</a:t>
            </a:r>
          </a:p>
          <a:p>
            <a:r>
              <a:rPr lang="en-US" sz="3200" b="0" dirty="0">
                <a:solidFill>
                  <a:srgbClr val="000000"/>
                </a:solidFill>
                <a:effectLst/>
                <a:latin typeface="system-ui"/>
              </a:rPr>
              <a:t>complete what is lacking in your faith?</a:t>
            </a:r>
            <a:endParaRPr lang="en-US" sz="2900" dirty="0"/>
          </a:p>
        </p:txBody>
      </p:sp>
    </p:spTree>
    <p:extLst>
      <p:ext uri="{BB962C8B-B14F-4D97-AF65-F5344CB8AC3E}">
        <p14:creationId xmlns:p14="http://schemas.microsoft.com/office/powerpoint/2010/main" val="16255945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074" name="Picture 2" descr="Roman forum, Thessalonica">
            <a:extLst>
              <a:ext uri="{FF2B5EF4-FFF2-40B4-BE49-F238E27FC236}">
                <a16:creationId xmlns:a16="http://schemas.microsoft.com/office/drawing/2014/main" id="{4447B49D-FB44-4ACB-87AF-7005309D188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217" r="7432" b="-2"/>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FD1BDC04-809E-48F3-B2C3-2F638433C79F}"/>
              </a:ext>
            </a:extLst>
          </p:cNvPr>
          <p:cNvSpPr txBox="1"/>
          <p:nvPr/>
        </p:nvSpPr>
        <p:spPr>
          <a:xfrm>
            <a:off x="0" y="334851"/>
            <a:ext cx="9144000" cy="138499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4400" b="1" dirty="0"/>
              <a:t>Concern for Others</a:t>
            </a:r>
          </a:p>
          <a:p>
            <a:pPr algn="ctr"/>
            <a:r>
              <a:rPr lang="en-US" sz="4000" b="1" i="1" dirty="0"/>
              <a:t>1 Thessalonians 3:1-10</a:t>
            </a:r>
          </a:p>
        </p:txBody>
      </p:sp>
    </p:spTree>
    <p:extLst>
      <p:ext uri="{BB962C8B-B14F-4D97-AF65-F5344CB8AC3E}">
        <p14:creationId xmlns:p14="http://schemas.microsoft.com/office/powerpoint/2010/main" val="16333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428178"/>
            <a:ext cx="9144000" cy="6001643"/>
          </a:xfrm>
          <a:prstGeom prst="rect">
            <a:avLst/>
          </a:prstGeom>
          <a:noFill/>
        </p:spPr>
        <p:txBody>
          <a:bodyPr wrap="square">
            <a:spAutoFit/>
          </a:bodyPr>
          <a:lstStyle/>
          <a:p>
            <a:r>
              <a:rPr lang="en-US" sz="3200" b="1" baseline="30000" dirty="0">
                <a:solidFill>
                  <a:srgbClr val="000000"/>
                </a:solidFill>
                <a:effectLst/>
                <a:latin typeface="system-ui"/>
              </a:rPr>
              <a:t>6 </a:t>
            </a:r>
            <a:r>
              <a:rPr lang="en-US" sz="3200" b="0" dirty="0">
                <a:solidFill>
                  <a:srgbClr val="000000"/>
                </a:solidFill>
                <a:effectLst/>
                <a:latin typeface="system-ui"/>
              </a:rPr>
              <a:t>But now that </a:t>
            </a:r>
            <a:r>
              <a:rPr lang="en-US" sz="3200" b="1" dirty="0">
                <a:solidFill>
                  <a:srgbClr val="000000"/>
                </a:solidFill>
                <a:effectLst/>
                <a:highlight>
                  <a:srgbClr val="FFFF00"/>
                </a:highlight>
                <a:latin typeface="system-ui"/>
              </a:rPr>
              <a:t>Timothy has come to us from you</a:t>
            </a:r>
            <a:r>
              <a:rPr lang="en-US" sz="3200" b="0" dirty="0">
                <a:solidFill>
                  <a:srgbClr val="000000"/>
                </a:solidFill>
                <a:effectLst/>
                <a:latin typeface="system-ui"/>
              </a:rPr>
              <a:t>, and has </a:t>
            </a:r>
            <a:r>
              <a:rPr lang="en-US" sz="3200" dirty="0">
                <a:effectLst/>
                <a:latin typeface="system-ui"/>
              </a:rPr>
              <a:t>brought us good news of your faith and love</a:t>
            </a:r>
            <a:r>
              <a:rPr lang="en-US" sz="3200" b="0" dirty="0">
                <a:solidFill>
                  <a:srgbClr val="000000"/>
                </a:solidFill>
                <a:effectLst/>
                <a:latin typeface="system-ui"/>
              </a:rPr>
              <a:t>, and that </a:t>
            </a:r>
            <a:r>
              <a:rPr lang="en-US" sz="3200" b="1" u="sng" dirty="0">
                <a:solidFill>
                  <a:srgbClr val="FF0000"/>
                </a:solidFill>
                <a:effectLst/>
                <a:latin typeface="system-ui"/>
              </a:rPr>
              <a:t>you always think kindly of us</a:t>
            </a:r>
            <a:r>
              <a:rPr lang="en-US" sz="3200" b="0" dirty="0">
                <a:solidFill>
                  <a:srgbClr val="000000"/>
                </a:solidFill>
                <a:effectLst/>
                <a:latin typeface="system-ui"/>
              </a:rPr>
              <a:t>, longing to see us just as we also long to see you, </a:t>
            </a:r>
            <a:r>
              <a:rPr lang="en-US" sz="3200" b="1" baseline="30000" dirty="0">
                <a:solidFill>
                  <a:srgbClr val="000000"/>
                </a:solidFill>
                <a:effectLst/>
                <a:latin typeface="system-ui"/>
              </a:rPr>
              <a:t>7 </a:t>
            </a:r>
            <a:r>
              <a:rPr lang="en-US" sz="3200" b="0" dirty="0">
                <a:solidFill>
                  <a:srgbClr val="000000"/>
                </a:solidFill>
                <a:effectLst/>
                <a:latin typeface="system-ui"/>
              </a:rPr>
              <a:t>for this reason, brethren, in all our distress and affliction we were comforted about you through your faith; </a:t>
            </a:r>
            <a:r>
              <a:rPr lang="en-US" sz="3200" b="1" baseline="30000" dirty="0">
                <a:solidFill>
                  <a:srgbClr val="000000"/>
                </a:solidFill>
                <a:effectLst/>
                <a:latin typeface="system-ui"/>
              </a:rPr>
              <a:t>8 </a:t>
            </a:r>
            <a:r>
              <a:rPr lang="en-US" sz="3200" b="0" dirty="0">
                <a:solidFill>
                  <a:srgbClr val="000000"/>
                </a:solidFill>
                <a:effectLst/>
                <a:latin typeface="system-ui"/>
              </a:rPr>
              <a:t>for now we really live, if you stand firm in the Lord. </a:t>
            </a:r>
            <a:r>
              <a:rPr lang="en-US" sz="3200" b="1" baseline="30000" dirty="0">
                <a:solidFill>
                  <a:srgbClr val="000000"/>
                </a:solidFill>
                <a:effectLst/>
                <a:latin typeface="system-ui"/>
              </a:rPr>
              <a:t>9 </a:t>
            </a:r>
            <a:r>
              <a:rPr lang="en-US" sz="3200" b="0" dirty="0">
                <a:solidFill>
                  <a:srgbClr val="000000"/>
                </a:solidFill>
                <a:effectLst/>
                <a:latin typeface="system-ui"/>
              </a:rPr>
              <a:t>For what thanks can we render to God for you in return for all the joy with which we rejoice before our God on your account, </a:t>
            </a:r>
            <a:r>
              <a:rPr lang="en-US" sz="3200" b="1" baseline="30000" dirty="0">
                <a:solidFill>
                  <a:srgbClr val="000000"/>
                </a:solidFill>
                <a:effectLst/>
                <a:latin typeface="system-ui"/>
              </a:rPr>
              <a:t>10 </a:t>
            </a:r>
            <a:r>
              <a:rPr lang="en-US" sz="3200" b="0" dirty="0">
                <a:solidFill>
                  <a:srgbClr val="000000"/>
                </a:solidFill>
                <a:effectLst/>
                <a:latin typeface="system-ui"/>
              </a:rPr>
              <a:t>as we night and day keep praying most earnestly that we may see your face, and may</a:t>
            </a:r>
          </a:p>
          <a:p>
            <a:r>
              <a:rPr lang="en-US" sz="3200" b="0" dirty="0">
                <a:solidFill>
                  <a:srgbClr val="000000"/>
                </a:solidFill>
                <a:effectLst/>
                <a:latin typeface="system-ui"/>
              </a:rPr>
              <a:t>complete what is lacking in your faith?</a:t>
            </a:r>
            <a:endParaRPr lang="en-US" sz="2900" dirty="0"/>
          </a:p>
        </p:txBody>
      </p:sp>
    </p:spTree>
    <p:extLst>
      <p:ext uri="{BB962C8B-B14F-4D97-AF65-F5344CB8AC3E}">
        <p14:creationId xmlns:p14="http://schemas.microsoft.com/office/powerpoint/2010/main" val="28202905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428178"/>
            <a:ext cx="9144000" cy="6001643"/>
          </a:xfrm>
          <a:prstGeom prst="rect">
            <a:avLst/>
          </a:prstGeom>
          <a:noFill/>
        </p:spPr>
        <p:txBody>
          <a:bodyPr wrap="square">
            <a:spAutoFit/>
          </a:bodyPr>
          <a:lstStyle/>
          <a:p>
            <a:r>
              <a:rPr lang="en-US" sz="3200" b="1" baseline="30000" dirty="0">
                <a:solidFill>
                  <a:srgbClr val="000000"/>
                </a:solidFill>
                <a:effectLst/>
                <a:latin typeface="system-ui"/>
              </a:rPr>
              <a:t>6 </a:t>
            </a:r>
            <a:r>
              <a:rPr lang="en-US" sz="3200" b="0" dirty="0">
                <a:solidFill>
                  <a:srgbClr val="000000"/>
                </a:solidFill>
                <a:effectLst/>
                <a:latin typeface="system-ui"/>
              </a:rPr>
              <a:t>But now that </a:t>
            </a:r>
            <a:r>
              <a:rPr lang="en-US" sz="3200" b="1" dirty="0">
                <a:solidFill>
                  <a:srgbClr val="000000"/>
                </a:solidFill>
                <a:effectLst/>
                <a:highlight>
                  <a:srgbClr val="FFFF00"/>
                </a:highlight>
                <a:latin typeface="system-ui"/>
              </a:rPr>
              <a:t>Timothy has come to us from you</a:t>
            </a:r>
            <a:r>
              <a:rPr lang="en-US" sz="3200" b="0" dirty="0">
                <a:solidFill>
                  <a:srgbClr val="000000"/>
                </a:solidFill>
                <a:effectLst/>
                <a:latin typeface="system-ui"/>
              </a:rPr>
              <a:t>, and has </a:t>
            </a:r>
            <a:r>
              <a:rPr lang="en-US" sz="3200" dirty="0">
                <a:effectLst/>
                <a:latin typeface="system-ui"/>
              </a:rPr>
              <a:t>brought us good news of your faith and love</a:t>
            </a:r>
            <a:r>
              <a:rPr lang="en-US" sz="3200" b="0" dirty="0">
                <a:solidFill>
                  <a:srgbClr val="000000"/>
                </a:solidFill>
                <a:effectLst/>
                <a:latin typeface="system-ui"/>
              </a:rPr>
              <a:t>, and that </a:t>
            </a:r>
            <a:r>
              <a:rPr lang="en-US" sz="3200" dirty="0">
                <a:effectLst/>
                <a:latin typeface="system-ui"/>
              </a:rPr>
              <a:t>you always think kindly of us</a:t>
            </a:r>
            <a:r>
              <a:rPr lang="en-US" sz="3200" b="0" dirty="0">
                <a:solidFill>
                  <a:srgbClr val="000000"/>
                </a:solidFill>
                <a:effectLst/>
                <a:latin typeface="system-ui"/>
              </a:rPr>
              <a:t>, </a:t>
            </a:r>
            <a:r>
              <a:rPr lang="en-US" sz="3200" b="1" u="sng" dirty="0">
                <a:solidFill>
                  <a:srgbClr val="FF0000"/>
                </a:solidFill>
                <a:effectLst/>
                <a:latin typeface="system-ui"/>
              </a:rPr>
              <a:t>longing to see us just as we also long to see you</a:t>
            </a:r>
            <a:r>
              <a:rPr lang="en-US" sz="3200" b="0" dirty="0">
                <a:solidFill>
                  <a:srgbClr val="000000"/>
                </a:solidFill>
                <a:effectLst/>
                <a:latin typeface="system-ui"/>
              </a:rPr>
              <a:t>, </a:t>
            </a:r>
            <a:r>
              <a:rPr lang="en-US" sz="3200" b="1" baseline="30000" dirty="0">
                <a:solidFill>
                  <a:srgbClr val="000000"/>
                </a:solidFill>
                <a:effectLst/>
                <a:latin typeface="system-ui"/>
              </a:rPr>
              <a:t>7 </a:t>
            </a:r>
            <a:r>
              <a:rPr lang="en-US" sz="3200" b="0" dirty="0">
                <a:solidFill>
                  <a:srgbClr val="000000"/>
                </a:solidFill>
                <a:effectLst/>
                <a:latin typeface="system-ui"/>
              </a:rPr>
              <a:t>for this reason, brethren, in all our distress and affliction we were comforted about you through your faith; </a:t>
            </a:r>
            <a:r>
              <a:rPr lang="en-US" sz="3200" b="1" baseline="30000" dirty="0">
                <a:solidFill>
                  <a:srgbClr val="000000"/>
                </a:solidFill>
                <a:effectLst/>
                <a:latin typeface="system-ui"/>
              </a:rPr>
              <a:t>8 </a:t>
            </a:r>
            <a:r>
              <a:rPr lang="en-US" sz="3200" b="0" dirty="0">
                <a:solidFill>
                  <a:srgbClr val="000000"/>
                </a:solidFill>
                <a:effectLst/>
                <a:latin typeface="system-ui"/>
              </a:rPr>
              <a:t>for now we really live, if you stand firm in the Lord. </a:t>
            </a:r>
            <a:r>
              <a:rPr lang="en-US" sz="3200" b="1" baseline="30000" dirty="0">
                <a:solidFill>
                  <a:srgbClr val="000000"/>
                </a:solidFill>
                <a:effectLst/>
                <a:latin typeface="system-ui"/>
              </a:rPr>
              <a:t>9 </a:t>
            </a:r>
            <a:r>
              <a:rPr lang="en-US" sz="3200" b="0" dirty="0">
                <a:solidFill>
                  <a:srgbClr val="000000"/>
                </a:solidFill>
                <a:effectLst/>
                <a:latin typeface="system-ui"/>
              </a:rPr>
              <a:t>For what thanks can we render to God for you in return for all the joy with which we rejoice before our God on your account, </a:t>
            </a:r>
            <a:r>
              <a:rPr lang="en-US" sz="3200" b="1" baseline="30000" dirty="0">
                <a:solidFill>
                  <a:srgbClr val="000000"/>
                </a:solidFill>
                <a:effectLst/>
                <a:latin typeface="system-ui"/>
              </a:rPr>
              <a:t>10 </a:t>
            </a:r>
            <a:r>
              <a:rPr lang="en-US" sz="3200" b="0" dirty="0">
                <a:solidFill>
                  <a:srgbClr val="000000"/>
                </a:solidFill>
                <a:effectLst/>
                <a:latin typeface="system-ui"/>
              </a:rPr>
              <a:t>as we night and day keep praying most earnestly that we may see your face, and may</a:t>
            </a:r>
          </a:p>
          <a:p>
            <a:r>
              <a:rPr lang="en-US" sz="3200" b="0" dirty="0">
                <a:solidFill>
                  <a:srgbClr val="000000"/>
                </a:solidFill>
                <a:effectLst/>
                <a:latin typeface="system-ui"/>
              </a:rPr>
              <a:t>complete what is lacking in your faith?</a:t>
            </a:r>
            <a:endParaRPr lang="en-US" sz="2900" dirty="0"/>
          </a:p>
        </p:txBody>
      </p:sp>
    </p:spTree>
    <p:extLst>
      <p:ext uri="{BB962C8B-B14F-4D97-AF65-F5344CB8AC3E}">
        <p14:creationId xmlns:p14="http://schemas.microsoft.com/office/powerpoint/2010/main" val="35097665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428178"/>
            <a:ext cx="9144000" cy="6001643"/>
          </a:xfrm>
          <a:prstGeom prst="rect">
            <a:avLst/>
          </a:prstGeom>
          <a:noFill/>
        </p:spPr>
        <p:txBody>
          <a:bodyPr wrap="square">
            <a:spAutoFit/>
          </a:bodyPr>
          <a:lstStyle/>
          <a:p>
            <a:r>
              <a:rPr lang="en-US" sz="3200" b="1" baseline="30000" dirty="0">
                <a:solidFill>
                  <a:srgbClr val="000000"/>
                </a:solidFill>
                <a:effectLst/>
                <a:latin typeface="system-ui"/>
              </a:rPr>
              <a:t>6 </a:t>
            </a:r>
            <a:r>
              <a:rPr lang="en-US" sz="3200" b="0" dirty="0">
                <a:solidFill>
                  <a:srgbClr val="000000"/>
                </a:solidFill>
                <a:effectLst/>
                <a:latin typeface="system-ui"/>
              </a:rPr>
              <a:t>But now that </a:t>
            </a:r>
            <a:r>
              <a:rPr lang="en-US" sz="3200" dirty="0">
                <a:solidFill>
                  <a:srgbClr val="000000"/>
                </a:solidFill>
                <a:effectLst/>
                <a:latin typeface="system-ui"/>
              </a:rPr>
              <a:t>Timothy has come to us from you, </a:t>
            </a:r>
            <a:r>
              <a:rPr lang="en-US" sz="3200" b="0" dirty="0">
                <a:solidFill>
                  <a:srgbClr val="000000"/>
                </a:solidFill>
                <a:effectLst/>
                <a:latin typeface="system-ui"/>
              </a:rPr>
              <a:t>and has </a:t>
            </a:r>
            <a:r>
              <a:rPr lang="en-US" sz="3200" dirty="0">
                <a:effectLst/>
                <a:latin typeface="system-ui"/>
              </a:rPr>
              <a:t>brought us good news of your faith and love</a:t>
            </a:r>
            <a:r>
              <a:rPr lang="en-US" sz="3200" b="0" dirty="0">
                <a:solidFill>
                  <a:srgbClr val="000000"/>
                </a:solidFill>
                <a:effectLst/>
                <a:latin typeface="system-ui"/>
              </a:rPr>
              <a:t>, and that </a:t>
            </a:r>
            <a:r>
              <a:rPr lang="en-US" sz="3200" dirty="0">
                <a:effectLst/>
                <a:latin typeface="system-ui"/>
              </a:rPr>
              <a:t>you always think kindly of us, longing to see us just as we also long to see you, </a:t>
            </a:r>
            <a:r>
              <a:rPr lang="en-US" sz="3200" b="1" baseline="30000" dirty="0">
                <a:solidFill>
                  <a:srgbClr val="000000"/>
                </a:solidFill>
                <a:effectLst/>
                <a:latin typeface="system-ui"/>
              </a:rPr>
              <a:t>7 </a:t>
            </a:r>
            <a:r>
              <a:rPr lang="en-US" sz="3200" b="0" dirty="0">
                <a:solidFill>
                  <a:srgbClr val="000000"/>
                </a:solidFill>
                <a:effectLst/>
                <a:latin typeface="system-ui"/>
              </a:rPr>
              <a:t>for this reason, brethren, in all our distress and affliction we were comforted about you through your faith; </a:t>
            </a:r>
            <a:r>
              <a:rPr lang="en-US" sz="3200" b="1" baseline="30000" dirty="0">
                <a:solidFill>
                  <a:srgbClr val="000000"/>
                </a:solidFill>
                <a:effectLst/>
                <a:latin typeface="system-ui"/>
              </a:rPr>
              <a:t>8 </a:t>
            </a:r>
            <a:r>
              <a:rPr lang="en-US" sz="3200" b="0" dirty="0">
                <a:solidFill>
                  <a:srgbClr val="000000"/>
                </a:solidFill>
                <a:effectLst/>
                <a:latin typeface="system-ui"/>
              </a:rPr>
              <a:t>for now we really live, if you stand firm in the Lord. </a:t>
            </a:r>
            <a:r>
              <a:rPr lang="en-US" sz="3200" b="1" baseline="30000" dirty="0">
                <a:solidFill>
                  <a:srgbClr val="000000"/>
                </a:solidFill>
                <a:effectLst/>
                <a:latin typeface="system-ui"/>
              </a:rPr>
              <a:t>9 </a:t>
            </a:r>
            <a:r>
              <a:rPr lang="en-US" sz="3200" b="0" dirty="0">
                <a:solidFill>
                  <a:srgbClr val="000000"/>
                </a:solidFill>
                <a:effectLst/>
                <a:latin typeface="system-ui"/>
              </a:rPr>
              <a:t>For what thanks can we render to God for you in return for all the joy with which we rejoice before our God on your account, </a:t>
            </a:r>
            <a:r>
              <a:rPr lang="en-US" sz="3200" b="1" baseline="30000" dirty="0">
                <a:solidFill>
                  <a:srgbClr val="000000"/>
                </a:solidFill>
                <a:effectLst/>
                <a:latin typeface="system-ui"/>
              </a:rPr>
              <a:t>10 </a:t>
            </a:r>
            <a:r>
              <a:rPr lang="en-US" sz="3200" b="0" dirty="0">
                <a:solidFill>
                  <a:srgbClr val="000000"/>
                </a:solidFill>
                <a:effectLst/>
                <a:latin typeface="system-ui"/>
              </a:rPr>
              <a:t>as we night and day keep praying most earnestly that we may see your face, and may</a:t>
            </a:r>
          </a:p>
          <a:p>
            <a:r>
              <a:rPr lang="en-US" sz="3200" b="0" dirty="0">
                <a:solidFill>
                  <a:srgbClr val="000000"/>
                </a:solidFill>
                <a:effectLst/>
                <a:latin typeface="system-ui"/>
              </a:rPr>
              <a:t>complete what is lacking in your faith?</a:t>
            </a:r>
            <a:endParaRPr lang="en-US" sz="2900" dirty="0"/>
          </a:p>
        </p:txBody>
      </p:sp>
    </p:spTree>
    <p:extLst>
      <p:ext uri="{BB962C8B-B14F-4D97-AF65-F5344CB8AC3E}">
        <p14:creationId xmlns:p14="http://schemas.microsoft.com/office/powerpoint/2010/main" val="29448001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428178"/>
            <a:ext cx="9144000" cy="6001643"/>
          </a:xfrm>
          <a:prstGeom prst="rect">
            <a:avLst/>
          </a:prstGeom>
          <a:noFill/>
        </p:spPr>
        <p:txBody>
          <a:bodyPr wrap="square">
            <a:spAutoFit/>
          </a:bodyPr>
          <a:lstStyle/>
          <a:p>
            <a:r>
              <a:rPr lang="en-US" sz="3200" b="1" baseline="30000" dirty="0">
                <a:solidFill>
                  <a:srgbClr val="000000"/>
                </a:solidFill>
                <a:effectLst/>
                <a:latin typeface="system-ui"/>
              </a:rPr>
              <a:t>6 </a:t>
            </a:r>
            <a:r>
              <a:rPr lang="en-US" sz="3200" b="0" dirty="0">
                <a:solidFill>
                  <a:srgbClr val="000000"/>
                </a:solidFill>
                <a:effectLst/>
                <a:latin typeface="system-ui"/>
              </a:rPr>
              <a:t>But now that </a:t>
            </a:r>
            <a:r>
              <a:rPr lang="en-US" sz="3200" dirty="0">
                <a:solidFill>
                  <a:srgbClr val="000000"/>
                </a:solidFill>
                <a:effectLst/>
                <a:latin typeface="system-ui"/>
              </a:rPr>
              <a:t>Timothy has come to us from you, </a:t>
            </a:r>
            <a:r>
              <a:rPr lang="en-US" sz="3200" b="0" dirty="0">
                <a:solidFill>
                  <a:srgbClr val="000000"/>
                </a:solidFill>
                <a:effectLst/>
                <a:latin typeface="system-ui"/>
              </a:rPr>
              <a:t>and has </a:t>
            </a:r>
            <a:r>
              <a:rPr lang="en-US" sz="3200" dirty="0">
                <a:effectLst/>
                <a:latin typeface="system-ui"/>
              </a:rPr>
              <a:t>brought us good news of your faith and love</a:t>
            </a:r>
            <a:r>
              <a:rPr lang="en-US" sz="3200" b="0" dirty="0">
                <a:solidFill>
                  <a:srgbClr val="000000"/>
                </a:solidFill>
                <a:effectLst/>
                <a:latin typeface="system-ui"/>
              </a:rPr>
              <a:t>, and that </a:t>
            </a:r>
            <a:r>
              <a:rPr lang="en-US" sz="3200" dirty="0">
                <a:effectLst/>
                <a:latin typeface="system-ui"/>
              </a:rPr>
              <a:t>you always think kindly of us, longing to see us just as we also long to see you, </a:t>
            </a:r>
            <a:r>
              <a:rPr lang="en-US" sz="3200" b="1" baseline="30000" dirty="0">
                <a:solidFill>
                  <a:srgbClr val="000000"/>
                </a:solidFill>
                <a:effectLst/>
                <a:latin typeface="system-ui"/>
              </a:rPr>
              <a:t>7 </a:t>
            </a:r>
            <a:r>
              <a:rPr lang="en-US" sz="3200" b="0" dirty="0">
                <a:solidFill>
                  <a:srgbClr val="000000"/>
                </a:solidFill>
                <a:effectLst/>
                <a:latin typeface="system-ui"/>
              </a:rPr>
              <a:t>for this reason, brethren, in all our distress and affliction we were </a:t>
            </a:r>
            <a:r>
              <a:rPr lang="en-US" sz="3200" b="1" dirty="0">
                <a:effectLst/>
                <a:highlight>
                  <a:srgbClr val="FFFF00"/>
                </a:highlight>
                <a:latin typeface="system-ui"/>
              </a:rPr>
              <a:t>comforted</a:t>
            </a:r>
            <a:r>
              <a:rPr lang="en-US" sz="3200" b="0" dirty="0">
                <a:solidFill>
                  <a:srgbClr val="000000"/>
                </a:solidFill>
                <a:effectLst/>
                <a:latin typeface="system-ui"/>
              </a:rPr>
              <a:t> about you through your faith; </a:t>
            </a:r>
            <a:r>
              <a:rPr lang="en-US" sz="3200" b="1" baseline="30000" dirty="0">
                <a:solidFill>
                  <a:srgbClr val="000000"/>
                </a:solidFill>
                <a:effectLst/>
                <a:latin typeface="system-ui"/>
              </a:rPr>
              <a:t>8 </a:t>
            </a:r>
            <a:r>
              <a:rPr lang="en-US" sz="3200" b="0" dirty="0">
                <a:solidFill>
                  <a:srgbClr val="000000"/>
                </a:solidFill>
                <a:effectLst/>
                <a:latin typeface="system-ui"/>
              </a:rPr>
              <a:t>for now we really live, if you stand firm in the Lord. </a:t>
            </a:r>
            <a:r>
              <a:rPr lang="en-US" sz="3200" b="1" baseline="30000" dirty="0">
                <a:solidFill>
                  <a:srgbClr val="000000"/>
                </a:solidFill>
                <a:effectLst/>
                <a:latin typeface="system-ui"/>
              </a:rPr>
              <a:t>9 </a:t>
            </a:r>
            <a:r>
              <a:rPr lang="en-US" sz="3200" b="0" dirty="0">
                <a:solidFill>
                  <a:srgbClr val="000000"/>
                </a:solidFill>
                <a:effectLst/>
                <a:latin typeface="system-ui"/>
              </a:rPr>
              <a:t>For what thanks can we render to God for you in return for all the joy with which we rejoice before our God on your account, </a:t>
            </a:r>
            <a:r>
              <a:rPr lang="en-US" sz="3200" b="1" baseline="30000" dirty="0">
                <a:solidFill>
                  <a:srgbClr val="000000"/>
                </a:solidFill>
                <a:effectLst/>
                <a:latin typeface="system-ui"/>
              </a:rPr>
              <a:t>10 </a:t>
            </a:r>
            <a:r>
              <a:rPr lang="en-US" sz="3200" b="0" dirty="0">
                <a:solidFill>
                  <a:srgbClr val="000000"/>
                </a:solidFill>
                <a:effectLst/>
                <a:latin typeface="system-ui"/>
              </a:rPr>
              <a:t>as we night and day keep praying most earnestly that we may see your face, and may</a:t>
            </a:r>
          </a:p>
          <a:p>
            <a:r>
              <a:rPr lang="en-US" sz="3200" b="0" dirty="0">
                <a:solidFill>
                  <a:srgbClr val="000000"/>
                </a:solidFill>
                <a:effectLst/>
                <a:latin typeface="system-ui"/>
              </a:rPr>
              <a:t>complete what is lacking in your faith?</a:t>
            </a:r>
            <a:endParaRPr lang="en-US" sz="2900" dirty="0"/>
          </a:p>
        </p:txBody>
      </p:sp>
    </p:spTree>
    <p:extLst>
      <p:ext uri="{BB962C8B-B14F-4D97-AF65-F5344CB8AC3E}">
        <p14:creationId xmlns:p14="http://schemas.microsoft.com/office/powerpoint/2010/main" val="31129577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428178"/>
            <a:ext cx="9144000" cy="6001643"/>
          </a:xfrm>
          <a:prstGeom prst="rect">
            <a:avLst/>
          </a:prstGeom>
          <a:noFill/>
        </p:spPr>
        <p:txBody>
          <a:bodyPr wrap="square">
            <a:spAutoFit/>
          </a:bodyPr>
          <a:lstStyle/>
          <a:p>
            <a:r>
              <a:rPr lang="en-US" sz="3200" b="1" baseline="30000" dirty="0">
                <a:solidFill>
                  <a:srgbClr val="000000"/>
                </a:solidFill>
                <a:effectLst/>
                <a:latin typeface="system-ui"/>
              </a:rPr>
              <a:t>6 </a:t>
            </a:r>
            <a:r>
              <a:rPr lang="en-US" sz="3200" b="0" dirty="0">
                <a:solidFill>
                  <a:srgbClr val="000000"/>
                </a:solidFill>
                <a:effectLst/>
                <a:latin typeface="system-ui"/>
              </a:rPr>
              <a:t>But now that </a:t>
            </a:r>
            <a:r>
              <a:rPr lang="en-US" sz="3200" dirty="0">
                <a:solidFill>
                  <a:srgbClr val="000000"/>
                </a:solidFill>
                <a:effectLst/>
                <a:latin typeface="system-ui"/>
              </a:rPr>
              <a:t>Timothy has come to us from you, </a:t>
            </a:r>
            <a:r>
              <a:rPr lang="en-US" sz="3200" b="0" dirty="0">
                <a:solidFill>
                  <a:srgbClr val="000000"/>
                </a:solidFill>
                <a:effectLst/>
                <a:latin typeface="system-ui"/>
              </a:rPr>
              <a:t>and has </a:t>
            </a:r>
            <a:r>
              <a:rPr lang="en-US" sz="3200" dirty="0">
                <a:effectLst/>
                <a:latin typeface="system-ui"/>
              </a:rPr>
              <a:t>brought us good news of your faith and love</a:t>
            </a:r>
            <a:r>
              <a:rPr lang="en-US" sz="3200" b="0" dirty="0">
                <a:solidFill>
                  <a:srgbClr val="000000"/>
                </a:solidFill>
                <a:effectLst/>
                <a:latin typeface="system-ui"/>
              </a:rPr>
              <a:t>, and that </a:t>
            </a:r>
            <a:r>
              <a:rPr lang="en-US" sz="3200" dirty="0">
                <a:effectLst/>
                <a:latin typeface="system-ui"/>
              </a:rPr>
              <a:t>you always think kindly of us, longing to see us just as we also long to see you, </a:t>
            </a:r>
            <a:r>
              <a:rPr lang="en-US" sz="3200" b="1" baseline="30000" dirty="0">
                <a:solidFill>
                  <a:srgbClr val="000000"/>
                </a:solidFill>
                <a:effectLst/>
                <a:latin typeface="system-ui"/>
              </a:rPr>
              <a:t>7 </a:t>
            </a:r>
            <a:r>
              <a:rPr lang="en-US" sz="3200" b="0" dirty="0">
                <a:solidFill>
                  <a:srgbClr val="000000"/>
                </a:solidFill>
                <a:effectLst/>
                <a:latin typeface="system-ui"/>
              </a:rPr>
              <a:t>for this reason, brethren, in all our distress and affliction we were </a:t>
            </a:r>
            <a:r>
              <a:rPr lang="en-US" sz="3200" b="1" dirty="0">
                <a:effectLst/>
                <a:highlight>
                  <a:srgbClr val="FFFF00"/>
                </a:highlight>
                <a:latin typeface="system-ui"/>
              </a:rPr>
              <a:t>comforted</a:t>
            </a:r>
            <a:r>
              <a:rPr lang="en-US" sz="3200" b="0" dirty="0">
                <a:solidFill>
                  <a:srgbClr val="000000"/>
                </a:solidFill>
                <a:effectLst/>
                <a:latin typeface="system-ui"/>
              </a:rPr>
              <a:t> about you through your faith; </a:t>
            </a:r>
            <a:r>
              <a:rPr lang="en-US" sz="3200" b="1" baseline="30000" dirty="0">
                <a:solidFill>
                  <a:srgbClr val="000000"/>
                </a:solidFill>
                <a:effectLst/>
                <a:latin typeface="system-ui"/>
              </a:rPr>
              <a:t>8 </a:t>
            </a:r>
            <a:r>
              <a:rPr lang="en-US" sz="3200" b="0" dirty="0">
                <a:solidFill>
                  <a:srgbClr val="000000"/>
                </a:solidFill>
                <a:effectLst/>
                <a:latin typeface="system-ui"/>
              </a:rPr>
              <a:t>for now we really live, if you stand firm in the Lord. </a:t>
            </a:r>
            <a:r>
              <a:rPr lang="en-US" sz="3200" b="1" baseline="30000" dirty="0">
                <a:solidFill>
                  <a:srgbClr val="000000"/>
                </a:solidFill>
                <a:effectLst/>
                <a:latin typeface="system-ui"/>
              </a:rPr>
              <a:t>9 </a:t>
            </a:r>
            <a:r>
              <a:rPr lang="en-US" sz="3200" b="0" dirty="0">
                <a:solidFill>
                  <a:srgbClr val="000000"/>
                </a:solidFill>
                <a:effectLst/>
                <a:latin typeface="system-ui"/>
              </a:rPr>
              <a:t>For what thanks can we render to God for you in return for all the joy with which we rejoice before our God on your account, </a:t>
            </a:r>
            <a:r>
              <a:rPr lang="en-US" sz="3200" b="1" baseline="30000" dirty="0">
                <a:solidFill>
                  <a:srgbClr val="000000"/>
                </a:solidFill>
                <a:effectLst/>
                <a:latin typeface="system-ui"/>
              </a:rPr>
              <a:t>10 </a:t>
            </a:r>
            <a:r>
              <a:rPr lang="en-US" sz="3200" b="0" dirty="0">
                <a:solidFill>
                  <a:srgbClr val="000000"/>
                </a:solidFill>
                <a:effectLst/>
                <a:latin typeface="system-ui"/>
              </a:rPr>
              <a:t>as we night and day keep praying most earnestly that we may see your face, and may</a:t>
            </a:r>
          </a:p>
          <a:p>
            <a:r>
              <a:rPr lang="en-US" sz="3200" b="0" dirty="0">
                <a:solidFill>
                  <a:srgbClr val="000000"/>
                </a:solidFill>
                <a:effectLst/>
                <a:latin typeface="system-ui"/>
              </a:rPr>
              <a:t>complete what is lacking in your faith?</a:t>
            </a:r>
            <a:endParaRPr lang="en-US" sz="2900" dirty="0"/>
          </a:p>
        </p:txBody>
      </p:sp>
    </p:spTree>
    <p:extLst>
      <p:ext uri="{BB962C8B-B14F-4D97-AF65-F5344CB8AC3E}">
        <p14:creationId xmlns:p14="http://schemas.microsoft.com/office/powerpoint/2010/main" val="17243091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428178"/>
            <a:ext cx="9144000" cy="6001643"/>
          </a:xfrm>
          <a:prstGeom prst="rect">
            <a:avLst/>
          </a:prstGeom>
          <a:noFill/>
        </p:spPr>
        <p:txBody>
          <a:bodyPr wrap="square">
            <a:spAutoFit/>
          </a:bodyPr>
          <a:lstStyle/>
          <a:p>
            <a:r>
              <a:rPr lang="en-US" sz="3200" b="1" baseline="30000" dirty="0">
                <a:solidFill>
                  <a:srgbClr val="000000"/>
                </a:solidFill>
                <a:effectLst/>
                <a:latin typeface="system-ui"/>
              </a:rPr>
              <a:t>6 </a:t>
            </a:r>
            <a:r>
              <a:rPr lang="en-US" sz="3200" b="0" dirty="0">
                <a:solidFill>
                  <a:srgbClr val="000000"/>
                </a:solidFill>
                <a:effectLst/>
                <a:latin typeface="system-ui"/>
              </a:rPr>
              <a:t>But now that </a:t>
            </a:r>
            <a:r>
              <a:rPr lang="en-US" sz="3200" dirty="0">
                <a:solidFill>
                  <a:srgbClr val="000000"/>
                </a:solidFill>
                <a:effectLst/>
                <a:latin typeface="system-ui"/>
              </a:rPr>
              <a:t>Timothy has come to us from you, </a:t>
            </a:r>
            <a:r>
              <a:rPr lang="en-US" sz="3200" b="0" dirty="0">
                <a:solidFill>
                  <a:srgbClr val="000000"/>
                </a:solidFill>
                <a:effectLst/>
                <a:latin typeface="system-ui"/>
              </a:rPr>
              <a:t>and has </a:t>
            </a:r>
            <a:r>
              <a:rPr lang="en-US" sz="3200" dirty="0">
                <a:effectLst/>
                <a:latin typeface="system-ui"/>
              </a:rPr>
              <a:t>brought us good news of your faith and love</a:t>
            </a:r>
            <a:r>
              <a:rPr lang="en-US" sz="3200" b="0" dirty="0">
                <a:solidFill>
                  <a:srgbClr val="000000"/>
                </a:solidFill>
                <a:effectLst/>
                <a:latin typeface="system-ui"/>
              </a:rPr>
              <a:t>, and that </a:t>
            </a:r>
            <a:r>
              <a:rPr lang="en-US" sz="3200" dirty="0">
                <a:effectLst/>
                <a:latin typeface="system-ui"/>
              </a:rPr>
              <a:t>you always think kindly of us, longing to see us just as we also long to see you, </a:t>
            </a:r>
            <a:r>
              <a:rPr lang="en-US" sz="3200" b="1" baseline="30000" dirty="0">
                <a:solidFill>
                  <a:srgbClr val="000000"/>
                </a:solidFill>
                <a:effectLst/>
                <a:latin typeface="system-ui"/>
              </a:rPr>
              <a:t>7 </a:t>
            </a:r>
            <a:r>
              <a:rPr lang="en-US" sz="3200" b="0" dirty="0">
                <a:solidFill>
                  <a:srgbClr val="000000"/>
                </a:solidFill>
                <a:effectLst/>
                <a:latin typeface="system-ui"/>
              </a:rPr>
              <a:t>for this reason, brethren, in all our distress and affliction we were </a:t>
            </a:r>
            <a:r>
              <a:rPr lang="en-US" sz="3200" dirty="0">
                <a:effectLst/>
                <a:latin typeface="system-ui"/>
              </a:rPr>
              <a:t>comforted</a:t>
            </a:r>
            <a:r>
              <a:rPr lang="en-US" sz="3200" dirty="0">
                <a:solidFill>
                  <a:srgbClr val="000000"/>
                </a:solidFill>
                <a:effectLst/>
                <a:latin typeface="system-ui"/>
              </a:rPr>
              <a:t> </a:t>
            </a:r>
            <a:r>
              <a:rPr lang="en-US" sz="3200" b="0" dirty="0">
                <a:solidFill>
                  <a:srgbClr val="000000"/>
                </a:solidFill>
                <a:effectLst/>
                <a:latin typeface="system-ui"/>
              </a:rPr>
              <a:t>about you through your faith; </a:t>
            </a:r>
            <a:r>
              <a:rPr lang="en-US" sz="3200" b="1" baseline="30000" dirty="0">
                <a:solidFill>
                  <a:srgbClr val="000000"/>
                </a:solidFill>
                <a:effectLst/>
                <a:latin typeface="system-ui"/>
              </a:rPr>
              <a:t>8 </a:t>
            </a:r>
            <a:r>
              <a:rPr lang="en-US" sz="3200" b="0" dirty="0">
                <a:solidFill>
                  <a:srgbClr val="000000"/>
                </a:solidFill>
                <a:effectLst/>
                <a:latin typeface="system-ui"/>
              </a:rPr>
              <a:t>for now we really live, if you stand firm in the Lord. </a:t>
            </a:r>
            <a:r>
              <a:rPr lang="en-US" sz="3200" b="1" baseline="30000" dirty="0">
                <a:solidFill>
                  <a:srgbClr val="000000"/>
                </a:solidFill>
                <a:effectLst/>
                <a:latin typeface="system-ui"/>
              </a:rPr>
              <a:t>9 </a:t>
            </a:r>
            <a:r>
              <a:rPr lang="en-US" sz="3200" b="0" dirty="0">
                <a:solidFill>
                  <a:srgbClr val="000000"/>
                </a:solidFill>
                <a:effectLst/>
                <a:latin typeface="system-ui"/>
              </a:rPr>
              <a:t>For what thanks can we render to God for you in return for all the </a:t>
            </a:r>
            <a:r>
              <a:rPr lang="en-US" sz="3200" b="1" dirty="0">
                <a:solidFill>
                  <a:srgbClr val="000000"/>
                </a:solidFill>
                <a:effectLst/>
                <a:highlight>
                  <a:srgbClr val="FFFF00"/>
                </a:highlight>
                <a:latin typeface="system-ui"/>
              </a:rPr>
              <a:t>joy</a:t>
            </a:r>
            <a:r>
              <a:rPr lang="en-US" sz="3200" b="0" dirty="0">
                <a:solidFill>
                  <a:srgbClr val="000000"/>
                </a:solidFill>
                <a:effectLst/>
                <a:latin typeface="system-ui"/>
              </a:rPr>
              <a:t> with which </a:t>
            </a:r>
            <a:r>
              <a:rPr lang="en-US" sz="3200" b="1" dirty="0">
                <a:solidFill>
                  <a:srgbClr val="000000"/>
                </a:solidFill>
                <a:effectLst/>
                <a:highlight>
                  <a:srgbClr val="FFFF00"/>
                </a:highlight>
                <a:latin typeface="system-ui"/>
              </a:rPr>
              <a:t>we rejoice</a:t>
            </a:r>
            <a:r>
              <a:rPr lang="en-US" sz="3200" b="1" dirty="0">
                <a:solidFill>
                  <a:srgbClr val="000000"/>
                </a:solidFill>
                <a:effectLst/>
                <a:latin typeface="system-ui"/>
              </a:rPr>
              <a:t> </a:t>
            </a:r>
            <a:r>
              <a:rPr lang="en-US" sz="3200" b="0" dirty="0">
                <a:solidFill>
                  <a:srgbClr val="000000"/>
                </a:solidFill>
                <a:effectLst/>
                <a:latin typeface="system-ui"/>
              </a:rPr>
              <a:t>before our God on your account, </a:t>
            </a:r>
            <a:r>
              <a:rPr lang="en-US" sz="3200" b="1" baseline="30000" dirty="0">
                <a:solidFill>
                  <a:srgbClr val="000000"/>
                </a:solidFill>
                <a:effectLst/>
                <a:latin typeface="system-ui"/>
              </a:rPr>
              <a:t>10 </a:t>
            </a:r>
            <a:r>
              <a:rPr lang="en-US" sz="3200" b="0" dirty="0">
                <a:solidFill>
                  <a:srgbClr val="000000"/>
                </a:solidFill>
                <a:effectLst/>
                <a:latin typeface="system-ui"/>
              </a:rPr>
              <a:t>as we night and day keep praying most earnestly that we may see your face, and may</a:t>
            </a:r>
          </a:p>
          <a:p>
            <a:r>
              <a:rPr lang="en-US" sz="3200" b="0" dirty="0">
                <a:solidFill>
                  <a:srgbClr val="000000"/>
                </a:solidFill>
                <a:effectLst/>
                <a:latin typeface="system-ui"/>
              </a:rPr>
              <a:t>complete what is lacking in your faith?</a:t>
            </a:r>
            <a:endParaRPr lang="en-US" sz="2900" dirty="0"/>
          </a:p>
        </p:txBody>
      </p:sp>
    </p:spTree>
    <p:extLst>
      <p:ext uri="{BB962C8B-B14F-4D97-AF65-F5344CB8AC3E}">
        <p14:creationId xmlns:p14="http://schemas.microsoft.com/office/powerpoint/2010/main" val="2702827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428178"/>
            <a:ext cx="9144000" cy="6001643"/>
          </a:xfrm>
          <a:prstGeom prst="rect">
            <a:avLst/>
          </a:prstGeom>
          <a:noFill/>
        </p:spPr>
        <p:txBody>
          <a:bodyPr wrap="square">
            <a:spAutoFit/>
          </a:bodyPr>
          <a:lstStyle/>
          <a:p>
            <a:r>
              <a:rPr lang="en-US" sz="3200" b="1" baseline="30000" dirty="0">
                <a:solidFill>
                  <a:srgbClr val="000000"/>
                </a:solidFill>
                <a:effectLst/>
                <a:latin typeface="system-ui"/>
              </a:rPr>
              <a:t>6 </a:t>
            </a:r>
            <a:r>
              <a:rPr lang="en-US" sz="3200" b="0" dirty="0">
                <a:solidFill>
                  <a:srgbClr val="000000"/>
                </a:solidFill>
                <a:effectLst/>
                <a:latin typeface="system-ui"/>
              </a:rPr>
              <a:t>But now that </a:t>
            </a:r>
            <a:r>
              <a:rPr lang="en-US" sz="3200" dirty="0">
                <a:solidFill>
                  <a:srgbClr val="000000"/>
                </a:solidFill>
                <a:effectLst/>
                <a:latin typeface="system-ui"/>
              </a:rPr>
              <a:t>Timothy has come to us from you, </a:t>
            </a:r>
            <a:r>
              <a:rPr lang="en-US" sz="3200" b="0" dirty="0">
                <a:solidFill>
                  <a:srgbClr val="000000"/>
                </a:solidFill>
                <a:effectLst/>
                <a:latin typeface="system-ui"/>
              </a:rPr>
              <a:t>and has </a:t>
            </a:r>
            <a:r>
              <a:rPr lang="en-US" sz="3200" dirty="0">
                <a:effectLst/>
                <a:latin typeface="system-ui"/>
              </a:rPr>
              <a:t>brought us good news of your faith and love</a:t>
            </a:r>
            <a:r>
              <a:rPr lang="en-US" sz="3200" b="0" dirty="0">
                <a:solidFill>
                  <a:srgbClr val="000000"/>
                </a:solidFill>
                <a:effectLst/>
                <a:latin typeface="system-ui"/>
              </a:rPr>
              <a:t>, and that </a:t>
            </a:r>
            <a:r>
              <a:rPr lang="en-US" sz="3200" dirty="0">
                <a:effectLst/>
                <a:latin typeface="system-ui"/>
              </a:rPr>
              <a:t>you always think kindly of us, longing to see us just as we also long to see you, </a:t>
            </a:r>
            <a:r>
              <a:rPr lang="en-US" sz="3200" b="1" baseline="30000" dirty="0">
                <a:solidFill>
                  <a:srgbClr val="000000"/>
                </a:solidFill>
                <a:effectLst/>
                <a:latin typeface="system-ui"/>
              </a:rPr>
              <a:t>7 </a:t>
            </a:r>
            <a:r>
              <a:rPr lang="en-US" sz="3200" b="0" dirty="0">
                <a:solidFill>
                  <a:srgbClr val="000000"/>
                </a:solidFill>
                <a:effectLst/>
                <a:latin typeface="system-ui"/>
              </a:rPr>
              <a:t>for this reason, brethren, in all our distress and affliction we were </a:t>
            </a:r>
            <a:r>
              <a:rPr lang="en-US" sz="3200" dirty="0">
                <a:effectLst/>
                <a:latin typeface="system-ui"/>
              </a:rPr>
              <a:t>comforted</a:t>
            </a:r>
            <a:r>
              <a:rPr lang="en-US" sz="3200" dirty="0">
                <a:solidFill>
                  <a:srgbClr val="000000"/>
                </a:solidFill>
                <a:effectLst/>
                <a:latin typeface="system-ui"/>
              </a:rPr>
              <a:t> </a:t>
            </a:r>
            <a:r>
              <a:rPr lang="en-US" sz="3200" b="0" dirty="0">
                <a:solidFill>
                  <a:srgbClr val="000000"/>
                </a:solidFill>
                <a:effectLst/>
                <a:latin typeface="system-ui"/>
              </a:rPr>
              <a:t>about you through your faith; </a:t>
            </a:r>
            <a:r>
              <a:rPr lang="en-US" sz="3200" b="1" baseline="30000" dirty="0">
                <a:solidFill>
                  <a:srgbClr val="000000"/>
                </a:solidFill>
                <a:effectLst/>
                <a:latin typeface="system-ui"/>
              </a:rPr>
              <a:t>8 </a:t>
            </a:r>
            <a:r>
              <a:rPr lang="en-US" sz="3200" b="0" dirty="0">
                <a:solidFill>
                  <a:srgbClr val="000000"/>
                </a:solidFill>
                <a:effectLst/>
                <a:latin typeface="system-ui"/>
              </a:rPr>
              <a:t>for now we really live, if you stand firm in the Lord. </a:t>
            </a:r>
            <a:r>
              <a:rPr lang="en-US" sz="3200" b="1" baseline="30000" dirty="0">
                <a:solidFill>
                  <a:srgbClr val="000000"/>
                </a:solidFill>
                <a:effectLst/>
                <a:latin typeface="system-ui"/>
              </a:rPr>
              <a:t>9 </a:t>
            </a:r>
            <a:r>
              <a:rPr lang="en-US" sz="3200" b="0" dirty="0">
                <a:solidFill>
                  <a:srgbClr val="000000"/>
                </a:solidFill>
                <a:effectLst/>
                <a:latin typeface="system-ui"/>
              </a:rPr>
              <a:t>For what thanks can we render to God for you in return for all the </a:t>
            </a:r>
            <a:r>
              <a:rPr lang="en-US" sz="3200" b="1" dirty="0">
                <a:solidFill>
                  <a:srgbClr val="000000"/>
                </a:solidFill>
                <a:effectLst/>
                <a:highlight>
                  <a:srgbClr val="FFFF00"/>
                </a:highlight>
                <a:latin typeface="system-ui"/>
              </a:rPr>
              <a:t>joy</a:t>
            </a:r>
            <a:r>
              <a:rPr lang="en-US" sz="3200" b="0" dirty="0">
                <a:solidFill>
                  <a:srgbClr val="000000"/>
                </a:solidFill>
                <a:effectLst/>
                <a:latin typeface="system-ui"/>
              </a:rPr>
              <a:t> with which </a:t>
            </a:r>
            <a:r>
              <a:rPr lang="en-US" sz="3200" b="1" dirty="0">
                <a:solidFill>
                  <a:srgbClr val="000000"/>
                </a:solidFill>
                <a:effectLst/>
                <a:highlight>
                  <a:srgbClr val="FFFF00"/>
                </a:highlight>
                <a:latin typeface="system-ui"/>
              </a:rPr>
              <a:t>we rejoice</a:t>
            </a:r>
            <a:r>
              <a:rPr lang="en-US" sz="3200" b="1" dirty="0">
                <a:solidFill>
                  <a:srgbClr val="000000"/>
                </a:solidFill>
                <a:effectLst/>
                <a:latin typeface="system-ui"/>
              </a:rPr>
              <a:t> </a:t>
            </a:r>
            <a:r>
              <a:rPr lang="en-US" sz="3200" b="0" dirty="0">
                <a:solidFill>
                  <a:srgbClr val="000000"/>
                </a:solidFill>
                <a:effectLst/>
                <a:latin typeface="system-ui"/>
              </a:rPr>
              <a:t>before our God on your account, </a:t>
            </a:r>
            <a:r>
              <a:rPr lang="en-US" sz="3200" b="1" baseline="30000" dirty="0">
                <a:solidFill>
                  <a:srgbClr val="000000"/>
                </a:solidFill>
                <a:effectLst/>
                <a:latin typeface="system-ui"/>
              </a:rPr>
              <a:t>10 </a:t>
            </a:r>
            <a:r>
              <a:rPr lang="en-US" sz="3200" b="0" dirty="0">
                <a:solidFill>
                  <a:srgbClr val="000000"/>
                </a:solidFill>
                <a:effectLst/>
                <a:latin typeface="system-ui"/>
              </a:rPr>
              <a:t>as we night and day keep praying most earnestly that we may see your face, and may</a:t>
            </a:r>
          </a:p>
          <a:p>
            <a:r>
              <a:rPr lang="en-US" sz="3200" b="0" dirty="0">
                <a:solidFill>
                  <a:srgbClr val="000000"/>
                </a:solidFill>
                <a:effectLst/>
                <a:latin typeface="system-ui"/>
              </a:rPr>
              <a:t>complete what is lacking in your faith?</a:t>
            </a:r>
            <a:endParaRPr lang="en-US" sz="2900" dirty="0"/>
          </a:p>
        </p:txBody>
      </p:sp>
    </p:spTree>
    <p:extLst>
      <p:ext uri="{BB962C8B-B14F-4D97-AF65-F5344CB8AC3E}">
        <p14:creationId xmlns:p14="http://schemas.microsoft.com/office/powerpoint/2010/main" val="16026352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428178"/>
            <a:ext cx="9144000" cy="6001643"/>
          </a:xfrm>
          <a:prstGeom prst="rect">
            <a:avLst/>
          </a:prstGeom>
          <a:noFill/>
        </p:spPr>
        <p:txBody>
          <a:bodyPr wrap="square">
            <a:spAutoFit/>
          </a:bodyPr>
          <a:lstStyle/>
          <a:p>
            <a:r>
              <a:rPr lang="en-US" sz="3200" b="1" baseline="30000" dirty="0">
                <a:solidFill>
                  <a:srgbClr val="000000"/>
                </a:solidFill>
                <a:effectLst/>
                <a:latin typeface="system-ui"/>
              </a:rPr>
              <a:t>6 </a:t>
            </a:r>
            <a:r>
              <a:rPr lang="en-US" sz="3200" b="0" dirty="0">
                <a:solidFill>
                  <a:srgbClr val="000000"/>
                </a:solidFill>
                <a:effectLst/>
                <a:latin typeface="system-ui"/>
              </a:rPr>
              <a:t>But now that </a:t>
            </a:r>
            <a:r>
              <a:rPr lang="en-US" sz="3200" dirty="0">
                <a:solidFill>
                  <a:srgbClr val="000000"/>
                </a:solidFill>
                <a:effectLst/>
                <a:latin typeface="system-ui"/>
              </a:rPr>
              <a:t>Timothy has come to us from you, </a:t>
            </a:r>
            <a:r>
              <a:rPr lang="en-US" sz="3200" b="0" dirty="0">
                <a:solidFill>
                  <a:srgbClr val="000000"/>
                </a:solidFill>
                <a:effectLst/>
                <a:latin typeface="system-ui"/>
              </a:rPr>
              <a:t>and has </a:t>
            </a:r>
            <a:r>
              <a:rPr lang="en-US" sz="3200" dirty="0">
                <a:effectLst/>
                <a:latin typeface="system-ui"/>
              </a:rPr>
              <a:t>brought us good news of your faith and love</a:t>
            </a:r>
            <a:r>
              <a:rPr lang="en-US" sz="3200" b="0" dirty="0">
                <a:solidFill>
                  <a:srgbClr val="000000"/>
                </a:solidFill>
                <a:effectLst/>
                <a:latin typeface="system-ui"/>
              </a:rPr>
              <a:t>, and that </a:t>
            </a:r>
            <a:r>
              <a:rPr lang="en-US" sz="3200" dirty="0">
                <a:effectLst/>
                <a:latin typeface="system-ui"/>
              </a:rPr>
              <a:t>you always think kindly of us, longing to see us just as we also long to see you, </a:t>
            </a:r>
            <a:r>
              <a:rPr lang="en-US" sz="3200" b="1" baseline="30000" dirty="0">
                <a:solidFill>
                  <a:srgbClr val="000000"/>
                </a:solidFill>
                <a:effectLst/>
                <a:latin typeface="system-ui"/>
              </a:rPr>
              <a:t>7 </a:t>
            </a:r>
            <a:r>
              <a:rPr lang="en-US" sz="3200" b="0" dirty="0">
                <a:solidFill>
                  <a:srgbClr val="000000"/>
                </a:solidFill>
                <a:effectLst/>
                <a:latin typeface="system-ui"/>
              </a:rPr>
              <a:t>for this reason, brethren, in all our distress and affliction we were </a:t>
            </a:r>
            <a:r>
              <a:rPr lang="en-US" sz="3200" dirty="0">
                <a:effectLst/>
                <a:latin typeface="system-ui"/>
              </a:rPr>
              <a:t>comforted</a:t>
            </a:r>
            <a:r>
              <a:rPr lang="en-US" sz="3200" dirty="0">
                <a:solidFill>
                  <a:srgbClr val="000000"/>
                </a:solidFill>
                <a:effectLst/>
                <a:latin typeface="system-ui"/>
              </a:rPr>
              <a:t> about you through your faith; </a:t>
            </a:r>
            <a:r>
              <a:rPr lang="en-US" sz="3200" baseline="30000" dirty="0">
                <a:solidFill>
                  <a:srgbClr val="000000"/>
                </a:solidFill>
                <a:effectLst/>
                <a:latin typeface="system-ui"/>
              </a:rPr>
              <a:t>8 </a:t>
            </a:r>
            <a:r>
              <a:rPr lang="en-US" sz="3200" dirty="0">
                <a:solidFill>
                  <a:srgbClr val="000000"/>
                </a:solidFill>
                <a:effectLst/>
                <a:latin typeface="system-ui"/>
              </a:rPr>
              <a:t>for now we really live, if you stand firm in the Lord. </a:t>
            </a:r>
            <a:r>
              <a:rPr lang="en-US" sz="3200" baseline="30000" dirty="0">
                <a:solidFill>
                  <a:srgbClr val="000000"/>
                </a:solidFill>
                <a:effectLst/>
                <a:latin typeface="system-ui"/>
              </a:rPr>
              <a:t>9 </a:t>
            </a:r>
            <a:r>
              <a:rPr lang="en-US" sz="3200" dirty="0">
                <a:solidFill>
                  <a:srgbClr val="000000"/>
                </a:solidFill>
                <a:effectLst/>
                <a:latin typeface="system-ui"/>
              </a:rPr>
              <a:t>For what thanks can we render to God for you in return for all the joy with which we rejoice </a:t>
            </a:r>
            <a:r>
              <a:rPr lang="en-US" sz="3200" b="0" dirty="0">
                <a:solidFill>
                  <a:srgbClr val="000000"/>
                </a:solidFill>
                <a:effectLst/>
                <a:latin typeface="system-ui"/>
              </a:rPr>
              <a:t>before our God on your account, </a:t>
            </a:r>
            <a:r>
              <a:rPr lang="en-US" sz="3200" b="1" baseline="30000" dirty="0">
                <a:solidFill>
                  <a:srgbClr val="000000"/>
                </a:solidFill>
                <a:effectLst/>
                <a:latin typeface="system-ui"/>
              </a:rPr>
              <a:t>10 </a:t>
            </a:r>
            <a:r>
              <a:rPr lang="en-US" sz="3200" b="0" dirty="0">
                <a:solidFill>
                  <a:srgbClr val="000000"/>
                </a:solidFill>
                <a:effectLst/>
                <a:latin typeface="system-ui"/>
              </a:rPr>
              <a:t>as </a:t>
            </a:r>
            <a:r>
              <a:rPr lang="en-US" sz="3200" b="1" dirty="0">
                <a:solidFill>
                  <a:srgbClr val="000000"/>
                </a:solidFill>
                <a:effectLst/>
                <a:highlight>
                  <a:srgbClr val="FFFF00"/>
                </a:highlight>
                <a:latin typeface="system-ui"/>
              </a:rPr>
              <a:t>we night and day keep praying</a:t>
            </a:r>
            <a:r>
              <a:rPr lang="en-US" sz="3200" b="1" dirty="0">
                <a:solidFill>
                  <a:srgbClr val="000000"/>
                </a:solidFill>
                <a:effectLst/>
                <a:latin typeface="system-ui"/>
              </a:rPr>
              <a:t> </a:t>
            </a:r>
            <a:r>
              <a:rPr lang="en-US" sz="3200" b="0" dirty="0">
                <a:solidFill>
                  <a:srgbClr val="000000"/>
                </a:solidFill>
                <a:effectLst/>
                <a:latin typeface="system-ui"/>
              </a:rPr>
              <a:t>most earnestly that we may see your face, and may</a:t>
            </a:r>
          </a:p>
          <a:p>
            <a:r>
              <a:rPr lang="en-US" sz="3200" b="0" dirty="0">
                <a:solidFill>
                  <a:srgbClr val="000000"/>
                </a:solidFill>
                <a:effectLst/>
                <a:latin typeface="system-ui"/>
              </a:rPr>
              <a:t>complete what is lacking in your faith?</a:t>
            </a:r>
            <a:endParaRPr lang="en-US" sz="2900" dirty="0"/>
          </a:p>
        </p:txBody>
      </p:sp>
    </p:spTree>
    <p:extLst>
      <p:ext uri="{BB962C8B-B14F-4D97-AF65-F5344CB8AC3E}">
        <p14:creationId xmlns:p14="http://schemas.microsoft.com/office/powerpoint/2010/main" val="22091913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428178"/>
            <a:ext cx="9144000" cy="6001643"/>
          </a:xfrm>
          <a:prstGeom prst="rect">
            <a:avLst/>
          </a:prstGeom>
          <a:noFill/>
        </p:spPr>
        <p:txBody>
          <a:bodyPr wrap="square">
            <a:spAutoFit/>
          </a:bodyPr>
          <a:lstStyle/>
          <a:p>
            <a:r>
              <a:rPr lang="en-US" sz="3200" b="1" baseline="30000" dirty="0">
                <a:solidFill>
                  <a:srgbClr val="000000"/>
                </a:solidFill>
                <a:effectLst/>
                <a:latin typeface="system-ui"/>
              </a:rPr>
              <a:t>6 </a:t>
            </a:r>
            <a:r>
              <a:rPr lang="en-US" sz="3200" b="0" dirty="0">
                <a:solidFill>
                  <a:srgbClr val="000000"/>
                </a:solidFill>
                <a:effectLst/>
                <a:latin typeface="system-ui"/>
              </a:rPr>
              <a:t>But now that </a:t>
            </a:r>
            <a:r>
              <a:rPr lang="en-US" sz="3200" dirty="0">
                <a:solidFill>
                  <a:srgbClr val="000000"/>
                </a:solidFill>
                <a:effectLst/>
                <a:latin typeface="system-ui"/>
              </a:rPr>
              <a:t>Timothy has come to us from you, </a:t>
            </a:r>
            <a:r>
              <a:rPr lang="en-US" sz="3200" b="0" dirty="0">
                <a:solidFill>
                  <a:srgbClr val="000000"/>
                </a:solidFill>
                <a:effectLst/>
                <a:latin typeface="system-ui"/>
              </a:rPr>
              <a:t>and has </a:t>
            </a:r>
            <a:r>
              <a:rPr lang="en-US" sz="3200" dirty="0">
                <a:effectLst/>
                <a:latin typeface="system-ui"/>
              </a:rPr>
              <a:t>brought us good news of your faith and love</a:t>
            </a:r>
            <a:r>
              <a:rPr lang="en-US" sz="3200" b="0" dirty="0">
                <a:solidFill>
                  <a:srgbClr val="000000"/>
                </a:solidFill>
                <a:effectLst/>
                <a:latin typeface="system-ui"/>
              </a:rPr>
              <a:t>, and that </a:t>
            </a:r>
            <a:r>
              <a:rPr lang="en-US" sz="3200" dirty="0">
                <a:effectLst/>
                <a:latin typeface="system-ui"/>
              </a:rPr>
              <a:t>you always think kindly of us, longing to see us just as we also long to see you, </a:t>
            </a:r>
            <a:r>
              <a:rPr lang="en-US" sz="3200" b="1" baseline="30000" dirty="0">
                <a:solidFill>
                  <a:srgbClr val="000000"/>
                </a:solidFill>
                <a:effectLst/>
                <a:latin typeface="system-ui"/>
              </a:rPr>
              <a:t>7 </a:t>
            </a:r>
            <a:r>
              <a:rPr lang="en-US" sz="3200" b="0" dirty="0">
                <a:solidFill>
                  <a:srgbClr val="000000"/>
                </a:solidFill>
                <a:effectLst/>
                <a:latin typeface="system-ui"/>
              </a:rPr>
              <a:t>for this reason, brethren, in all our distress and affliction we were </a:t>
            </a:r>
            <a:r>
              <a:rPr lang="en-US" sz="3200" dirty="0">
                <a:effectLst/>
                <a:latin typeface="system-ui"/>
              </a:rPr>
              <a:t>comforted</a:t>
            </a:r>
            <a:r>
              <a:rPr lang="en-US" sz="3200" dirty="0">
                <a:solidFill>
                  <a:srgbClr val="000000"/>
                </a:solidFill>
                <a:effectLst/>
                <a:latin typeface="system-ui"/>
              </a:rPr>
              <a:t> about you through your faith; </a:t>
            </a:r>
            <a:r>
              <a:rPr lang="en-US" sz="3200" baseline="30000" dirty="0">
                <a:solidFill>
                  <a:srgbClr val="000000"/>
                </a:solidFill>
                <a:effectLst/>
                <a:latin typeface="system-ui"/>
              </a:rPr>
              <a:t>8 </a:t>
            </a:r>
            <a:r>
              <a:rPr lang="en-US" sz="3200" dirty="0">
                <a:solidFill>
                  <a:srgbClr val="000000"/>
                </a:solidFill>
                <a:effectLst/>
                <a:latin typeface="system-ui"/>
              </a:rPr>
              <a:t>for now we really live, if you stand firm in the Lord. </a:t>
            </a:r>
            <a:r>
              <a:rPr lang="en-US" sz="3200" baseline="30000" dirty="0">
                <a:solidFill>
                  <a:srgbClr val="000000"/>
                </a:solidFill>
                <a:effectLst/>
                <a:latin typeface="system-ui"/>
              </a:rPr>
              <a:t>9 </a:t>
            </a:r>
            <a:r>
              <a:rPr lang="en-US" sz="3200" dirty="0">
                <a:solidFill>
                  <a:srgbClr val="000000"/>
                </a:solidFill>
                <a:effectLst/>
                <a:latin typeface="system-ui"/>
              </a:rPr>
              <a:t>For what thanks can we render to God for you in return for all the joy with which we rejoice </a:t>
            </a:r>
            <a:r>
              <a:rPr lang="en-US" sz="3200" b="0" dirty="0">
                <a:solidFill>
                  <a:srgbClr val="000000"/>
                </a:solidFill>
                <a:effectLst/>
                <a:latin typeface="system-ui"/>
              </a:rPr>
              <a:t>before our God on your account, </a:t>
            </a:r>
            <a:r>
              <a:rPr lang="en-US" sz="3200" b="1" baseline="30000" dirty="0">
                <a:solidFill>
                  <a:srgbClr val="000000"/>
                </a:solidFill>
                <a:effectLst/>
                <a:latin typeface="system-ui"/>
              </a:rPr>
              <a:t>10 </a:t>
            </a:r>
            <a:r>
              <a:rPr lang="en-US" sz="3200" b="0" dirty="0">
                <a:solidFill>
                  <a:srgbClr val="000000"/>
                </a:solidFill>
                <a:effectLst/>
                <a:latin typeface="system-ui"/>
              </a:rPr>
              <a:t>as </a:t>
            </a:r>
            <a:r>
              <a:rPr lang="en-US" sz="3200" b="1" dirty="0">
                <a:solidFill>
                  <a:srgbClr val="000000"/>
                </a:solidFill>
                <a:effectLst/>
                <a:highlight>
                  <a:srgbClr val="FFFF00"/>
                </a:highlight>
                <a:latin typeface="system-ui"/>
              </a:rPr>
              <a:t>we night and day keep praying</a:t>
            </a:r>
            <a:r>
              <a:rPr lang="en-US" sz="3200" b="1" dirty="0">
                <a:solidFill>
                  <a:srgbClr val="000000"/>
                </a:solidFill>
                <a:effectLst/>
                <a:latin typeface="system-ui"/>
              </a:rPr>
              <a:t> </a:t>
            </a:r>
            <a:r>
              <a:rPr lang="en-US" sz="3200" b="0" dirty="0">
                <a:solidFill>
                  <a:srgbClr val="000000"/>
                </a:solidFill>
                <a:effectLst/>
                <a:latin typeface="system-ui"/>
              </a:rPr>
              <a:t>most earnestly that we may see your face, and may</a:t>
            </a:r>
          </a:p>
          <a:p>
            <a:r>
              <a:rPr lang="en-US" sz="3200" b="0" dirty="0">
                <a:solidFill>
                  <a:srgbClr val="000000"/>
                </a:solidFill>
                <a:effectLst/>
                <a:latin typeface="system-ui"/>
              </a:rPr>
              <a:t>complete what is lacking in your faith?</a:t>
            </a:r>
            <a:endParaRPr lang="en-US" sz="2900" dirty="0"/>
          </a:p>
        </p:txBody>
      </p:sp>
    </p:spTree>
    <p:extLst>
      <p:ext uri="{BB962C8B-B14F-4D97-AF65-F5344CB8AC3E}">
        <p14:creationId xmlns:p14="http://schemas.microsoft.com/office/powerpoint/2010/main" val="2761326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074" name="Picture 2" descr="Roman forum, Thessalonica">
            <a:extLst>
              <a:ext uri="{FF2B5EF4-FFF2-40B4-BE49-F238E27FC236}">
                <a16:creationId xmlns:a16="http://schemas.microsoft.com/office/drawing/2014/main" id="{4447B49D-FB44-4ACB-87AF-7005309D188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217" r="7432" b="-2"/>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FD1BDC04-809E-48F3-B2C3-2F638433C79F}"/>
              </a:ext>
            </a:extLst>
          </p:cNvPr>
          <p:cNvSpPr txBox="1"/>
          <p:nvPr/>
        </p:nvSpPr>
        <p:spPr>
          <a:xfrm>
            <a:off x="0" y="334851"/>
            <a:ext cx="9144000" cy="138499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4400" b="1" dirty="0"/>
              <a:t>Concern for Others</a:t>
            </a:r>
          </a:p>
          <a:p>
            <a:pPr algn="ctr"/>
            <a:r>
              <a:rPr lang="en-US" sz="4000" b="1" i="1" dirty="0"/>
              <a:t>1 Thessalonians 3:1-10</a:t>
            </a:r>
          </a:p>
        </p:txBody>
      </p:sp>
    </p:spTree>
    <p:extLst>
      <p:ext uri="{BB962C8B-B14F-4D97-AF65-F5344CB8AC3E}">
        <p14:creationId xmlns:p14="http://schemas.microsoft.com/office/powerpoint/2010/main" val="35792986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181957"/>
            <a:ext cx="9144000" cy="6494085"/>
          </a:xfrm>
          <a:prstGeom prst="rect">
            <a:avLst/>
          </a:prstGeom>
          <a:noFill/>
        </p:spPr>
        <p:txBody>
          <a:bodyPr wrap="square">
            <a:spAutoFit/>
          </a:bodyPr>
          <a:lstStyle/>
          <a:p>
            <a:r>
              <a:rPr lang="en-US" sz="3200" b="1" baseline="30000" dirty="0">
                <a:solidFill>
                  <a:srgbClr val="000000"/>
                </a:solidFill>
                <a:latin typeface="system-ui"/>
              </a:rPr>
              <a:t>1</a:t>
            </a:r>
            <a:r>
              <a:rPr lang="en-US" sz="3200" b="1" baseline="30000" dirty="0">
                <a:solidFill>
                  <a:srgbClr val="000000"/>
                </a:solidFill>
                <a:effectLst/>
                <a:latin typeface="system-ui"/>
              </a:rPr>
              <a:t> </a:t>
            </a:r>
            <a:r>
              <a:rPr lang="en-US" sz="3200" b="0" dirty="0">
                <a:solidFill>
                  <a:srgbClr val="000000"/>
                </a:solidFill>
                <a:effectLst/>
                <a:latin typeface="system-ui"/>
              </a:rPr>
              <a:t>Therefore when we could endure it no longer, we thought it best to be left behind at Athens alone,</a:t>
            </a:r>
            <a:r>
              <a:rPr lang="en-US" sz="3200" b="1" baseline="30000" dirty="0">
                <a:solidFill>
                  <a:srgbClr val="000000"/>
                </a:solidFill>
                <a:effectLst/>
                <a:latin typeface="system-ui"/>
              </a:rPr>
              <a:t>2 </a:t>
            </a:r>
            <a:r>
              <a:rPr lang="en-US" sz="3200" b="0" dirty="0">
                <a:solidFill>
                  <a:srgbClr val="000000"/>
                </a:solidFill>
                <a:effectLst/>
                <a:latin typeface="system-ui"/>
              </a:rPr>
              <a:t>and we sent Timothy, our brother and God’s fellow worker in the gospel of Christ, to strengthen and encourage you as to your faith, </a:t>
            </a:r>
            <a:r>
              <a:rPr lang="en-US" sz="3200" b="1" baseline="30000" dirty="0">
                <a:solidFill>
                  <a:srgbClr val="000000"/>
                </a:solidFill>
                <a:effectLst/>
                <a:latin typeface="system-ui"/>
              </a:rPr>
              <a:t>3 </a:t>
            </a:r>
            <a:r>
              <a:rPr lang="en-US" sz="3200" b="0" dirty="0">
                <a:solidFill>
                  <a:srgbClr val="000000"/>
                </a:solidFill>
                <a:effectLst/>
                <a:latin typeface="system-ui"/>
              </a:rPr>
              <a:t>so that no one would be disturbed by these afflictions; for you yourselves  know that we have been destined for this. </a:t>
            </a:r>
            <a:r>
              <a:rPr lang="en-US" sz="3200" b="1" baseline="30000" dirty="0">
                <a:solidFill>
                  <a:srgbClr val="000000"/>
                </a:solidFill>
                <a:effectLst/>
                <a:latin typeface="system-ui"/>
              </a:rPr>
              <a:t>4 </a:t>
            </a:r>
            <a:r>
              <a:rPr lang="en-US" sz="3200" b="0" dirty="0">
                <a:solidFill>
                  <a:srgbClr val="000000"/>
                </a:solidFill>
                <a:effectLst/>
                <a:latin typeface="system-ui"/>
              </a:rPr>
              <a:t>For indeed when we were with you,  we kept telling you in advance that we were going to suffer affliction; and so it came to pass, as you know. </a:t>
            </a:r>
            <a:r>
              <a:rPr lang="en-US" sz="3200" b="1" baseline="30000" dirty="0">
                <a:solidFill>
                  <a:srgbClr val="000000"/>
                </a:solidFill>
                <a:effectLst/>
                <a:latin typeface="system-ui"/>
              </a:rPr>
              <a:t>5 </a:t>
            </a:r>
            <a:r>
              <a:rPr lang="en-US" sz="3200" b="0" dirty="0">
                <a:solidFill>
                  <a:srgbClr val="000000"/>
                </a:solidFill>
                <a:effectLst/>
                <a:latin typeface="system-ui"/>
              </a:rPr>
              <a:t>For this reason, when I could endure it no longer, I also sent to find out about your faith, for fear that the tempter might have tempted you, and our labor would be in vain.</a:t>
            </a:r>
            <a:endParaRPr lang="en-US" sz="2900" dirty="0"/>
          </a:p>
        </p:txBody>
      </p:sp>
    </p:spTree>
    <p:extLst>
      <p:ext uri="{BB962C8B-B14F-4D97-AF65-F5344CB8AC3E}">
        <p14:creationId xmlns:p14="http://schemas.microsoft.com/office/powerpoint/2010/main" val="436713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181957"/>
            <a:ext cx="9144000" cy="6494085"/>
          </a:xfrm>
          <a:prstGeom prst="rect">
            <a:avLst/>
          </a:prstGeom>
          <a:noFill/>
        </p:spPr>
        <p:txBody>
          <a:bodyPr wrap="square">
            <a:spAutoFit/>
          </a:bodyPr>
          <a:lstStyle/>
          <a:p>
            <a:r>
              <a:rPr lang="en-US" sz="3200" b="1" baseline="30000" dirty="0">
                <a:solidFill>
                  <a:srgbClr val="000000"/>
                </a:solidFill>
                <a:latin typeface="system-ui"/>
              </a:rPr>
              <a:t>1</a:t>
            </a:r>
            <a:r>
              <a:rPr lang="en-US" sz="3200" b="1" baseline="30000" dirty="0">
                <a:solidFill>
                  <a:srgbClr val="000000"/>
                </a:solidFill>
                <a:effectLst/>
                <a:latin typeface="system-ui"/>
              </a:rPr>
              <a:t> </a:t>
            </a:r>
            <a:r>
              <a:rPr lang="en-US" sz="3200" b="1" dirty="0">
                <a:solidFill>
                  <a:srgbClr val="000000"/>
                </a:solidFill>
                <a:effectLst/>
                <a:highlight>
                  <a:srgbClr val="FFFF00"/>
                </a:highlight>
                <a:latin typeface="system-ui"/>
              </a:rPr>
              <a:t>Therefore</a:t>
            </a:r>
            <a:r>
              <a:rPr lang="en-US" sz="3200" b="0" dirty="0">
                <a:solidFill>
                  <a:srgbClr val="000000"/>
                </a:solidFill>
                <a:effectLst/>
                <a:latin typeface="system-ui"/>
              </a:rPr>
              <a:t> when we could endure it no longer, we thought it best to be left behind at Athens alone,</a:t>
            </a:r>
            <a:r>
              <a:rPr lang="en-US" sz="3200" b="1" baseline="30000" dirty="0">
                <a:solidFill>
                  <a:srgbClr val="000000"/>
                </a:solidFill>
                <a:effectLst/>
                <a:latin typeface="system-ui"/>
              </a:rPr>
              <a:t>2 </a:t>
            </a:r>
            <a:r>
              <a:rPr lang="en-US" sz="3200" b="0" dirty="0">
                <a:solidFill>
                  <a:srgbClr val="000000"/>
                </a:solidFill>
                <a:effectLst/>
                <a:latin typeface="system-ui"/>
              </a:rPr>
              <a:t>and we sent Timothy, our brother and God’s fellow worker in the gospel of Christ, to strengthen and encourage you as to your faith, </a:t>
            </a:r>
            <a:r>
              <a:rPr lang="en-US" sz="3200" b="1" baseline="30000" dirty="0">
                <a:solidFill>
                  <a:srgbClr val="000000"/>
                </a:solidFill>
                <a:effectLst/>
                <a:latin typeface="system-ui"/>
              </a:rPr>
              <a:t>3 </a:t>
            </a:r>
            <a:r>
              <a:rPr lang="en-US" sz="3200" b="0" dirty="0">
                <a:solidFill>
                  <a:srgbClr val="000000"/>
                </a:solidFill>
                <a:effectLst/>
                <a:latin typeface="system-ui"/>
              </a:rPr>
              <a:t>so that no one would be disturbed by these afflictions; for you yourselves  know that we have been destined for this. </a:t>
            </a:r>
            <a:r>
              <a:rPr lang="en-US" sz="3200" b="1" baseline="30000" dirty="0">
                <a:solidFill>
                  <a:srgbClr val="000000"/>
                </a:solidFill>
                <a:effectLst/>
                <a:latin typeface="system-ui"/>
              </a:rPr>
              <a:t>4 </a:t>
            </a:r>
            <a:r>
              <a:rPr lang="en-US" sz="3200" b="0" dirty="0">
                <a:solidFill>
                  <a:srgbClr val="000000"/>
                </a:solidFill>
                <a:effectLst/>
                <a:latin typeface="system-ui"/>
              </a:rPr>
              <a:t>For indeed when we were with you,  we kept telling you in advance that we were going to suffer affliction; and so it came to pass, as you know. </a:t>
            </a:r>
            <a:r>
              <a:rPr lang="en-US" sz="3200" b="1" baseline="30000" dirty="0">
                <a:solidFill>
                  <a:srgbClr val="000000"/>
                </a:solidFill>
                <a:effectLst/>
                <a:latin typeface="system-ui"/>
              </a:rPr>
              <a:t>5 </a:t>
            </a:r>
            <a:r>
              <a:rPr lang="en-US" sz="3200" b="0" dirty="0">
                <a:solidFill>
                  <a:srgbClr val="000000"/>
                </a:solidFill>
                <a:effectLst/>
                <a:latin typeface="system-ui"/>
              </a:rPr>
              <a:t>For this reason, when I could endure it no longer, I also sent to find out about your faith, for fear that the tempter might have tempted you, and our labor would be in vain.</a:t>
            </a:r>
            <a:endParaRPr lang="en-US" sz="2900" dirty="0"/>
          </a:p>
        </p:txBody>
      </p:sp>
    </p:spTree>
    <p:extLst>
      <p:ext uri="{BB962C8B-B14F-4D97-AF65-F5344CB8AC3E}">
        <p14:creationId xmlns:p14="http://schemas.microsoft.com/office/powerpoint/2010/main" val="22267708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181957"/>
            <a:ext cx="9144000" cy="6494085"/>
          </a:xfrm>
          <a:prstGeom prst="rect">
            <a:avLst/>
          </a:prstGeom>
          <a:noFill/>
        </p:spPr>
        <p:txBody>
          <a:bodyPr wrap="square">
            <a:spAutoFit/>
          </a:bodyPr>
          <a:lstStyle/>
          <a:p>
            <a:r>
              <a:rPr lang="en-US" sz="3200" b="1" baseline="30000" dirty="0">
                <a:solidFill>
                  <a:srgbClr val="000000"/>
                </a:solidFill>
                <a:latin typeface="system-ui"/>
              </a:rPr>
              <a:t>1</a:t>
            </a:r>
            <a:r>
              <a:rPr lang="en-US" sz="3200" b="1" baseline="30000" dirty="0">
                <a:solidFill>
                  <a:srgbClr val="000000"/>
                </a:solidFill>
                <a:effectLst/>
                <a:latin typeface="system-ui"/>
              </a:rPr>
              <a:t> </a:t>
            </a:r>
            <a:r>
              <a:rPr lang="en-US" sz="3200" dirty="0">
                <a:solidFill>
                  <a:srgbClr val="000000"/>
                </a:solidFill>
                <a:effectLst/>
                <a:latin typeface="system-ui"/>
              </a:rPr>
              <a:t>Therefore</a:t>
            </a:r>
            <a:r>
              <a:rPr lang="en-US" sz="3200" b="0" dirty="0">
                <a:solidFill>
                  <a:srgbClr val="000000"/>
                </a:solidFill>
                <a:effectLst/>
                <a:latin typeface="system-ui"/>
              </a:rPr>
              <a:t> when </a:t>
            </a:r>
            <a:r>
              <a:rPr lang="en-US" sz="3200" b="1" dirty="0">
                <a:solidFill>
                  <a:srgbClr val="000000"/>
                </a:solidFill>
                <a:effectLst/>
                <a:highlight>
                  <a:srgbClr val="FFFF00"/>
                </a:highlight>
                <a:latin typeface="system-ui"/>
              </a:rPr>
              <a:t>we could endure it no longer</a:t>
            </a:r>
            <a:r>
              <a:rPr lang="en-US" sz="3200" b="0" dirty="0">
                <a:solidFill>
                  <a:srgbClr val="000000"/>
                </a:solidFill>
                <a:effectLst/>
                <a:latin typeface="system-ui"/>
              </a:rPr>
              <a:t>, we thought it best to be left behind at Athens alone,</a:t>
            </a:r>
            <a:r>
              <a:rPr lang="en-US" sz="3200" b="1" baseline="30000" dirty="0">
                <a:solidFill>
                  <a:srgbClr val="000000"/>
                </a:solidFill>
                <a:effectLst/>
                <a:latin typeface="system-ui"/>
              </a:rPr>
              <a:t>2 </a:t>
            </a:r>
            <a:r>
              <a:rPr lang="en-US" sz="3200" b="0" dirty="0">
                <a:solidFill>
                  <a:srgbClr val="000000"/>
                </a:solidFill>
                <a:effectLst/>
                <a:latin typeface="system-ui"/>
              </a:rPr>
              <a:t>and we sent Timothy, our brother and God’s fellow worker in the gospel of Christ, to strengthen and encourage you as to your faith, </a:t>
            </a:r>
            <a:r>
              <a:rPr lang="en-US" sz="3200" b="1" baseline="30000" dirty="0">
                <a:solidFill>
                  <a:srgbClr val="000000"/>
                </a:solidFill>
                <a:effectLst/>
                <a:latin typeface="system-ui"/>
              </a:rPr>
              <a:t>3 </a:t>
            </a:r>
            <a:r>
              <a:rPr lang="en-US" sz="3200" b="0" dirty="0">
                <a:solidFill>
                  <a:srgbClr val="000000"/>
                </a:solidFill>
                <a:effectLst/>
                <a:latin typeface="system-ui"/>
              </a:rPr>
              <a:t>so that no one would be disturbed by these afflictions; for you yourselves  know that we have been destined for this. </a:t>
            </a:r>
            <a:r>
              <a:rPr lang="en-US" sz="3200" b="1" baseline="30000" dirty="0">
                <a:solidFill>
                  <a:srgbClr val="000000"/>
                </a:solidFill>
                <a:effectLst/>
                <a:latin typeface="system-ui"/>
              </a:rPr>
              <a:t>4 </a:t>
            </a:r>
            <a:r>
              <a:rPr lang="en-US" sz="3200" b="0" dirty="0">
                <a:solidFill>
                  <a:srgbClr val="000000"/>
                </a:solidFill>
                <a:effectLst/>
                <a:latin typeface="system-ui"/>
              </a:rPr>
              <a:t>For indeed when we were with you,  we kept telling you in advance that we were going to suffer affliction; and so it came to pass, as you know. </a:t>
            </a:r>
            <a:r>
              <a:rPr lang="en-US" sz="3200" b="1" baseline="30000" dirty="0">
                <a:solidFill>
                  <a:srgbClr val="000000"/>
                </a:solidFill>
                <a:effectLst/>
                <a:latin typeface="system-ui"/>
              </a:rPr>
              <a:t>5 </a:t>
            </a:r>
            <a:r>
              <a:rPr lang="en-US" sz="3200" b="0" dirty="0">
                <a:solidFill>
                  <a:srgbClr val="000000"/>
                </a:solidFill>
                <a:effectLst/>
                <a:latin typeface="system-ui"/>
              </a:rPr>
              <a:t>For this reason, when </a:t>
            </a:r>
            <a:r>
              <a:rPr lang="en-US" sz="3200" b="1" dirty="0">
                <a:solidFill>
                  <a:srgbClr val="000000"/>
                </a:solidFill>
                <a:effectLst/>
                <a:highlight>
                  <a:srgbClr val="FFFF00"/>
                </a:highlight>
                <a:latin typeface="system-ui"/>
              </a:rPr>
              <a:t>I could endure it no longer</a:t>
            </a:r>
            <a:r>
              <a:rPr lang="en-US" sz="3200" b="0" dirty="0">
                <a:solidFill>
                  <a:srgbClr val="000000"/>
                </a:solidFill>
                <a:effectLst/>
                <a:latin typeface="system-ui"/>
              </a:rPr>
              <a:t>, I also sent to find out about your faith, for fear that the tempter might have tempted you, and our labor would be in vain.</a:t>
            </a:r>
            <a:endParaRPr lang="en-US" sz="2900" dirty="0"/>
          </a:p>
        </p:txBody>
      </p:sp>
    </p:spTree>
    <p:extLst>
      <p:ext uri="{BB962C8B-B14F-4D97-AF65-F5344CB8AC3E}">
        <p14:creationId xmlns:p14="http://schemas.microsoft.com/office/powerpoint/2010/main" val="31918946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2024612"/>
            <a:ext cx="9144000" cy="1692771"/>
          </a:xfrm>
          <a:prstGeom prst="rect">
            <a:avLst/>
          </a:prstGeom>
          <a:noFill/>
        </p:spPr>
        <p:txBody>
          <a:bodyPr wrap="square">
            <a:spAutoFit/>
          </a:bodyPr>
          <a:lstStyle/>
          <a:p>
            <a:pPr algn="ctr"/>
            <a:r>
              <a:rPr lang="en-US" sz="3600" b="0" i="0" dirty="0">
                <a:solidFill>
                  <a:srgbClr val="000000"/>
                </a:solidFill>
                <a:effectLst/>
                <a:latin typeface="system-ui"/>
              </a:rPr>
              <a:t>For God is my witness, how I long for you all with the affection of Christ Jesus.</a:t>
            </a:r>
          </a:p>
          <a:p>
            <a:pPr algn="ctr"/>
            <a:r>
              <a:rPr lang="en-US" sz="3200" i="1" dirty="0">
                <a:solidFill>
                  <a:srgbClr val="000000"/>
                </a:solidFill>
                <a:latin typeface="system-ui"/>
              </a:rPr>
              <a:t>Philippians 1:8</a:t>
            </a:r>
            <a:endParaRPr lang="en-US" sz="2900" i="1" dirty="0"/>
          </a:p>
        </p:txBody>
      </p:sp>
    </p:spTree>
    <p:extLst>
      <p:ext uri="{BB962C8B-B14F-4D97-AF65-F5344CB8AC3E}">
        <p14:creationId xmlns:p14="http://schemas.microsoft.com/office/powerpoint/2010/main" val="17508478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2370976"/>
            <a:ext cx="9144000" cy="1661993"/>
          </a:xfrm>
          <a:prstGeom prst="rect">
            <a:avLst/>
          </a:prstGeom>
          <a:noFill/>
        </p:spPr>
        <p:txBody>
          <a:bodyPr wrap="square">
            <a:spAutoFit/>
          </a:bodyPr>
          <a:lstStyle/>
          <a:p>
            <a:pPr algn="ctr"/>
            <a:r>
              <a:rPr lang="en-US" sz="3400" b="0" dirty="0">
                <a:solidFill>
                  <a:srgbClr val="000000"/>
                </a:solidFill>
                <a:effectLst/>
                <a:latin typeface="system-ui"/>
              </a:rPr>
              <a:t>Apart from such</a:t>
            </a:r>
            <a:r>
              <a:rPr lang="en-US" sz="3400" dirty="0">
                <a:solidFill>
                  <a:srgbClr val="000000"/>
                </a:solidFill>
                <a:latin typeface="system-ui"/>
              </a:rPr>
              <a:t> </a:t>
            </a:r>
            <a:r>
              <a:rPr lang="en-US" sz="3400" b="0" dirty="0">
                <a:solidFill>
                  <a:srgbClr val="000000"/>
                </a:solidFill>
                <a:effectLst/>
                <a:latin typeface="system-ui"/>
              </a:rPr>
              <a:t>external things, there is the daily pressure on me of concern for all the churches</a:t>
            </a:r>
            <a:r>
              <a:rPr lang="en-US" sz="3600" b="0" i="0" dirty="0">
                <a:solidFill>
                  <a:srgbClr val="000000"/>
                </a:solidFill>
                <a:effectLst/>
                <a:latin typeface="system-ui"/>
              </a:rPr>
              <a:t>. </a:t>
            </a:r>
          </a:p>
          <a:p>
            <a:pPr algn="ctr"/>
            <a:r>
              <a:rPr lang="en-US" sz="3200" i="1" dirty="0">
                <a:solidFill>
                  <a:srgbClr val="000000"/>
                </a:solidFill>
                <a:latin typeface="system-ui"/>
              </a:rPr>
              <a:t>2 Corinthians 11:28</a:t>
            </a:r>
            <a:endParaRPr lang="en-US" sz="2900" i="1" dirty="0"/>
          </a:p>
        </p:txBody>
      </p:sp>
    </p:spTree>
    <p:extLst>
      <p:ext uri="{BB962C8B-B14F-4D97-AF65-F5344CB8AC3E}">
        <p14:creationId xmlns:p14="http://schemas.microsoft.com/office/powerpoint/2010/main" val="146462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181957"/>
            <a:ext cx="9144000" cy="6494085"/>
          </a:xfrm>
          <a:prstGeom prst="rect">
            <a:avLst/>
          </a:prstGeom>
          <a:noFill/>
        </p:spPr>
        <p:txBody>
          <a:bodyPr wrap="square">
            <a:spAutoFit/>
          </a:bodyPr>
          <a:lstStyle/>
          <a:p>
            <a:r>
              <a:rPr lang="en-US" sz="3200" b="1" baseline="30000" dirty="0">
                <a:solidFill>
                  <a:srgbClr val="000000"/>
                </a:solidFill>
                <a:latin typeface="system-ui"/>
              </a:rPr>
              <a:t>1</a:t>
            </a:r>
            <a:r>
              <a:rPr lang="en-US" sz="3200" b="1" baseline="30000" dirty="0">
                <a:solidFill>
                  <a:srgbClr val="000000"/>
                </a:solidFill>
                <a:effectLst/>
                <a:latin typeface="system-ui"/>
              </a:rPr>
              <a:t> </a:t>
            </a:r>
            <a:r>
              <a:rPr lang="en-US" sz="3200" dirty="0">
                <a:solidFill>
                  <a:srgbClr val="000000"/>
                </a:solidFill>
                <a:effectLst/>
                <a:latin typeface="system-ui"/>
              </a:rPr>
              <a:t>Therefore</a:t>
            </a:r>
            <a:r>
              <a:rPr lang="en-US" sz="3200" b="0" dirty="0">
                <a:solidFill>
                  <a:srgbClr val="000000"/>
                </a:solidFill>
                <a:effectLst/>
                <a:latin typeface="system-ui"/>
              </a:rPr>
              <a:t> when </a:t>
            </a:r>
            <a:r>
              <a:rPr lang="en-US" sz="3200" b="1" dirty="0">
                <a:solidFill>
                  <a:srgbClr val="000000"/>
                </a:solidFill>
                <a:effectLst/>
                <a:highlight>
                  <a:srgbClr val="FFFF00"/>
                </a:highlight>
                <a:latin typeface="system-ui"/>
              </a:rPr>
              <a:t>we could endure it no longer</a:t>
            </a:r>
            <a:r>
              <a:rPr lang="en-US" sz="3200" b="0" dirty="0">
                <a:solidFill>
                  <a:srgbClr val="000000"/>
                </a:solidFill>
                <a:effectLst/>
                <a:latin typeface="system-ui"/>
              </a:rPr>
              <a:t>, we thought it best to be left behind at Athens alone,</a:t>
            </a:r>
            <a:r>
              <a:rPr lang="en-US" sz="3200" b="1" baseline="30000" dirty="0">
                <a:solidFill>
                  <a:srgbClr val="000000"/>
                </a:solidFill>
                <a:effectLst/>
                <a:latin typeface="system-ui"/>
              </a:rPr>
              <a:t>2 </a:t>
            </a:r>
            <a:r>
              <a:rPr lang="en-US" sz="3200" b="0" dirty="0">
                <a:solidFill>
                  <a:srgbClr val="000000"/>
                </a:solidFill>
                <a:effectLst/>
                <a:latin typeface="system-ui"/>
              </a:rPr>
              <a:t>and we sent Timothy, our brother and God’s fellow worker in the gospel of Christ, to strengthen and encourage you as to your faith, </a:t>
            </a:r>
            <a:r>
              <a:rPr lang="en-US" sz="3200" b="1" baseline="30000" dirty="0">
                <a:solidFill>
                  <a:srgbClr val="000000"/>
                </a:solidFill>
                <a:effectLst/>
                <a:latin typeface="system-ui"/>
              </a:rPr>
              <a:t>3 </a:t>
            </a:r>
            <a:r>
              <a:rPr lang="en-US" sz="3200" b="0" dirty="0">
                <a:solidFill>
                  <a:srgbClr val="000000"/>
                </a:solidFill>
                <a:effectLst/>
                <a:latin typeface="system-ui"/>
              </a:rPr>
              <a:t>so that no one would be disturbed by these afflictions; for you yourselves  know that we have been destined for this. </a:t>
            </a:r>
            <a:r>
              <a:rPr lang="en-US" sz="3200" b="1" baseline="30000" dirty="0">
                <a:solidFill>
                  <a:srgbClr val="000000"/>
                </a:solidFill>
                <a:effectLst/>
                <a:latin typeface="system-ui"/>
              </a:rPr>
              <a:t>4 </a:t>
            </a:r>
            <a:r>
              <a:rPr lang="en-US" sz="3200" b="0" dirty="0">
                <a:solidFill>
                  <a:srgbClr val="000000"/>
                </a:solidFill>
                <a:effectLst/>
                <a:latin typeface="system-ui"/>
              </a:rPr>
              <a:t>For indeed when we were with you,  we kept telling you in advance that we were going to suffer affliction; and so it came to pass, as you know. </a:t>
            </a:r>
            <a:r>
              <a:rPr lang="en-US" sz="3200" b="1" baseline="30000" dirty="0">
                <a:solidFill>
                  <a:srgbClr val="000000"/>
                </a:solidFill>
                <a:effectLst/>
                <a:latin typeface="system-ui"/>
              </a:rPr>
              <a:t>5 </a:t>
            </a:r>
            <a:r>
              <a:rPr lang="en-US" sz="3200" b="0" dirty="0">
                <a:solidFill>
                  <a:srgbClr val="000000"/>
                </a:solidFill>
                <a:effectLst/>
                <a:latin typeface="system-ui"/>
              </a:rPr>
              <a:t>For this reason, when </a:t>
            </a:r>
            <a:r>
              <a:rPr lang="en-US" sz="3200" b="1" dirty="0">
                <a:solidFill>
                  <a:srgbClr val="000000"/>
                </a:solidFill>
                <a:effectLst/>
                <a:highlight>
                  <a:srgbClr val="FFFF00"/>
                </a:highlight>
                <a:latin typeface="system-ui"/>
              </a:rPr>
              <a:t>I could endure it no longer</a:t>
            </a:r>
            <a:r>
              <a:rPr lang="en-US" sz="3200" b="0" dirty="0">
                <a:solidFill>
                  <a:srgbClr val="000000"/>
                </a:solidFill>
                <a:effectLst/>
                <a:latin typeface="system-ui"/>
              </a:rPr>
              <a:t>, I also sent to find out about your faith, for fear that the tempter might have tempted you, and our labor would be in vain.</a:t>
            </a:r>
            <a:endParaRPr lang="en-US" sz="2900" dirty="0"/>
          </a:p>
        </p:txBody>
      </p:sp>
    </p:spTree>
    <p:extLst>
      <p:ext uri="{BB962C8B-B14F-4D97-AF65-F5344CB8AC3E}">
        <p14:creationId xmlns:p14="http://schemas.microsoft.com/office/powerpoint/2010/main" val="40033114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181957"/>
            <a:ext cx="9144000" cy="6494085"/>
          </a:xfrm>
          <a:prstGeom prst="rect">
            <a:avLst/>
          </a:prstGeom>
          <a:noFill/>
        </p:spPr>
        <p:txBody>
          <a:bodyPr wrap="square">
            <a:spAutoFit/>
          </a:bodyPr>
          <a:lstStyle/>
          <a:p>
            <a:r>
              <a:rPr lang="en-US" sz="3200" b="1" baseline="30000" dirty="0">
                <a:solidFill>
                  <a:srgbClr val="000000"/>
                </a:solidFill>
                <a:latin typeface="system-ui"/>
              </a:rPr>
              <a:t>1</a:t>
            </a:r>
            <a:r>
              <a:rPr lang="en-US" sz="3200" b="1" baseline="30000" dirty="0">
                <a:solidFill>
                  <a:srgbClr val="000000"/>
                </a:solidFill>
                <a:effectLst/>
                <a:latin typeface="system-ui"/>
              </a:rPr>
              <a:t> </a:t>
            </a:r>
            <a:r>
              <a:rPr lang="en-US" sz="3200" b="0" dirty="0">
                <a:solidFill>
                  <a:srgbClr val="000000"/>
                </a:solidFill>
                <a:effectLst/>
                <a:latin typeface="system-ui"/>
              </a:rPr>
              <a:t>Therefore when we could endure it no longer, we thought it best to be left behind at Athens alone,</a:t>
            </a:r>
            <a:r>
              <a:rPr lang="en-US" sz="3200" b="1" baseline="30000" dirty="0">
                <a:solidFill>
                  <a:srgbClr val="000000"/>
                </a:solidFill>
                <a:effectLst/>
                <a:latin typeface="system-ui"/>
              </a:rPr>
              <a:t>2 </a:t>
            </a:r>
            <a:r>
              <a:rPr lang="en-US" sz="3200" b="0" dirty="0">
                <a:solidFill>
                  <a:srgbClr val="000000"/>
                </a:solidFill>
                <a:effectLst/>
                <a:latin typeface="system-ui"/>
              </a:rPr>
              <a:t>and </a:t>
            </a:r>
            <a:r>
              <a:rPr lang="en-US" sz="3200" b="1" dirty="0">
                <a:solidFill>
                  <a:srgbClr val="000000"/>
                </a:solidFill>
                <a:effectLst/>
                <a:highlight>
                  <a:srgbClr val="FFFF00"/>
                </a:highlight>
                <a:latin typeface="system-ui"/>
              </a:rPr>
              <a:t>we sent Timothy</a:t>
            </a:r>
            <a:r>
              <a:rPr lang="en-US" sz="3200" b="0" dirty="0">
                <a:solidFill>
                  <a:srgbClr val="000000"/>
                </a:solidFill>
                <a:effectLst/>
                <a:latin typeface="system-ui"/>
              </a:rPr>
              <a:t>, our brother and God’s fellow worker in the gospel of Christ, to strengthen and encourage you as to your faith, </a:t>
            </a:r>
            <a:r>
              <a:rPr lang="en-US" sz="3200" b="1" baseline="30000" dirty="0">
                <a:solidFill>
                  <a:srgbClr val="000000"/>
                </a:solidFill>
                <a:effectLst/>
                <a:latin typeface="system-ui"/>
              </a:rPr>
              <a:t>3 </a:t>
            </a:r>
            <a:r>
              <a:rPr lang="en-US" sz="3200" b="0" dirty="0">
                <a:solidFill>
                  <a:srgbClr val="000000"/>
                </a:solidFill>
                <a:effectLst/>
                <a:latin typeface="system-ui"/>
              </a:rPr>
              <a:t>so that no one would be disturbed by these afflictions; for you yourselves  know that we have been destined for this. </a:t>
            </a:r>
            <a:r>
              <a:rPr lang="en-US" sz="3200" b="1" baseline="30000" dirty="0">
                <a:solidFill>
                  <a:srgbClr val="000000"/>
                </a:solidFill>
                <a:effectLst/>
                <a:latin typeface="system-ui"/>
              </a:rPr>
              <a:t>4 </a:t>
            </a:r>
            <a:r>
              <a:rPr lang="en-US" sz="3200" b="0" dirty="0">
                <a:solidFill>
                  <a:srgbClr val="000000"/>
                </a:solidFill>
                <a:effectLst/>
                <a:latin typeface="system-ui"/>
              </a:rPr>
              <a:t>For indeed when we were with you,  we kept telling you in advance that we were going to suffer affliction; and so it came to pass, as you know. </a:t>
            </a:r>
            <a:r>
              <a:rPr lang="en-US" sz="3200" b="1" baseline="30000" dirty="0">
                <a:solidFill>
                  <a:srgbClr val="000000"/>
                </a:solidFill>
                <a:effectLst/>
                <a:latin typeface="system-ui"/>
              </a:rPr>
              <a:t>5 </a:t>
            </a:r>
            <a:r>
              <a:rPr lang="en-US" sz="3200" b="0" dirty="0">
                <a:solidFill>
                  <a:srgbClr val="000000"/>
                </a:solidFill>
                <a:effectLst/>
                <a:latin typeface="system-ui"/>
              </a:rPr>
              <a:t>For this reason, when I could endure it no longer, I also sent to find out about your faith, for fear that the tempter might have tempted you, and our labor would be in vain.</a:t>
            </a:r>
            <a:endParaRPr lang="en-US" sz="2900" dirty="0"/>
          </a:p>
        </p:txBody>
      </p:sp>
    </p:spTree>
    <p:extLst>
      <p:ext uri="{BB962C8B-B14F-4D97-AF65-F5344CB8AC3E}">
        <p14:creationId xmlns:p14="http://schemas.microsoft.com/office/powerpoint/2010/main" val="21884421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418</TotalTime>
  <Words>3907</Words>
  <Application>Microsoft Office PowerPoint</Application>
  <PresentationFormat>On-screen Show (4:3)</PresentationFormat>
  <Paragraphs>101</Paragraphs>
  <Slides>29</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Eastview Church</dc:creator>
  <cp:lastModifiedBy>Eastview Church</cp:lastModifiedBy>
  <cp:revision>8</cp:revision>
  <dcterms:created xsi:type="dcterms:W3CDTF">2021-09-30T13:38:57Z</dcterms:created>
  <dcterms:modified xsi:type="dcterms:W3CDTF">2021-11-10T15:45:32Z</dcterms:modified>
</cp:coreProperties>
</file>