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9" r:id="rId23"/>
    <p:sldId id="277" r:id="rId24"/>
    <p:sldId id="278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4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0A7DC-D6CE-4508-8A94-F8F9495721AF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77B0D-E1AD-4C60-9587-EC92552E9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0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have all heard the saying, “Sticks and stones may break my bones but words may never hurt me.” Whoever said that must have had a very different experience than most of us. Words are powerful.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77B0D-E1AD-4C60-9587-EC92552E91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0471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Listening to flattery can have disastrous consequences.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77B0D-E1AD-4C60-9587-EC92552E91E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992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Gossip=repeating of something that shouldn’t be repeated. Untrue or </a:t>
            </a:r>
            <a:r>
              <a:rPr lang="en-US" dirty="0" err="1"/>
              <a:t>bc</a:t>
            </a:r>
            <a:r>
              <a:rPr lang="en-US" dirty="0"/>
              <a:t> it’s private.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77B0D-E1AD-4C60-9587-EC92552E91E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2994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Gossip=repeating of something that shouldn’t be repeated. Untrue or </a:t>
            </a:r>
            <a:r>
              <a:rPr lang="en-US" dirty="0" err="1"/>
              <a:t>bc</a:t>
            </a:r>
            <a:r>
              <a:rPr lang="en-US" dirty="0"/>
              <a:t> it’s private.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77B0D-E1AD-4C60-9587-EC92552E91E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021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 his lips like fire. Needs to get it off. A whisperer separates best of friends.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77B0D-E1AD-4C60-9587-EC92552E91E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302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fan the flames. Tempting to enjoy juicy information.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77B0D-E1AD-4C60-9587-EC92552E91E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1421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Would your words be described as a well of life?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77B0D-E1AD-4C60-9587-EC92552E91E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5502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Would your words be described as choice silver? Do they sustain?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77B0D-E1AD-4C60-9587-EC92552E91E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407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Would your words be as pleasant and sweet? Do they heal or destroy?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77B0D-E1AD-4C60-9587-EC92552E91E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6550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Words are so powerful, it can’t be overstated. Words can do great good.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77B0D-E1AD-4C60-9587-EC92552E91E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6996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Wisdom is doing the right thing at the right time. Right word at wrong time.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77B0D-E1AD-4C60-9587-EC92552E91E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44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Power for Good and for evil.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77B0D-E1AD-4C60-9587-EC92552E91E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24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Wisdom is doing the right thing at the right time. Right word at wrong time.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77B0D-E1AD-4C60-9587-EC92552E91E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9986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right word is valuable and beautiful.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77B0D-E1AD-4C60-9587-EC92552E91E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990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Get ourselves in trouble with too many words.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77B0D-E1AD-4C60-9587-EC92552E91E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1565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Speak as though you only have so many words to use.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77B0D-E1AD-4C60-9587-EC92552E91E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212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Get ourselves in trouble with too many words.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77B0D-E1AD-4C60-9587-EC92552E91E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4323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words=greater chance of saying the wrong thing.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77B0D-E1AD-4C60-9587-EC92552E91E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2841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Good words and bad words-more than just curse word.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77B0D-E1AD-4C60-9587-EC92552E91E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584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Good words and bad words-more than just curse word.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77B0D-E1AD-4C60-9587-EC92552E91E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114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Lord hates lies. Associated with evil and strife, pride.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77B0D-E1AD-4C60-9587-EC92552E91E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687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Abomination=detest. What do you detest?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77B0D-E1AD-4C60-9587-EC92552E91E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240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Lying can come from strained relationship. Trying to hide something.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77B0D-E1AD-4C60-9587-EC92552E91E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5713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Deceit is temporary. We can’t deceive forever. Truth come out.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77B0D-E1AD-4C60-9587-EC92552E91E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000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Flattery=speaking kindly for one’s own benefit. Insincere compliment.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77B0D-E1AD-4C60-9587-EC92552E91E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291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Flattering words are like setting a trap for ourselves. We’ll get caught. Like lying.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77B0D-E1AD-4C60-9587-EC92552E91E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31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BCA2-656A-489E-935F-9C7D7D8FBCA4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ECEE6-ABD1-4A3D-B2F1-DA2CDA5A9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77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BCA2-656A-489E-935F-9C7D7D8FBCA4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ECEE6-ABD1-4A3D-B2F1-DA2CDA5A9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71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BCA2-656A-489E-935F-9C7D7D8FBCA4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ECEE6-ABD1-4A3D-B2F1-DA2CDA5A9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29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BCA2-656A-489E-935F-9C7D7D8FBCA4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ECEE6-ABD1-4A3D-B2F1-DA2CDA5A9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88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BCA2-656A-489E-935F-9C7D7D8FBCA4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ECEE6-ABD1-4A3D-B2F1-DA2CDA5A9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503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BCA2-656A-489E-935F-9C7D7D8FBCA4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ECEE6-ABD1-4A3D-B2F1-DA2CDA5A9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857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BCA2-656A-489E-935F-9C7D7D8FBCA4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ECEE6-ABD1-4A3D-B2F1-DA2CDA5A9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930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BCA2-656A-489E-935F-9C7D7D8FBCA4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ECEE6-ABD1-4A3D-B2F1-DA2CDA5A9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064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BCA2-656A-489E-935F-9C7D7D8FBCA4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ECEE6-ABD1-4A3D-B2F1-DA2CDA5A9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054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BCA2-656A-489E-935F-9C7D7D8FBCA4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ECEE6-ABD1-4A3D-B2F1-DA2CDA5A9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972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BCA2-656A-489E-935F-9C7D7D8FBCA4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ECEE6-ABD1-4A3D-B2F1-DA2CDA5A9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408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6BCA2-656A-489E-935F-9C7D7D8FBCA4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ECEE6-ABD1-4A3D-B2F1-DA2CDA5A9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221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59445-2861-4835-AF97-FD9DE21A27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077BD5-2D40-4CAB-AC73-FBF60D96FE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76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325B1283-9B17-4877-9003-8B5666B145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282"/>
            <a:ext cx="9143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FFA055-B170-4AD6-A5AE-3E9BC652123B}"/>
              </a:ext>
            </a:extLst>
          </p:cNvPr>
          <p:cNvSpPr txBox="1"/>
          <p:nvPr/>
        </p:nvSpPr>
        <p:spPr>
          <a:xfrm>
            <a:off x="637311" y="665018"/>
            <a:ext cx="7827818" cy="53894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7B9728-0BCA-4304-AE0E-DF5D592BC57F}"/>
              </a:ext>
            </a:extLst>
          </p:cNvPr>
          <p:cNvSpPr txBox="1"/>
          <p:nvPr/>
        </p:nvSpPr>
        <p:spPr>
          <a:xfrm>
            <a:off x="1614055" y="2151727"/>
            <a:ext cx="5874329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0" dirty="0">
                <a:solidFill>
                  <a:srgbClr val="FFFF00"/>
                </a:solidFill>
                <a:effectLst/>
                <a:latin typeface="Helvetica" panose="020B0604020202020204" pitchFamily="34" charset="0"/>
              </a:rPr>
              <a:t>Proverbs </a:t>
            </a:r>
            <a:r>
              <a:rPr lang="en-US" sz="3200" b="1" dirty="0">
                <a:solidFill>
                  <a:srgbClr val="FFFF00"/>
                </a:solidFill>
                <a:latin typeface="Helvetica" panose="020B0604020202020204" pitchFamily="34" charset="0"/>
              </a:rPr>
              <a:t>7:21</a:t>
            </a:r>
            <a:endParaRPr lang="en-US" sz="3200" b="1" i="0" dirty="0">
              <a:solidFill>
                <a:srgbClr val="FFFF00"/>
              </a:solidFill>
              <a:effectLst/>
              <a:latin typeface="Helvetica" panose="020B0604020202020204" pitchFamily="34" charset="0"/>
            </a:endParaRPr>
          </a:p>
          <a:p>
            <a:pPr algn="ctr"/>
            <a:r>
              <a:rPr lang="en-US" sz="3200" b="1" i="0" dirty="0">
                <a:solidFill>
                  <a:schemeClr val="bg1"/>
                </a:solidFill>
                <a:effectLst/>
                <a:latin typeface="Helvetica" panose="020B0604020202020204" pitchFamily="34" charset="0"/>
              </a:rPr>
              <a:t>With her enticing speech she caused him to yield,</a:t>
            </a:r>
            <a:endParaRPr lang="en-US" sz="3200" b="0" i="0" dirty="0">
              <a:solidFill>
                <a:schemeClr val="bg1"/>
              </a:solidFill>
              <a:effectLst/>
              <a:latin typeface="Helvetica" panose="020B0604020202020204" pitchFamily="34" charset="0"/>
            </a:endParaRPr>
          </a:p>
          <a:p>
            <a:pPr algn="ctr"/>
            <a:r>
              <a:rPr lang="en-US" sz="3200" b="1" i="0" dirty="0">
                <a:solidFill>
                  <a:schemeClr val="bg1"/>
                </a:solidFill>
                <a:effectLst/>
                <a:latin typeface="Helvetica" panose="020B0604020202020204" pitchFamily="34" charset="0"/>
              </a:rPr>
              <a:t>With her </a:t>
            </a:r>
            <a:r>
              <a:rPr lang="en-US" sz="3200" b="1" i="0" dirty="0">
                <a:solidFill>
                  <a:srgbClr val="00FF00"/>
                </a:solidFill>
                <a:effectLst/>
                <a:latin typeface="Helvetica" panose="020B0604020202020204" pitchFamily="34" charset="0"/>
              </a:rPr>
              <a:t>flattering lips </a:t>
            </a:r>
            <a:r>
              <a:rPr lang="en-US" sz="3200" b="1" i="0" dirty="0">
                <a:solidFill>
                  <a:schemeClr val="bg1"/>
                </a:solidFill>
                <a:effectLst/>
                <a:latin typeface="Helvetica" panose="020B0604020202020204" pitchFamily="34" charset="0"/>
              </a:rPr>
              <a:t>she seduced him.</a:t>
            </a:r>
            <a:endParaRPr lang="en-US" sz="3200" b="0" i="0" dirty="0">
              <a:solidFill>
                <a:schemeClr val="bg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4A00FC-EEB8-4133-99E7-13038AF717A4}"/>
              </a:ext>
            </a:extLst>
          </p:cNvPr>
          <p:cNvSpPr txBox="1"/>
          <p:nvPr/>
        </p:nvSpPr>
        <p:spPr>
          <a:xfrm>
            <a:off x="651164" y="665018"/>
            <a:ext cx="22167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Flattery</a:t>
            </a:r>
          </a:p>
        </p:txBody>
      </p:sp>
    </p:spTree>
    <p:extLst>
      <p:ext uri="{BB962C8B-B14F-4D97-AF65-F5344CB8AC3E}">
        <p14:creationId xmlns:p14="http://schemas.microsoft.com/office/powerpoint/2010/main" val="3713728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325B1283-9B17-4877-9003-8B5666B145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282"/>
            <a:ext cx="9143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FFA055-B170-4AD6-A5AE-3E9BC652123B}"/>
              </a:ext>
            </a:extLst>
          </p:cNvPr>
          <p:cNvSpPr txBox="1"/>
          <p:nvPr/>
        </p:nvSpPr>
        <p:spPr>
          <a:xfrm>
            <a:off x="637311" y="665018"/>
            <a:ext cx="7827818" cy="53894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7B9728-0BCA-4304-AE0E-DF5D592BC57F}"/>
              </a:ext>
            </a:extLst>
          </p:cNvPr>
          <p:cNvSpPr txBox="1"/>
          <p:nvPr/>
        </p:nvSpPr>
        <p:spPr>
          <a:xfrm>
            <a:off x="1614055" y="2151727"/>
            <a:ext cx="5874329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0" dirty="0">
                <a:solidFill>
                  <a:srgbClr val="FFFF00"/>
                </a:solidFill>
                <a:effectLst/>
                <a:latin typeface="Helvetica" panose="020B0604020202020204" pitchFamily="34" charset="0"/>
              </a:rPr>
              <a:t>Proverbs 11:13</a:t>
            </a:r>
          </a:p>
          <a:p>
            <a:pPr algn="ctr"/>
            <a:r>
              <a:rPr lang="en-US" sz="3200" b="1" i="0" dirty="0">
                <a:solidFill>
                  <a:schemeClr val="bg1"/>
                </a:solidFill>
                <a:effectLst/>
                <a:latin typeface="Helvetica" panose="020B0604020202020204" pitchFamily="34" charset="0"/>
              </a:rPr>
              <a:t>A talebearer reveals secrets,</a:t>
            </a:r>
            <a:endParaRPr lang="en-US" sz="3200" b="0" i="0" dirty="0">
              <a:solidFill>
                <a:schemeClr val="bg1"/>
              </a:solidFill>
              <a:effectLst/>
              <a:latin typeface="Helvetica" panose="020B0604020202020204" pitchFamily="34" charset="0"/>
            </a:endParaRPr>
          </a:p>
          <a:p>
            <a:pPr algn="ctr"/>
            <a:r>
              <a:rPr lang="en-US" sz="3200" b="1" i="0" dirty="0">
                <a:solidFill>
                  <a:schemeClr val="bg1"/>
                </a:solidFill>
                <a:effectLst/>
                <a:latin typeface="Helvetica" panose="020B0604020202020204" pitchFamily="34" charset="0"/>
              </a:rPr>
              <a:t>But he who is of a faithful spirit conceals a matter.</a:t>
            </a:r>
            <a:endParaRPr lang="en-US" sz="3200" b="0" i="0" dirty="0">
              <a:solidFill>
                <a:schemeClr val="bg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4A00FC-EEB8-4133-99E7-13038AF717A4}"/>
              </a:ext>
            </a:extLst>
          </p:cNvPr>
          <p:cNvSpPr txBox="1"/>
          <p:nvPr/>
        </p:nvSpPr>
        <p:spPr>
          <a:xfrm>
            <a:off x="651164" y="665018"/>
            <a:ext cx="22167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Gossip</a:t>
            </a:r>
          </a:p>
        </p:txBody>
      </p:sp>
    </p:spTree>
    <p:extLst>
      <p:ext uri="{BB962C8B-B14F-4D97-AF65-F5344CB8AC3E}">
        <p14:creationId xmlns:p14="http://schemas.microsoft.com/office/powerpoint/2010/main" val="4117669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325B1283-9B17-4877-9003-8B5666B145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282"/>
            <a:ext cx="9143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FFA055-B170-4AD6-A5AE-3E9BC652123B}"/>
              </a:ext>
            </a:extLst>
          </p:cNvPr>
          <p:cNvSpPr txBox="1"/>
          <p:nvPr/>
        </p:nvSpPr>
        <p:spPr>
          <a:xfrm>
            <a:off x="637311" y="665018"/>
            <a:ext cx="7827818" cy="53894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7B9728-0BCA-4304-AE0E-DF5D592BC57F}"/>
              </a:ext>
            </a:extLst>
          </p:cNvPr>
          <p:cNvSpPr txBox="1"/>
          <p:nvPr/>
        </p:nvSpPr>
        <p:spPr>
          <a:xfrm>
            <a:off x="1537857" y="2151727"/>
            <a:ext cx="602672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0" dirty="0">
                <a:solidFill>
                  <a:srgbClr val="FFFF00"/>
                </a:solidFill>
                <a:effectLst/>
                <a:latin typeface="Helvetica" panose="020B0604020202020204" pitchFamily="34" charset="0"/>
              </a:rPr>
              <a:t>Proverbs 17:9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He who covers a transgression seeks love,</a:t>
            </a:r>
            <a:endParaRPr lang="en-US" sz="32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But he who repeats a matter separates friends.</a:t>
            </a:r>
            <a:endParaRPr lang="en-US" sz="32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4A00FC-EEB8-4133-99E7-13038AF717A4}"/>
              </a:ext>
            </a:extLst>
          </p:cNvPr>
          <p:cNvSpPr txBox="1"/>
          <p:nvPr/>
        </p:nvSpPr>
        <p:spPr>
          <a:xfrm>
            <a:off x="651164" y="665018"/>
            <a:ext cx="22167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Gossip</a:t>
            </a:r>
          </a:p>
        </p:txBody>
      </p:sp>
    </p:spTree>
    <p:extLst>
      <p:ext uri="{BB962C8B-B14F-4D97-AF65-F5344CB8AC3E}">
        <p14:creationId xmlns:p14="http://schemas.microsoft.com/office/powerpoint/2010/main" val="1307948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325B1283-9B17-4877-9003-8B5666B145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282"/>
            <a:ext cx="9143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FFA055-B170-4AD6-A5AE-3E9BC652123B}"/>
              </a:ext>
            </a:extLst>
          </p:cNvPr>
          <p:cNvSpPr txBox="1"/>
          <p:nvPr/>
        </p:nvSpPr>
        <p:spPr>
          <a:xfrm>
            <a:off x="637311" y="665018"/>
            <a:ext cx="7827818" cy="53894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7B9728-0BCA-4304-AE0E-DF5D592BC57F}"/>
              </a:ext>
            </a:extLst>
          </p:cNvPr>
          <p:cNvSpPr txBox="1"/>
          <p:nvPr/>
        </p:nvSpPr>
        <p:spPr>
          <a:xfrm>
            <a:off x="762002" y="1836233"/>
            <a:ext cx="757843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0" dirty="0">
                <a:solidFill>
                  <a:srgbClr val="FFFF00"/>
                </a:solidFill>
                <a:effectLst/>
                <a:latin typeface="Helvetica" panose="020B0604020202020204" pitchFamily="34" charset="0"/>
              </a:rPr>
              <a:t>Proverbs 16:27-28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/>
                <a:latin typeface="Helvetica" panose="020B0604020202020204" pitchFamily="34" charset="0"/>
              </a:rPr>
              <a:t>An ungodly man digs up evil,</a:t>
            </a:r>
            <a:endParaRPr lang="en-US" sz="3200" b="0" dirty="0">
              <a:solidFill>
                <a:schemeClr val="bg1"/>
              </a:solidFill>
              <a:effectLst/>
              <a:latin typeface="Helvetica" panose="020B0604020202020204" pitchFamily="34" charset="0"/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  <a:effectLst/>
                <a:latin typeface="Helvetica" panose="020B0604020202020204" pitchFamily="34" charset="0"/>
              </a:rPr>
              <a:t>And it is on his lips like a burning fire.</a:t>
            </a:r>
            <a:endParaRPr lang="en-US" sz="3200" b="0" dirty="0">
              <a:solidFill>
                <a:schemeClr val="bg1"/>
              </a:solidFill>
              <a:effectLst/>
              <a:latin typeface="Helvetica" panose="020B0604020202020204" pitchFamily="34" charset="0"/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  <a:effectLst/>
                <a:latin typeface="Helvetica" panose="020B0604020202020204" pitchFamily="34" charset="0"/>
              </a:rPr>
              <a:t>A perverse man sows strife,</a:t>
            </a:r>
            <a:endParaRPr lang="en-US" sz="3200" b="0" dirty="0">
              <a:solidFill>
                <a:schemeClr val="bg1"/>
              </a:solidFill>
              <a:effectLst/>
              <a:latin typeface="Helvetica" panose="020B0604020202020204" pitchFamily="34" charset="0"/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  <a:effectLst/>
                <a:latin typeface="Helvetica" panose="020B0604020202020204" pitchFamily="34" charset="0"/>
              </a:rPr>
              <a:t>And a whisperer separates the best of friends.</a:t>
            </a:r>
            <a:endParaRPr lang="en-US" sz="3200" b="0" dirty="0">
              <a:solidFill>
                <a:schemeClr val="bg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4A00FC-EEB8-4133-99E7-13038AF717A4}"/>
              </a:ext>
            </a:extLst>
          </p:cNvPr>
          <p:cNvSpPr txBox="1"/>
          <p:nvPr/>
        </p:nvSpPr>
        <p:spPr>
          <a:xfrm>
            <a:off x="651164" y="665018"/>
            <a:ext cx="22167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Gossip</a:t>
            </a:r>
          </a:p>
        </p:txBody>
      </p:sp>
    </p:spTree>
    <p:extLst>
      <p:ext uri="{BB962C8B-B14F-4D97-AF65-F5344CB8AC3E}">
        <p14:creationId xmlns:p14="http://schemas.microsoft.com/office/powerpoint/2010/main" val="534674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325B1283-9B17-4877-9003-8B5666B145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282"/>
            <a:ext cx="9143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FFA055-B170-4AD6-A5AE-3E9BC652123B}"/>
              </a:ext>
            </a:extLst>
          </p:cNvPr>
          <p:cNvSpPr txBox="1"/>
          <p:nvPr/>
        </p:nvSpPr>
        <p:spPr>
          <a:xfrm>
            <a:off x="637311" y="665018"/>
            <a:ext cx="7827818" cy="53894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7B9728-0BCA-4304-AE0E-DF5D592BC57F}"/>
              </a:ext>
            </a:extLst>
          </p:cNvPr>
          <p:cNvSpPr txBox="1"/>
          <p:nvPr/>
        </p:nvSpPr>
        <p:spPr>
          <a:xfrm>
            <a:off x="221309" y="1122218"/>
            <a:ext cx="8701382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0" dirty="0">
                <a:solidFill>
                  <a:srgbClr val="FFFF00"/>
                </a:solidFill>
                <a:effectLst/>
                <a:latin typeface="Helvetica" panose="020B0604020202020204" pitchFamily="34" charset="0"/>
              </a:rPr>
              <a:t>Proverbs 26:20-22</a:t>
            </a:r>
          </a:p>
          <a:p>
            <a:pPr algn="ctr"/>
            <a:r>
              <a:rPr lang="en-US" sz="3000" b="1" dirty="0">
                <a:solidFill>
                  <a:schemeClr val="bg1"/>
                </a:solidFill>
                <a:effectLst/>
                <a:latin typeface="Helvetica" panose="020B0604020202020204" pitchFamily="34" charset="0"/>
              </a:rPr>
              <a:t>Where there is no wood, the fire goes out;</a:t>
            </a:r>
            <a:endParaRPr lang="en-US" sz="3000" b="0" dirty="0">
              <a:solidFill>
                <a:schemeClr val="bg1"/>
              </a:solidFill>
              <a:effectLst/>
              <a:latin typeface="Helvetica" panose="020B0604020202020204" pitchFamily="34" charset="0"/>
            </a:endParaRPr>
          </a:p>
          <a:p>
            <a:pPr algn="ctr"/>
            <a:r>
              <a:rPr lang="en-US" sz="3000" b="1" dirty="0">
                <a:solidFill>
                  <a:schemeClr val="bg1"/>
                </a:solidFill>
                <a:effectLst/>
                <a:latin typeface="Helvetica" panose="020B0604020202020204" pitchFamily="34" charset="0"/>
              </a:rPr>
              <a:t>And where there is no talebearer, </a:t>
            </a:r>
          </a:p>
          <a:p>
            <a:pPr algn="ctr"/>
            <a:r>
              <a:rPr lang="en-US" sz="3000" b="1" dirty="0">
                <a:solidFill>
                  <a:schemeClr val="bg1"/>
                </a:solidFill>
                <a:effectLst/>
                <a:latin typeface="Helvetica" panose="020B0604020202020204" pitchFamily="34" charset="0"/>
              </a:rPr>
              <a:t>strife ceases.</a:t>
            </a:r>
            <a:endParaRPr lang="en-US" sz="3000" b="0" dirty="0">
              <a:solidFill>
                <a:schemeClr val="bg1"/>
              </a:solidFill>
              <a:effectLst/>
              <a:latin typeface="Helvetica" panose="020B0604020202020204" pitchFamily="34" charset="0"/>
            </a:endParaRPr>
          </a:p>
          <a:p>
            <a:pPr algn="ctr"/>
            <a:r>
              <a:rPr lang="en-US" sz="3000" b="1" dirty="0">
                <a:solidFill>
                  <a:schemeClr val="bg1"/>
                </a:solidFill>
                <a:effectLst/>
                <a:latin typeface="Helvetica" panose="020B0604020202020204" pitchFamily="34" charset="0"/>
              </a:rPr>
              <a:t>As charcoal is to burning coals, </a:t>
            </a:r>
          </a:p>
          <a:p>
            <a:pPr algn="ctr"/>
            <a:r>
              <a:rPr lang="en-US" sz="3000" b="1" dirty="0">
                <a:solidFill>
                  <a:schemeClr val="bg1"/>
                </a:solidFill>
                <a:effectLst/>
                <a:latin typeface="Helvetica" panose="020B0604020202020204" pitchFamily="34" charset="0"/>
              </a:rPr>
              <a:t>and wood to fire,</a:t>
            </a:r>
            <a:endParaRPr lang="en-US" sz="3000" b="0" dirty="0">
              <a:solidFill>
                <a:schemeClr val="bg1"/>
              </a:solidFill>
              <a:effectLst/>
              <a:latin typeface="Helvetica" panose="020B0604020202020204" pitchFamily="34" charset="0"/>
            </a:endParaRPr>
          </a:p>
          <a:p>
            <a:pPr algn="ctr"/>
            <a:r>
              <a:rPr lang="en-US" sz="3000" b="1" dirty="0">
                <a:solidFill>
                  <a:schemeClr val="bg1"/>
                </a:solidFill>
                <a:effectLst/>
                <a:latin typeface="Helvetica" panose="020B0604020202020204" pitchFamily="34" charset="0"/>
              </a:rPr>
              <a:t>So is a contentious man to kindle strife.</a:t>
            </a:r>
            <a:endParaRPr lang="en-US" sz="3000" b="0" dirty="0">
              <a:solidFill>
                <a:schemeClr val="bg1"/>
              </a:solidFill>
              <a:effectLst/>
              <a:latin typeface="Helvetica" panose="020B0604020202020204" pitchFamily="34" charset="0"/>
            </a:endParaRPr>
          </a:p>
          <a:p>
            <a:pPr algn="ctr"/>
            <a:r>
              <a:rPr lang="en-US" sz="3000" b="1" dirty="0">
                <a:solidFill>
                  <a:schemeClr val="bg1"/>
                </a:solidFill>
                <a:effectLst/>
                <a:latin typeface="Helvetica" panose="020B0604020202020204" pitchFamily="34" charset="0"/>
              </a:rPr>
              <a:t>The words of a talebearer are like tasty trifles,</a:t>
            </a:r>
            <a:endParaRPr lang="en-US" sz="3000" b="0" dirty="0">
              <a:solidFill>
                <a:schemeClr val="bg1"/>
              </a:solidFill>
              <a:effectLst/>
              <a:latin typeface="Helvetica" panose="020B0604020202020204" pitchFamily="34" charset="0"/>
            </a:endParaRPr>
          </a:p>
          <a:p>
            <a:pPr algn="ctr"/>
            <a:r>
              <a:rPr lang="en-US" sz="3000" b="1" dirty="0">
                <a:solidFill>
                  <a:schemeClr val="bg1"/>
                </a:solidFill>
                <a:effectLst/>
                <a:latin typeface="Helvetica" panose="020B0604020202020204" pitchFamily="34" charset="0"/>
              </a:rPr>
              <a:t>And they go down into the inmost body.</a:t>
            </a:r>
            <a:endParaRPr lang="en-US" sz="3000" b="0" dirty="0">
              <a:solidFill>
                <a:schemeClr val="bg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4A00FC-EEB8-4133-99E7-13038AF717A4}"/>
              </a:ext>
            </a:extLst>
          </p:cNvPr>
          <p:cNvSpPr txBox="1"/>
          <p:nvPr/>
        </p:nvSpPr>
        <p:spPr>
          <a:xfrm>
            <a:off x="651164" y="665018"/>
            <a:ext cx="22167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Gossip</a:t>
            </a:r>
          </a:p>
        </p:txBody>
      </p:sp>
    </p:spTree>
    <p:extLst>
      <p:ext uri="{BB962C8B-B14F-4D97-AF65-F5344CB8AC3E}">
        <p14:creationId xmlns:p14="http://schemas.microsoft.com/office/powerpoint/2010/main" val="3042285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325B1283-9B17-4877-9003-8B5666B145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282"/>
            <a:ext cx="9143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FFA055-B170-4AD6-A5AE-3E9BC652123B}"/>
              </a:ext>
            </a:extLst>
          </p:cNvPr>
          <p:cNvSpPr txBox="1"/>
          <p:nvPr/>
        </p:nvSpPr>
        <p:spPr>
          <a:xfrm>
            <a:off x="637311" y="665018"/>
            <a:ext cx="7827818" cy="53894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7B9728-0BCA-4304-AE0E-DF5D592BC57F}"/>
              </a:ext>
            </a:extLst>
          </p:cNvPr>
          <p:cNvSpPr txBox="1"/>
          <p:nvPr/>
        </p:nvSpPr>
        <p:spPr>
          <a:xfrm>
            <a:off x="1523820" y="1836233"/>
            <a:ext cx="60548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0" dirty="0">
                <a:solidFill>
                  <a:srgbClr val="FFFF00"/>
                </a:solidFill>
                <a:effectLst/>
                <a:latin typeface="Helvetica" panose="020B0604020202020204" pitchFamily="34" charset="0"/>
              </a:rPr>
              <a:t>Proverbs 10:11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/>
                <a:latin typeface="Helvetica" panose="020B0604020202020204" pitchFamily="34" charset="0"/>
              </a:rPr>
              <a:t>The mouth of the righteous is </a:t>
            </a:r>
            <a:r>
              <a:rPr lang="en-US" sz="3200" b="1" dirty="0">
                <a:solidFill>
                  <a:srgbClr val="00FF00"/>
                </a:solidFill>
                <a:effectLst/>
                <a:latin typeface="Helvetica" panose="020B0604020202020204" pitchFamily="34" charset="0"/>
              </a:rPr>
              <a:t>a well of life</a:t>
            </a:r>
            <a:r>
              <a:rPr lang="en-US" sz="3200" b="1" dirty="0">
                <a:solidFill>
                  <a:schemeClr val="bg1"/>
                </a:solidFill>
                <a:effectLst/>
                <a:latin typeface="Helvetica" panose="020B0604020202020204" pitchFamily="34" charset="0"/>
              </a:rPr>
              <a:t>,</a:t>
            </a:r>
          </a:p>
          <a:p>
            <a:pPr algn="ctr"/>
            <a:endParaRPr lang="en-US" sz="3200" b="0" dirty="0">
              <a:solidFill>
                <a:schemeClr val="bg1"/>
              </a:solidFill>
              <a:effectLst/>
              <a:latin typeface="Helvetica" panose="020B0604020202020204" pitchFamily="34" charset="0"/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  <a:effectLst/>
                <a:latin typeface="Helvetica" panose="020B0604020202020204" pitchFamily="34" charset="0"/>
              </a:rPr>
              <a:t>But violence covers the mouth of the wicked.</a:t>
            </a:r>
            <a:endParaRPr lang="en-US" sz="3200" b="0" dirty="0">
              <a:solidFill>
                <a:schemeClr val="bg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4A00FC-EEB8-4133-99E7-13038AF717A4}"/>
              </a:ext>
            </a:extLst>
          </p:cNvPr>
          <p:cNvSpPr txBox="1"/>
          <p:nvPr/>
        </p:nvSpPr>
        <p:spPr>
          <a:xfrm>
            <a:off x="651164" y="665018"/>
            <a:ext cx="5084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Life-Giving Words </a:t>
            </a:r>
          </a:p>
        </p:txBody>
      </p:sp>
    </p:spTree>
    <p:extLst>
      <p:ext uri="{BB962C8B-B14F-4D97-AF65-F5344CB8AC3E}">
        <p14:creationId xmlns:p14="http://schemas.microsoft.com/office/powerpoint/2010/main" val="2394400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325B1283-9B17-4877-9003-8B5666B145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282"/>
            <a:ext cx="9143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FFA055-B170-4AD6-A5AE-3E9BC652123B}"/>
              </a:ext>
            </a:extLst>
          </p:cNvPr>
          <p:cNvSpPr txBox="1"/>
          <p:nvPr/>
        </p:nvSpPr>
        <p:spPr>
          <a:xfrm>
            <a:off x="637311" y="665018"/>
            <a:ext cx="7827818" cy="53894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7B9728-0BCA-4304-AE0E-DF5D592BC57F}"/>
              </a:ext>
            </a:extLst>
          </p:cNvPr>
          <p:cNvSpPr txBox="1"/>
          <p:nvPr/>
        </p:nvSpPr>
        <p:spPr>
          <a:xfrm>
            <a:off x="748147" y="2151727"/>
            <a:ext cx="7606146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0" dirty="0">
                <a:solidFill>
                  <a:srgbClr val="FFFF00"/>
                </a:solidFill>
                <a:effectLst/>
                <a:latin typeface="Helvetica" panose="020B0604020202020204" pitchFamily="34" charset="0"/>
              </a:rPr>
              <a:t>Proverbs 10:20-21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The tongue of the righteous is </a:t>
            </a:r>
            <a:r>
              <a:rPr lang="en-US" sz="3200" b="1" dirty="0">
                <a:solidFill>
                  <a:srgbClr val="00FF00"/>
                </a:solidFill>
              </a:rPr>
              <a:t>choice silver</a:t>
            </a:r>
            <a:r>
              <a:rPr lang="en-US" sz="3200" b="1" dirty="0">
                <a:solidFill>
                  <a:schemeClr val="bg1"/>
                </a:solidFill>
              </a:rPr>
              <a:t>;</a:t>
            </a:r>
            <a:endParaRPr lang="en-US" sz="3200" dirty="0">
              <a:solidFill>
                <a:schemeClr val="bg1"/>
              </a:solidFill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The heart of the wicked is worth little.</a:t>
            </a:r>
            <a:endParaRPr lang="en-US" sz="3200" dirty="0">
              <a:solidFill>
                <a:schemeClr val="bg1"/>
              </a:solidFill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The lips of the righteous </a:t>
            </a:r>
            <a:r>
              <a:rPr lang="en-US" sz="3200" b="1" dirty="0">
                <a:solidFill>
                  <a:srgbClr val="00FF00"/>
                </a:solidFill>
              </a:rPr>
              <a:t>feed many</a:t>
            </a:r>
            <a:r>
              <a:rPr lang="en-US" sz="3200" b="1" dirty="0">
                <a:solidFill>
                  <a:schemeClr val="bg1"/>
                </a:solidFill>
              </a:rPr>
              <a:t>,</a:t>
            </a:r>
            <a:endParaRPr lang="en-US" sz="3200" dirty="0">
              <a:solidFill>
                <a:schemeClr val="bg1"/>
              </a:solidFill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But fools die for lack of wisdom.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4A00FC-EEB8-4133-99E7-13038AF717A4}"/>
              </a:ext>
            </a:extLst>
          </p:cNvPr>
          <p:cNvSpPr txBox="1"/>
          <p:nvPr/>
        </p:nvSpPr>
        <p:spPr>
          <a:xfrm>
            <a:off x="651164" y="665018"/>
            <a:ext cx="5084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Life-Giving Words </a:t>
            </a:r>
          </a:p>
        </p:txBody>
      </p:sp>
    </p:spTree>
    <p:extLst>
      <p:ext uri="{BB962C8B-B14F-4D97-AF65-F5344CB8AC3E}">
        <p14:creationId xmlns:p14="http://schemas.microsoft.com/office/powerpoint/2010/main" val="342021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325B1283-9B17-4877-9003-8B5666B145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282"/>
            <a:ext cx="9143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FFA055-B170-4AD6-A5AE-3E9BC652123B}"/>
              </a:ext>
            </a:extLst>
          </p:cNvPr>
          <p:cNvSpPr txBox="1"/>
          <p:nvPr/>
        </p:nvSpPr>
        <p:spPr>
          <a:xfrm>
            <a:off x="637311" y="665018"/>
            <a:ext cx="7827818" cy="53894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7B9728-0BCA-4304-AE0E-DF5D592BC57F}"/>
              </a:ext>
            </a:extLst>
          </p:cNvPr>
          <p:cNvSpPr txBox="1"/>
          <p:nvPr/>
        </p:nvSpPr>
        <p:spPr>
          <a:xfrm>
            <a:off x="651164" y="2305615"/>
            <a:ext cx="762692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0" dirty="0">
                <a:solidFill>
                  <a:srgbClr val="FFFF00"/>
                </a:solidFill>
                <a:effectLst/>
                <a:latin typeface="Helvetica" panose="020B0604020202020204" pitchFamily="34" charset="0"/>
              </a:rPr>
              <a:t>Proverbs 16:24</a:t>
            </a:r>
          </a:p>
          <a:p>
            <a:pPr algn="ctr"/>
            <a:r>
              <a:rPr lang="en-US" sz="3600" b="1" dirty="0">
                <a:solidFill>
                  <a:srgbClr val="00FF00"/>
                </a:solidFill>
              </a:rPr>
              <a:t>Pleasant words </a:t>
            </a:r>
            <a:r>
              <a:rPr lang="en-US" sz="3600" b="1" dirty="0">
                <a:solidFill>
                  <a:schemeClr val="bg1"/>
                </a:solidFill>
              </a:rPr>
              <a:t>are like a honeycomb,</a:t>
            </a:r>
            <a:endParaRPr lang="en-US" sz="3600" dirty="0">
              <a:solidFill>
                <a:schemeClr val="bg1"/>
              </a:solidFill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Sweetness to the soul and health to the bones.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4A00FC-EEB8-4133-99E7-13038AF717A4}"/>
              </a:ext>
            </a:extLst>
          </p:cNvPr>
          <p:cNvSpPr txBox="1"/>
          <p:nvPr/>
        </p:nvSpPr>
        <p:spPr>
          <a:xfrm>
            <a:off x="651164" y="665018"/>
            <a:ext cx="5084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Life-Giving Words </a:t>
            </a:r>
          </a:p>
        </p:txBody>
      </p:sp>
    </p:spTree>
    <p:extLst>
      <p:ext uri="{BB962C8B-B14F-4D97-AF65-F5344CB8AC3E}">
        <p14:creationId xmlns:p14="http://schemas.microsoft.com/office/powerpoint/2010/main" val="2116941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325B1283-9B17-4877-9003-8B5666B145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282"/>
            <a:ext cx="9143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FFA055-B170-4AD6-A5AE-3E9BC652123B}"/>
              </a:ext>
            </a:extLst>
          </p:cNvPr>
          <p:cNvSpPr txBox="1"/>
          <p:nvPr/>
        </p:nvSpPr>
        <p:spPr>
          <a:xfrm>
            <a:off x="637311" y="665018"/>
            <a:ext cx="7827818" cy="53894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7B9728-0BCA-4304-AE0E-DF5D592BC57F}"/>
              </a:ext>
            </a:extLst>
          </p:cNvPr>
          <p:cNvSpPr txBox="1"/>
          <p:nvPr/>
        </p:nvSpPr>
        <p:spPr>
          <a:xfrm>
            <a:off x="2287" y="2388743"/>
            <a:ext cx="914171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0" dirty="0">
                <a:solidFill>
                  <a:srgbClr val="FFFF00"/>
                </a:solidFill>
                <a:effectLst/>
                <a:latin typeface="Helvetica" panose="020B0604020202020204" pitchFamily="34" charset="0"/>
              </a:rPr>
              <a:t>Proverbs 12:25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Anxiety in the heart of man causes depression,</a:t>
            </a:r>
            <a:endParaRPr lang="en-US" sz="3200" dirty="0">
              <a:solidFill>
                <a:schemeClr val="bg1"/>
              </a:solidFill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But </a:t>
            </a:r>
            <a:r>
              <a:rPr lang="en-US" sz="3200" b="1" dirty="0">
                <a:solidFill>
                  <a:srgbClr val="00FF00"/>
                </a:solidFill>
              </a:rPr>
              <a:t>a good word </a:t>
            </a:r>
            <a:r>
              <a:rPr lang="en-US" sz="3200" b="1" dirty="0">
                <a:solidFill>
                  <a:schemeClr val="bg1"/>
                </a:solidFill>
              </a:rPr>
              <a:t>makes it glad.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4A00FC-EEB8-4133-99E7-13038AF717A4}"/>
              </a:ext>
            </a:extLst>
          </p:cNvPr>
          <p:cNvSpPr txBox="1"/>
          <p:nvPr/>
        </p:nvSpPr>
        <p:spPr>
          <a:xfrm>
            <a:off x="651164" y="665018"/>
            <a:ext cx="5084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Life-Giving Words </a:t>
            </a:r>
          </a:p>
        </p:txBody>
      </p:sp>
    </p:spTree>
    <p:extLst>
      <p:ext uri="{BB962C8B-B14F-4D97-AF65-F5344CB8AC3E}">
        <p14:creationId xmlns:p14="http://schemas.microsoft.com/office/powerpoint/2010/main" val="2030172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325B1283-9B17-4877-9003-8B5666B145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282"/>
            <a:ext cx="9143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FFA055-B170-4AD6-A5AE-3E9BC652123B}"/>
              </a:ext>
            </a:extLst>
          </p:cNvPr>
          <p:cNvSpPr txBox="1"/>
          <p:nvPr/>
        </p:nvSpPr>
        <p:spPr>
          <a:xfrm>
            <a:off x="637311" y="665018"/>
            <a:ext cx="7827818" cy="53894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7B9728-0BCA-4304-AE0E-DF5D592BC57F}"/>
              </a:ext>
            </a:extLst>
          </p:cNvPr>
          <p:cNvSpPr txBox="1"/>
          <p:nvPr/>
        </p:nvSpPr>
        <p:spPr>
          <a:xfrm>
            <a:off x="2287" y="2388743"/>
            <a:ext cx="9141713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0" dirty="0">
                <a:solidFill>
                  <a:srgbClr val="FFFF00"/>
                </a:solidFill>
                <a:effectLst/>
                <a:latin typeface="Helvetica" panose="020B0604020202020204" pitchFamily="34" charset="0"/>
              </a:rPr>
              <a:t>Proverbs 15:23</a:t>
            </a:r>
          </a:p>
          <a:p>
            <a:pPr algn="ctr"/>
            <a:r>
              <a:rPr lang="en-US" sz="3500" b="1" dirty="0">
                <a:solidFill>
                  <a:schemeClr val="bg1"/>
                </a:solidFill>
              </a:rPr>
              <a:t>A man has joy by the answer of his mouth,</a:t>
            </a:r>
            <a:endParaRPr lang="en-US" sz="3500" dirty="0">
              <a:solidFill>
                <a:schemeClr val="bg1"/>
              </a:solidFill>
            </a:endParaRPr>
          </a:p>
          <a:p>
            <a:pPr algn="ctr"/>
            <a:r>
              <a:rPr lang="en-US" sz="3500" b="1" dirty="0">
                <a:solidFill>
                  <a:schemeClr val="bg1"/>
                </a:solidFill>
              </a:rPr>
              <a:t>And </a:t>
            </a:r>
            <a:r>
              <a:rPr lang="en-US" sz="3500" b="1" dirty="0">
                <a:solidFill>
                  <a:srgbClr val="00FF00"/>
                </a:solidFill>
              </a:rPr>
              <a:t>a word spoken in due season</a:t>
            </a:r>
            <a:r>
              <a:rPr lang="en-US" sz="3500" b="1" dirty="0">
                <a:solidFill>
                  <a:schemeClr val="bg1"/>
                </a:solidFill>
              </a:rPr>
              <a:t>, </a:t>
            </a:r>
          </a:p>
          <a:p>
            <a:pPr algn="ctr"/>
            <a:r>
              <a:rPr lang="en-US" sz="3500" b="1" dirty="0">
                <a:solidFill>
                  <a:schemeClr val="bg1"/>
                </a:solidFill>
              </a:rPr>
              <a:t>how good it is!</a:t>
            </a:r>
            <a:endParaRPr lang="en-US" sz="35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4A00FC-EEB8-4133-99E7-13038AF717A4}"/>
              </a:ext>
            </a:extLst>
          </p:cNvPr>
          <p:cNvSpPr txBox="1"/>
          <p:nvPr/>
        </p:nvSpPr>
        <p:spPr>
          <a:xfrm>
            <a:off x="651163" y="665018"/>
            <a:ext cx="54586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Appropriate Words </a:t>
            </a:r>
          </a:p>
        </p:txBody>
      </p:sp>
    </p:spTree>
    <p:extLst>
      <p:ext uri="{BB962C8B-B14F-4D97-AF65-F5344CB8AC3E}">
        <p14:creationId xmlns:p14="http://schemas.microsoft.com/office/powerpoint/2010/main" val="1579744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325B1283-9B17-4877-9003-8B5666B145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282"/>
            <a:ext cx="9143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390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325B1283-9B17-4877-9003-8B5666B145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282"/>
            <a:ext cx="9143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FFA055-B170-4AD6-A5AE-3E9BC652123B}"/>
              </a:ext>
            </a:extLst>
          </p:cNvPr>
          <p:cNvSpPr txBox="1"/>
          <p:nvPr/>
        </p:nvSpPr>
        <p:spPr>
          <a:xfrm>
            <a:off x="637311" y="665018"/>
            <a:ext cx="7827818" cy="53894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7B9728-0BCA-4304-AE0E-DF5D592BC57F}"/>
              </a:ext>
            </a:extLst>
          </p:cNvPr>
          <p:cNvSpPr txBox="1"/>
          <p:nvPr/>
        </p:nvSpPr>
        <p:spPr>
          <a:xfrm>
            <a:off x="1842654" y="2028616"/>
            <a:ext cx="5458691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0" dirty="0">
                <a:solidFill>
                  <a:srgbClr val="FFFF00"/>
                </a:solidFill>
                <a:effectLst/>
                <a:latin typeface="Helvetica" panose="020B0604020202020204" pitchFamily="34" charset="0"/>
              </a:rPr>
              <a:t>Proverbs 15:28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The heart of the righteous </a:t>
            </a:r>
            <a:r>
              <a:rPr lang="en-US" sz="3600" b="1" dirty="0">
                <a:solidFill>
                  <a:srgbClr val="00FF00"/>
                </a:solidFill>
              </a:rPr>
              <a:t>studies how to answer</a:t>
            </a:r>
            <a:r>
              <a:rPr lang="en-US" sz="3600" b="1" dirty="0">
                <a:solidFill>
                  <a:schemeClr val="bg1"/>
                </a:solidFill>
              </a:rPr>
              <a:t>,</a:t>
            </a:r>
            <a:endParaRPr lang="en-US" sz="3600" dirty="0">
              <a:solidFill>
                <a:schemeClr val="bg1"/>
              </a:solidFill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But the mouth of the wicked pours forth evil.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4A00FC-EEB8-4133-99E7-13038AF717A4}"/>
              </a:ext>
            </a:extLst>
          </p:cNvPr>
          <p:cNvSpPr txBox="1"/>
          <p:nvPr/>
        </p:nvSpPr>
        <p:spPr>
          <a:xfrm>
            <a:off x="651163" y="665018"/>
            <a:ext cx="54586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Appropriate Words </a:t>
            </a:r>
          </a:p>
        </p:txBody>
      </p:sp>
    </p:spTree>
    <p:extLst>
      <p:ext uri="{BB962C8B-B14F-4D97-AF65-F5344CB8AC3E}">
        <p14:creationId xmlns:p14="http://schemas.microsoft.com/office/powerpoint/2010/main" val="1119585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325B1283-9B17-4877-9003-8B5666B145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282"/>
            <a:ext cx="9143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FFA055-B170-4AD6-A5AE-3E9BC652123B}"/>
              </a:ext>
            </a:extLst>
          </p:cNvPr>
          <p:cNvSpPr txBox="1"/>
          <p:nvPr/>
        </p:nvSpPr>
        <p:spPr>
          <a:xfrm>
            <a:off x="637311" y="665018"/>
            <a:ext cx="7827818" cy="53894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7B9728-0BCA-4304-AE0E-DF5D592BC57F}"/>
              </a:ext>
            </a:extLst>
          </p:cNvPr>
          <p:cNvSpPr txBox="1"/>
          <p:nvPr/>
        </p:nvSpPr>
        <p:spPr>
          <a:xfrm>
            <a:off x="637311" y="2513341"/>
            <a:ext cx="7827818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0" dirty="0">
                <a:solidFill>
                  <a:srgbClr val="FFFF00"/>
                </a:solidFill>
                <a:effectLst/>
                <a:latin typeface="Helvetica" panose="020B0604020202020204" pitchFamily="34" charset="0"/>
              </a:rPr>
              <a:t>Proverbs </a:t>
            </a:r>
            <a:r>
              <a:rPr lang="en-US" sz="3200" b="1" dirty="0">
                <a:solidFill>
                  <a:srgbClr val="FFFF00"/>
                </a:solidFill>
                <a:latin typeface="Helvetica" panose="020B0604020202020204" pitchFamily="34" charset="0"/>
              </a:rPr>
              <a:t>25:11</a:t>
            </a:r>
            <a:endParaRPr lang="en-US" sz="3200" b="1" i="0" dirty="0">
              <a:solidFill>
                <a:srgbClr val="FFFF00"/>
              </a:solidFill>
              <a:effectLst/>
              <a:latin typeface="Helvetica" panose="020B0604020202020204" pitchFamily="34" charset="0"/>
            </a:endParaRPr>
          </a:p>
          <a:p>
            <a:pPr algn="ctr"/>
            <a:r>
              <a:rPr lang="en-US" sz="3600" b="1" dirty="0">
                <a:solidFill>
                  <a:srgbClr val="00FF00"/>
                </a:solidFill>
              </a:rPr>
              <a:t>A word fitly spoken </a:t>
            </a:r>
            <a:r>
              <a:rPr lang="en-US" sz="3600" b="1" dirty="0">
                <a:solidFill>
                  <a:schemeClr val="bg1"/>
                </a:solidFill>
              </a:rPr>
              <a:t>is like apples of gold</a:t>
            </a:r>
            <a:endParaRPr lang="en-US" sz="3600" dirty="0">
              <a:solidFill>
                <a:schemeClr val="bg1"/>
              </a:solidFill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In settings of silver.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4A00FC-EEB8-4133-99E7-13038AF717A4}"/>
              </a:ext>
            </a:extLst>
          </p:cNvPr>
          <p:cNvSpPr txBox="1"/>
          <p:nvPr/>
        </p:nvSpPr>
        <p:spPr>
          <a:xfrm>
            <a:off x="651163" y="665018"/>
            <a:ext cx="54586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Appropriate Words </a:t>
            </a:r>
          </a:p>
        </p:txBody>
      </p:sp>
    </p:spTree>
    <p:extLst>
      <p:ext uri="{BB962C8B-B14F-4D97-AF65-F5344CB8AC3E}">
        <p14:creationId xmlns:p14="http://schemas.microsoft.com/office/powerpoint/2010/main" val="3415363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325B1283-9B17-4877-9003-8B5666B145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282"/>
            <a:ext cx="9143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FFA055-B170-4AD6-A5AE-3E9BC652123B}"/>
              </a:ext>
            </a:extLst>
          </p:cNvPr>
          <p:cNvSpPr txBox="1"/>
          <p:nvPr/>
        </p:nvSpPr>
        <p:spPr>
          <a:xfrm>
            <a:off x="637311" y="665018"/>
            <a:ext cx="7827818" cy="53894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7B9728-0BCA-4304-AE0E-DF5D592BC57F}"/>
              </a:ext>
            </a:extLst>
          </p:cNvPr>
          <p:cNvSpPr txBox="1"/>
          <p:nvPr/>
        </p:nvSpPr>
        <p:spPr>
          <a:xfrm>
            <a:off x="637311" y="2485632"/>
            <a:ext cx="782781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0" dirty="0">
                <a:solidFill>
                  <a:srgbClr val="FFFF00"/>
                </a:solidFill>
                <a:effectLst/>
                <a:latin typeface="Helvetica" panose="020B0604020202020204" pitchFamily="34" charset="0"/>
              </a:rPr>
              <a:t>Proverbs </a:t>
            </a:r>
            <a:r>
              <a:rPr lang="en-US" sz="3200" b="1" dirty="0">
                <a:solidFill>
                  <a:srgbClr val="FFFF00"/>
                </a:solidFill>
                <a:latin typeface="Helvetica" panose="020B0604020202020204" pitchFamily="34" charset="0"/>
              </a:rPr>
              <a:t>10:19</a:t>
            </a:r>
            <a:endParaRPr lang="en-US" sz="3200" b="1" i="0" dirty="0">
              <a:solidFill>
                <a:srgbClr val="FFFF00"/>
              </a:solidFill>
              <a:effectLst/>
              <a:latin typeface="Helvetica" panose="020B0604020202020204" pitchFamily="34" charset="0"/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In the multitude of words sin is not lacking,</a:t>
            </a:r>
            <a:endParaRPr lang="en-US" sz="3200" dirty="0">
              <a:solidFill>
                <a:schemeClr val="bg1"/>
              </a:solidFill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But he who </a:t>
            </a:r>
            <a:r>
              <a:rPr lang="en-US" sz="3200" b="1" dirty="0">
                <a:solidFill>
                  <a:srgbClr val="00FF00"/>
                </a:solidFill>
              </a:rPr>
              <a:t>restrains his lips </a:t>
            </a:r>
            <a:r>
              <a:rPr lang="en-US" sz="3200" b="1" dirty="0">
                <a:solidFill>
                  <a:schemeClr val="bg1"/>
                </a:solidFill>
              </a:rPr>
              <a:t>is wise.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4A00FC-EEB8-4133-99E7-13038AF717A4}"/>
              </a:ext>
            </a:extLst>
          </p:cNvPr>
          <p:cNvSpPr txBox="1"/>
          <p:nvPr/>
        </p:nvSpPr>
        <p:spPr>
          <a:xfrm>
            <a:off x="651163" y="665018"/>
            <a:ext cx="54586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Careful Words </a:t>
            </a:r>
          </a:p>
        </p:txBody>
      </p:sp>
    </p:spTree>
    <p:extLst>
      <p:ext uri="{BB962C8B-B14F-4D97-AF65-F5344CB8AC3E}">
        <p14:creationId xmlns:p14="http://schemas.microsoft.com/office/powerpoint/2010/main" val="3028849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325B1283-9B17-4877-9003-8B5666B145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282"/>
            <a:ext cx="9143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FFA055-B170-4AD6-A5AE-3E9BC652123B}"/>
              </a:ext>
            </a:extLst>
          </p:cNvPr>
          <p:cNvSpPr txBox="1"/>
          <p:nvPr/>
        </p:nvSpPr>
        <p:spPr>
          <a:xfrm>
            <a:off x="637311" y="665018"/>
            <a:ext cx="7827818" cy="53894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7B9728-0BCA-4304-AE0E-DF5D592BC57F}"/>
              </a:ext>
            </a:extLst>
          </p:cNvPr>
          <p:cNvSpPr txBox="1"/>
          <p:nvPr/>
        </p:nvSpPr>
        <p:spPr>
          <a:xfrm>
            <a:off x="637311" y="2485632"/>
            <a:ext cx="7827818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0" dirty="0">
                <a:solidFill>
                  <a:srgbClr val="FFFF00"/>
                </a:solidFill>
                <a:effectLst/>
                <a:latin typeface="Helvetica" panose="020B0604020202020204" pitchFamily="34" charset="0"/>
              </a:rPr>
              <a:t>Proverbs </a:t>
            </a:r>
            <a:r>
              <a:rPr lang="en-US" sz="3200" b="1" dirty="0">
                <a:solidFill>
                  <a:srgbClr val="FFFF00"/>
                </a:solidFill>
                <a:latin typeface="Helvetica" panose="020B0604020202020204" pitchFamily="34" charset="0"/>
              </a:rPr>
              <a:t>13:3</a:t>
            </a:r>
            <a:endParaRPr lang="en-US" sz="3200" b="1" i="0" dirty="0">
              <a:solidFill>
                <a:srgbClr val="FFFF00"/>
              </a:solidFill>
              <a:effectLst/>
              <a:latin typeface="Helvetica" panose="020B0604020202020204" pitchFamily="34" charset="0"/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He who </a:t>
            </a:r>
            <a:r>
              <a:rPr lang="en-US" sz="3200" b="1" dirty="0">
                <a:solidFill>
                  <a:srgbClr val="00FF00"/>
                </a:solidFill>
              </a:rPr>
              <a:t>guards his mouth </a:t>
            </a:r>
            <a:r>
              <a:rPr lang="en-US" sz="3200" b="1" dirty="0">
                <a:solidFill>
                  <a:schemeClr val="bg1"/>
                </a:solidFill>
              </a:rPr>
              <a:t>preserves his life,</a:t>
            </a:r>
            <a:endParaRPr lang="en-US" sz="3200" dirty="0">
              <a:solidFill>
                <a:schemeClr val="bg1"/>
              </a:solidFill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But he who opens wide his lips shall have destruction.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4A00FC-EEB8-4133-99E7-13038AF717A4}"/>
              </a:ext>
            </a:extLst>
          </p:cNvPr>
          <p:cNvSpPr txBox="1"/>
          <p:nvPr/>
        </p:nvSpPr>
        <p:spPr>
          <a:xfrm>
            <a:off x="651163" y="665018"/>
            <a:ext cx="54586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Careful Words </a:t>
            </a:r>
          </a:p>
        </p:txBody>
      </p:sp>
    </p:spTree>
    <p:extLst>
      <p:ext uri="{BB962C8B-B14F-4D97-AF65-F5344CB8AC3E}">
        <p14:creationId xmlns:p14="http://schemas.microsoft.com/office/powerpoint/2010/main" val="4011106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325B1283-9B17-4877-9003-8B5666B145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282"/>
            <a:ext cx="9143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FFA055-B170-4AD6-A5AE-3E9BC652123B}"/>
              </a:ext>
            </a:extLst>
          </p:cNvPr>
          <p:cNvSpPr txBox="1"/>
          <p:nvPr/>
        </p:nvSpPr>
        <p:spPr>
          <a:xfrm>
            <a:off x="637311" y="665018"/>
            <a:ext cx="7827818" cy="53894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7B9728-0BCA-4304-AE0E-DF5D592BC57F}"/>
              </a:ext>
            </a:extLst>
          </p:cNvPr>
          <p:cNvSpPr txBox="1"/>
          <p:nvPr/>
        </p:nvSpPr>
        <p:spPr>
          <a:xfrm>
            <a:off x="637311" y="2485632"/>
            <a:ext cx="782781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0" dirty="0">
                <a:solidFill>
                  <a:srgbClr val="FFFF00"/>
                </a:solidFill>
                <a:effectLst/>
                <a:latin typeface="Helvetica" panose="020B0604020202020204" pitchFamily="34" charset="0"/>
              </a:rPr>
              <a:t>Proverbs </a:t>
            </a:r>
            <a:r>
              <a:rPr lang="en-US" sz="3200" b="1" dirty="0">
                <a:solidFill>
                  <a:srgbClr val="FFFF00"/>
                </a:solidFill>
                <a:latin typeface="Helvetica" panose="020B0604020202020204" pitchFamily="34" charset="0"/>
              </a:rPr>
              <a:t>21:23</a:t>
            </a:r>
            <a:endParaRPr lang="en-US" sz="3200" b="1" i="0" dirty="0">
              <a:solidFill>
                <a:srgbClr val="FFFF00"/>
              </a:solidFill>
              <a:effectLst/>
              <a:latin typeface="Helvetica" panose="020B0604020202020204" pitchFamily="34" charset="0"/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Whoever </a:t>
            </a:r>
            <a:r>
              <a:rPr lang="en-US" sz="3200" b="1" dirty="0">
                <a:solidFill>
                  <a:srgbClr val="00FF00"/>
                </a:solidFill>
              </a:rPr>
              <a:t>guards his mouth and tongue</a:t>
            </a:r>
            <a:endParaRPr lang="en-US" sz="3200" dirty="0">
              <a:solidFill>
                <a:srgbClr val="00FF00"/>
              </a:solidFill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Keeps his soul from troubles.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4A00FC-EEB8-4133-99E7-13038AF717A4}"/>
              </a:ext>
            </a:extLst>
          </p:cNvPr>
          <p:cNvSpPr txBox="1"/>
          <p:nvPr/>
        </p:nvSpPr>
        <p:spPr>
          <a:xfrm>
            <a:off x="651163" y="665018"/>
            <a:ext cx="54586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Careful Words </a:t>
            </a:r>
          </a:p>
        </p:txBody>
      </p:sp>
    </p:spTree>
    <p:extLst>
      <p:ext uri="{BB962C8B-B14F-4D97-AF65-F5344CB8AC3E}">
        <p14:creationId xmlns:p14="http://schemas.microsoft.com/office/powerpoint/2010/main" val="2920483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325B1283-9B17-4877-9003-8B5666B145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282"/>
            <a:ext cx="9143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FFA055-B170-4AD6-A5AE-3E9BC652123B}"/>
              </a:ext>
            </a:extLst>
          </p:cNvPr>
          <p:cNvSpPr txBox="1"/>
          <p:nvPr/>
        </p:nvSpPr>
        <p:spPr>
          <a:xfrm>
            <a:off x="637311" y="665018"/>
            <a:ext cx="7827818" cy="53894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7B9728-0BCA-4304-AE0E-DF5D592BC57F}"/>
              </a:ext>
            </a:extLst>
          </p:cNvPr>
          <p:cNvSpPr txBox="1"/>
          <p:nvPr/>
        </p:nvSpPr>
        <p:spPr>
          <a:xfrm>
            <a:off x="1953490" y="1372904"/>
            <a:ext cx="533400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0" dirty="0">
                <a:solidFill>
                  <a:srgbClr val="FFFF00"/>
                </a:solidFill>
                <a:effectLst/>
                <a:latin typeface="Helvetica" panose="020B0604020202020204" pitchFamily="34" charset="0"/>
              </a:rPr>
              <a:t>Proverbs </a:t>
            </a:r>
            <a:r>
              <a:rPr lang="en-US" sz="3200" b="1" dirty="0">
                <a:solidFill>
                  <a:srgbClr val="FFFF00"/>
                </a:solidFill>
                <a:latin typeface="Helvetica" panose="020B0604020202020204" pitchFamily="34" charset="0"/>
              </a:rPr>
              <a:t>17:27-28</a:t>
            </a:r>
            <a:endParaRPr lang="en-US" sz="3200" b="1" i="0" dirty="0">
              <a:solidFill>
                <a:srgbClr val="FFFF00"/>
              </a:solidFill>
              <a:effectLst/>
              <a:latin typeface="Helvetica" panose="020B0604020202020204" pitchFamily="34" charset="0"/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He who has knowledge </a:t>
            </a:r>
          </a:p>
          <a:p>
            <a:pPr algn="ctr"/>
            <a:r>
              <a:rPr lang="en-US" sz="3200" b="1" dirty="0">
                <a:solidFill>
                  <a:srgbClr val="00FF00"/>
                </a:solidFill>
              </a:rPr>
              <a:t>spares his words</a:t>
            </a:r>
            <a:r>
              <a:rPr lang="en-US" sz="3200" b="1" dirty="0">
                <a:solidFill>
                  <a:schemeClr val="bg1"/>
                </a:solidFill>
              </a:rPr>
              <a:t>,</a:t>
            </a:r>
            <a:endParaRPr lang="en-US" sz="3200" dirty="0">
              <a:solidFill>
                <a:schemeClr val="bg1"/>
              </a:solidFill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And a man of understanding is of a calm spirit.</a:t>
            </a:r>
            <a:endParaRPr lang="en-US" sz="3200" dirty="0">
              <a:solidFill>
                <a:schemeClr val="bg1"/>
              </a:solidFill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Even a fool is counted wise when he holds his peace;</a:t>
            </a:r>
            <a:endParaRPr lang="en-US" sz="3200" dirty="0">
              <a:solidFill>
                <a:schemeClr val="bg1"/>
              </a:solidFill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When he shuts his lips, he is considered perceptive.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4A00FC-EEB8-4133-99E7-13038AF717A4}"/>
              </a:ext>
            </a:extLst>
          </p:cNvPr>
          <p:cNvSpPr txBox="1"/>
          <p:nvPr/>
        </p:nvSpPr>
        <p:spPr>
          <a:xfrm>
            <a:off x="651163" y="665018"/>
            <a:ext cx="54586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Careful Words </a:t>
            </a:r>
          </a:p>
        </p:txBody>
      </p:sp>
    </p:spTree>
    <p:extLst>
      <p:ext uri="{BB962C8B-B14F-4D97-AF65-F5344CB8AC3E}">
        <p14:creationId xmlns:p14="http://schemas.microsoft.com/office/powerpoint/2010/main" val="1316689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325B1283-9B17-4877-9003-8B5666B145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282"/>
            <a:ext cx="9143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FFA055-B170-4AD6-A5AE-3E9BC652123B}"/>
              </a:ext>
            </a:extLst>
          </p:cNvPr>
          <p:cNvSpPr txBox="1"/>
          <p:nvPr/>
        </p:nvSpPr>
        <p:spPr>
          <a:xfrm>
            <a:off x="651164" y="665018"/>
            <a:ext cx="7827818" cy="53894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7B9728-0BCA-4304-AE0E-DF5D592BC57F}"/>
              </a:ext>
            </a:extLst>
          </p:cNvPr>
          <p:cNvSpPr txBox="1"/>
          <p:nvPr/>
        </p:nvSpPr>
        <p:spPr>
          <a:xfrm>
            <a:off x="678872" y="1535139"/>
            <a:ext cx="7813964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0" dirty="0">
                <a:solidFill>
                  <a:srgbClr val="FFFF00"/>
                </a:solidFill>
                <a:effectLst/>
                <a:latin typeface="Helvetica" panose="020B0604020202020204" pitchFamily="34" charset="0"/>
              </a:rPr>
              <a:t>Ephesians 4:29</a:t>
            </a:r>
          </a:p>
          <a:p>
            <a:pPr algn="ctr"/>
            <a:r>
              <a:rPr lang="en-US" sz="3200" b="1" i="0" dirty="0">
                <a:solidFill>
                  <a:schemeClr val="bg1"/>
                </a:solidFill>
                <a:effectLst/>
                <a:latin typeface="Helvetica" panose="020B0604020202020204" pitchFamily="34" charset="0"/>
              </a:rPr>
              <a:t>Let no corrupt word proceed out of your mouth, </a:t>
            </a:r>
          </a:p>
          <a:p>
            <a:pPr algn="ctr"/>
            <a:endParaRPr lang="en-US" sz="3200" b="1" dirty="0">
              <a:solidFill>
                <a:schemeClr val="bg1"/>
              </a:solidFill>
              <a:latin typeface="Helvetica" panose="020B0604020202020204" pitchFamily="34" charset="0"/>
            </a:endParaRPr>
          </a:p>
          <a:p>
            <a:pPr algn="ctr"/>
            <a:r>
              <a:rPr lang="en-US" sz="3200" b="1" i="0" dirty="0">
                <a:solidFill>
                  <a:schemeClr val="bg1"/>
                </a:solidFill>
                <a:effectLst/>
                <a:latin typeface="Helvetica" panose="020B0604020202020204" pitchFamily="34" charset="0"/>
              </a:rPr>
              <a:t>but what is good for necessary edification, that it may impart grace to the hearers.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47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325B1283-9B17-4877-9003-8B5666B145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282"/>
            <a:ext cx="9143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FFA055-B170-4AD6-A5AE-3E9BC652123B}"/>
              </a:ext>
            </a:extLst>
          </p:cNvPr>
          <p:cNvSpPr txBox="1"/>
          <p:nvPr/>
        </p:nvSpPr>
        <p:spPr>
          <a:xfrm>
            <a:off x="651164" y="665018"/>
            <a:ext cx="7827818" cy="53894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7B9728-0BCA-4304-AE0E-DF5D592BC57F}"/>
              </a:ext>
            </a:extLst>
          </p:cNvPr>
          <p:cNvSpPr txBox="1"/>
          <p:nvPr/>
        </p:nvSpPr>
        <p:spPr>
          <a:xfrm>
            <a:off x="678872" y="1535139"/>
            <a:ext cx="7813964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0">
                <a:solidFill>
                  <a:srgbClr val="FFFF00"/>
                </a:solidFill>
                <a:effectLst/>
                <a:latin typeface="Helvetica" panose="020B0604020202020204" pitchFamily="34" charset="0"/>
              </a:rPr>
              <a:t>Ephesians 4:29</a:t>
            </a:r>
            <a:endParaRPr lang="en-US" sz="3200" b="1" i="0" dirty="0">
              <a:solidFill>
                <a:srgbClr val="FFFF00"/>
              </a:solidFill>
              <a:effectLst/>
              <a:latin typeface="Helvetica" panose="020B0604020202020204" pitchFamily="34" charset="0"/>
            </a:endParaRPr>
          </a:p>
          <a:p>
            <a:pPr algn="ctr"/>
            <a:r>
              <a:rPr lang="en-US" sz="3200" b="1" i="0" dirty="0">
                <a:solidFill>
                  <a:schemeClr val="bg1"/>
                </a:solidFill>
                <a:effectLst/>
                <a:latin typeface="Helvetica" panose="020B0604020202020204" pitchFamily="34" charset="0"/>
              </a:rPr>
              <a:t>Let no corrupt word proceed out of your mouth, </a:t>
            </a:r>
          </a:p>
          <a:p>
            <a:pPr algn="ctr"/>
            <a:endParaRPr lang="en-US" sz="3200" b="1" dirty="0">
              <a:solidFill>
                <a:schemeClr val="bg1"/>
              </a:solidFill>
              <a:latin typeface="Helvetica" panose="020B0604020202020204" pitchFamily="34" charset="0"/>
            </a:endParaRPr>
          </a:p>
          <a:p>
            <a:pPr algn="ctr"/>
            <a:r>
              <a:rPr lang="en-US" sz="3200" b="1" i="0" dirty="0">
                <a:solidFill>
                  <a:schemeClr val="bg1"/>
                </a:solidFill>
                <a:effectLst/>
                <a:latin typeface="Helvetica" panose="020B0604020202020204" pitchFamily="34" charset="0"/>
              </a:rPr>
              <a:t>but what is good for necessary edification, that it may impart grace to the hearers.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86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325B1283-9B17-4877-9003-8B5666B145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282"/>
            <a:ext cx="9143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FFA055-B170-4AD6-A5AE-3E9BC652123B}"/>
              </a:ext>
            </a:extLst>
          </p:cNvPr>
          <p:cNvSpPr txBox="1"/>
          <p:nvPr/>
        </p:nvSpPr>
        <p:spPr>
          <a:xfrm>
            <a:off x="651164" y="665018"/>
            <a:ext cx="7827818" cy="53894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7B9728-0BCA-4304-AE0E-DF5D592BC57F}"/>
              </a:ext>
            </a:extLst>
          </p:cNvPr>
          <p:cNvSpPr txBox="1"/>
          <p:nvPr/>
        </p:nvSpPr>
        <p:spPr>
          <a:xfrm>
            <a:off x="519546" y="1166842"/>
            <a:ext cx="809105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0" dirty="0">
                <a:solidFill>
                  <a:srgbClr val="FFFF00"/>
                </a:solidFill>
                <a:effectLst/>
                <a:latin typeface="Helvetica" panose="020B0604020202020204" pitchFamily="34" charset="0"/>
              </a:rPr>
              <a:t>Proverbs 6:16-19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/>
                <a:latin typeface="system-ui"/>
              </a:rPr>
              <a:t>There are six things which the </a:t>
            </a:r>
            <a:r>
              <a:rPr lang="en-US" sz="3200" b="1" cap="small" dirty="0">
                <a:solidFill>
                  <a:schemeClr val="bg1"/>
                </a:solidFill>
                <a:effectLst/>
                <a:latin typeface="system-ui"/>
              </a:rPr>
              <a:t>Lord</a:t>
            </a:r>
            <a:r>
              <a:rPr lang="en-US" sz="3200" b="1" dirty="0">
                <a:solidFill>
                  <a:schemeClr val="bg1"/>
                </a:solidFill>
                <a:effectLst/>
                <a:latin typeface="system-ui"/>
              </a:rPr>
              <a:t> hates,</a:t>
            </a:r>
            <a:br>
              <a:rPr lang="en-US" sz="3200" b="1" dirty="0">
                <a:solidFill>
                  <a:schemeClr val="bg1"/>
                </a:solidFill>
              </a:rPr>
            </a:br>
            <a:r>
              <a:rPr lang="en-US" sz="3200" b="1" dirty="0">
                <a:solidFill>
                  <a:schemeClr val="bg1"/>
                </a:solidFill>
                <a:effectLst/>
                <a:latin typeface="system-ui"/>
              </a:rPr>
              <a:t>Yes, seven which are an abomination to Him:</a:t>
            </a:r>
            <a:br>
              <a:rPr lang="en-US" sz="3200" b="1" dirty="0">
                <a:solidFill>
                  <a:schemeClr val="bg1"/>
                </a:solidFill>
              </a:rPr>
            </a:br>
            <a:r>
              <a:rPr lang="en-US" sz="3200" b="1" dirty="0">
                <a:solidFill>
                  <a:schemeClr val="bg1"/>
                </a:solidFill>
                <a:effectLst/>
                <a:latin typeface="system-ui"/>
              </a:rPr>
              <a:t>Haughty eyes, </a:t>
            </a:r>
            <a:r>
              <a:rPr lang="en-US" sz="3200" b="1" dirty="0">
                <a:solidFill>
                  <a:srgbClr val="00FF00"/>
                </a:solidFill>
                <a:effectLst/>
                <a:latin typeface="system-ui"/>
              </a:rPr>
              <a:t>a lying tongue</a:t>
            </a:r>
            <a:r>
              <a:rPr lang="en-US" sz="3200" b="1" dirty="0">
                <a:solidFill>
                  <a:schemeClr val="bg1"/>
                </a:solidFill>
                <a:effectLst/>
                <a:latin typeface="system-ui"/>
              </a:rPr>
              <a:t>,</a:t>
            </a:r>
            <a:br>
              <a:rPr lang="en-US" sz="3200" b="1" dirty="0">
                <a:solidFill>
                  <a:schemeClr val="bg1"/>
                </a:solidFill>
              </a:rPr>
            </a:br>
            <a:r>
              <a:rPr lang="en-US" sz="3200" b="1" dirty="0">
                <a:solidFill>
                  <a:schemeClr val="bg1"/>
                </a:solidFill>
                <a:effectLst/>
                <a:latin typeface="system-ui"/>
              </a:rPr>
              <a:t>And hands that shed innocent blood,</a:t>
            </a:r>
            <a:br>
              <a:rPr lang="en-US" sz="3200" b="1" dirty="0">
                <a:solidFill>
                  <a:schemeClr val="bg1"/>
                </a:solidFill>
              </a:rPr>
            </a:br>
            <a:r>
              <a:rPr lang="en-US" sz="3200" b="1" dirty="0">
                <a:solidFill>
                  <a:schemeClr val="bg1"/>
                </a:solidFill>
                <a:effectLst/>
                <a:latin typeface="system-ui"/>
              </a:rPr>
              <a:t>A heart that devises wicked plans,</a:t>
            </a:r>
            <a:br>
              <a:rPr lang="en-US" sz="3200" b="1" dirty="0">
                <a:solidFill>
                  <a:schemeClr val="bg1"/>
                </a:solidFill>
              </a:rPr>
            </a:br>
            <a:r>
              <a:rPr lang="en-US" sz="3200" b="1" dirty="0">
                <a:solidFill>
                  <a:schemeClr val="bg1"/>
                </a:solidFill>
                <a:effectLst/>
                <a:latin typeface="system-ui"/>
              </a:rPr>
              <a:t>Feet that run rapidly to evil,</a:t>
            </a:r>
            <a:br>
              <a:rPr lang="en-US" sz="3200" b="1" dirty="0">
                <a:solidFill>
                  <a:schemeClr val="bg1"/>
                </a:solidFill>
              </a:rPr>
            </a:br>
            <a:r>
              <a:rPr lang="en-US" sz="3200" b="1" dirty="0">
                <a:solidFill>
                  <a:srgbClr val="00FF00"/>
                </a:solidFill>
                <a:effectLst/>
                <a:latin typeface="system-ui"/>
              </a:rPr>
              <a:t>A false witness who utters lies</a:t>
            </a:r>
            <a:r>
              <a:rPr lang="en-US" sz="3200" b="1" dirty="0">
                <a:solidFill>
                  <a:schemeClr val="bg1"/>
                </a:solidFill>
                <a:effectLst/>
                <a:latin typeface="system-ui"/>
              </a:rPr>
              <a:t>,</a:t>
            </a:r>
            <a:br>
              <a:rPr lang="en-US" sz="3200" b="1" dirty="0">
                <a:solidFill>
                  <a:schemeClr val="bg1"/>
                </a:solidFill>
              </a:rPr>
            </a:br>
            <a:r>
              <a:rPr lang="en-US" sz="3200" b="1" dirty="0">
                <a:solidFill>
                  <a:schemeClr val="bg1"/>
                </a:solidFill>
                <a:effectLst/>
                <a:latin typeface="system-ui"/>
              </a:rPr>
              <a:t>And one who spreads strife among brothers</a:t>
            </a:r>
            <a:r>
              <a:rPr lang="en-US" sz="3200" b="1" i="0" dirty="0">
                <a:solidFill>
                  <a:schemeClr val="bg1"/>
                </a:solidFill>
                <a:effectLst/>
                <a:latin typeface="system-ui"/>
              </a:rPr>
              <a:t>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AC6450-C507-46F2-B116-8D66665CB551}"/>
              </a:ext>
            </a:extLst>
          </p:cNvPr>
          <p:cNvSpPr txBox="1"/>
          <p:nvPr/>
        </p:nvSpPr>
        <p:spPr>
          <a:xfrm>
            <a:off x="651164" y="665018"/>
            <a:ext cx="22167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Lying</a:t>
            </a:r>
          </a:p>
        </p:txBody>
      </p:sp>
    </p:spTree>
    <p:extLst>
      <p:ext uri="{BB962C8B-B14F-4D97-AF65-F5344CB8AC3E}">
        <p14:creationId xmlns:p14="http://schemas.microsoft.com/office/powerpoint/2010/main" val="1902602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325B1283-9B17-4877-9003-8B5666B145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282"/>
            <a:ext cx="9143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FFA055-B170-4AD6-A5AE-3E9BC652123B}"/>
              </a:ext>
            </a:extLst>
          </p:cNvPr>
          <p:cNvSpPr txBox="1"/>
          <p:nvPr/>
        </p:nvSpPr>
        <p:spPr>
          <a:xfrm>
            <a:off x="651164" y="665018"/>
            <a:ext cx="7827818" cy="53894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7B9728-0BCA-4304-AE0E-DF5D592BC57F}"/>
              </a:ext>
            </a:extLst>
          </p:cNvPr>
          <p:cNvSpPr txBox="1"/>
          <p:nvPr/>
        </p:nvSpPr>
        <p:spPr>
          <a:xfrm>
            <a:off x="1520537" y="1610187"/>
            <a:ext cx="6089072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0" dirty="0">
                <a:solidFill>
                  <a:srgbClr val="FFFF00"/>
                </a:solidFill>
                <a:effectLst/>
                <a:latin typeface="Helvetica" panose="020B0604020202020204" pitchFamily="34" charset="0"/>
              </a:rPr>
              <a:t>Proverbs 12:22</a:t>
            </a:r>
          </a:p>
          <a:p>
            <a:pPr algn="ctr"/>
            <a:r>
              <a:rPr lang="en-US" sz="3200" b="1" dirty="0">
                <a:solidFill>
                  <a:srgbClr val="00FF00"/>
                </a:solidFill>
                <a:effectLst/>
                <a:latin typeface="Helvetica" panose="020B0604020202020204" pitchFamily="34" charset="0"/>
              </a:rPr>
              <a:t>Lying lips </a:t>
            </a:r>
            <a:r>
              <a:rPr lang="en-US" sz="3200" b="1" dirty="0">
                <a:solidFill>
                  <a:schemeClr val="bg1"/>
                </a:solidFill>
                <a:effectLst/>
                <a:latin typeface="Helvetica" panose="020B0604020202020204" pitchFamily="34" charset="0"/>
              </a:rPr>
              <a:t>are an abomination to the </a:t>
            </a:r>
            <a:r>
              <a:rPr lang="en-US" sz="3200" b="1" cap="small" dirty="0">
                <a:solidFill>
                  <a:schemeClr val="bg1"/>
                </a:solidFill>
                <a:effectLst/>
                <a:latin typeface="Helvetica" panose="020B0604020202020204" pitchFamily="34" charset="0"/>
              </a:rPr>
              <a:t>Lord</a:t>
            </a:r>
            <a:r>
              <a:rPr lang="en-US" sz="3200" b="1" dirty="0">
                <a:solidFill>
                  <a:schemeClr val="bg1"/>
                </a:solidFill>
                <a:effectLst/>
                <a:latin typeface="Helvetica" panose="020B0604020202020204" pitchFamily="34" charset="0"/>
              </a:rPr>
              <a:t>,</a:t>
            </a:r>
          </a:p>
          <a:p>
            <a:pPr algn="ctr"/>
            <a:endParaRPr lang="en-US" sz="3200" b="0" dirty="0">
              <a:solidFill>
                <a:schemeClr val="bg1"/>
              </a:solidFill>
              <a:effectLst/>
              <a:latin typeface="Helvetica" panose="020B0604020202020204" pitchFamily="34" charset="0"/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  <a:effectLst/>
                <a:latin typeface="Helvetica" panose="020B0604020202020204" pitchFamily="34" charset="0"/>
              </a:rPr>
              <a:t>But those who deal truthfully are His delight.</a:t>
            </a:r>
            <a:endParaRPr lang="en-US" sz="3200" b="0" dirty="0">
              <a:solidFill>
                <a:schemeClr val="bg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1E8DFA-EDEC-427B-977B-C9A9EBCC27AC}"/>
              </a:ext>
            </a:extLst>
          </p:cNvPr>
          <p:cNvSpPr txBox="1"/>
          <p:nvPr/>
        </p:nvSpPr>
        <p:spPr>
          <a:xfrm>
            <a:off x="651164" y="665018"/>
            <a:ext cx="22167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Lying</a:t>
            </a:r>
          </a:p>
        </p:txBody>
      </p:sp>
    </p:spTree>
    <p:extLst>
      <p:ext uri="{BB962C8B-B14F-4D97-AF65-F5344CB8AC3E}">
        <p14:creationId xmlns:p14="http://schemas.microsoft.com/office/powerpoint/2010/main" val="3919959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325B1283-9B17-4877-9003-8B5666B145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282"/>
            <a:ext cx="9143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FFA055-B170-4AD6-A5AE-3E9BC652123B}"/>
              </a:ext>
            </a:extLst>
          </p:cNvPr>
          <p:cNvSpPr txBox="1"/>
          <p:nvPr/>
        </p:nvSpPr>
        <p:spPr>
          <a:xfrm>
            <a:off x="651164" y="665018"/>
            <a:ext cx="7827818" cy="53894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7B9728-0BCA-4304-AE0E-DF5D592BC57F}"/>
              </a:ext>
            </a:extLst>
          </p:cNvPr>
          <p:cNvSpPr txBox="1"/>
          <p:nvPr/>
        </p:nvSpPr>
        <p:spPr>
          <a:xfrm>
            <a:off x="650021" y="2574897"/>
            <a:ext cx="781396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0" dirty="0">
                <a:solidFill>
                  <a:srgbClr val="FFFF00"/>
                </a:solidFill>
                <a:effectLst/>
                <a:latin typeface="Helvetica" panose="020B0604020202020204" pitchFamily="34" charset="0"/>
              </a:rPr>
              <a:t>Proverbs 26:24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/>
                <a:latin typeface="Helvetica" panose="020B0604020202020204" pitchFamily="34" charset="0"/>
              </a:rPr>
              <a:t>He who hates, disguises it with his lips,</a:t>
            </a:r>
            <a:endParaRPr lang="en-US" sz="3200" b="0" dirty="0">
              <a:solidFill>
                <a:schemeClr val="bg1"/>
              </a:solidFill>
              <a:effectLst/>
              <a:latin typeface="Helvetica" panose="020B0604020202020204" pitchFamily="34" charset="0"/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  <a:effectLst/>
                <a:latin typeface="Helvetica" panose="020B0604020202020204" pitchFamily="34" charset="0"/>
              </a:rPr>
              <a:t>And lays up deceit within himself</a:t>
            </a:r>
            <a:endParaRPr lang="en-US" sz="3200" b="0" dirty="0">
              <a:solidFill>
                <a:schemeClr val="bg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5B3D2C-F4E7-4567-9F40-7CC6F16051C3}"/>
              </a:ext>
            </a:extLst>
          </p:cNvPr>
          <p:cNvSpPr txBox="1"/>
          <p:nvPr/>
        </p:nvSpPr>
        <p:spPr>
          <a:xfrm>
            <a:off x="651164" y="665018"/>
            <a:ext cx="22167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Lying</a:t>
            </a:r>
          </a:p>
        </p:txBody>
      </p:sp>
    </p:spTree>
    <p:extLst>
      <p:ext uri="{BB962C8B-B14F-4D97-AF65-F5344CB8AC3E}">
        <p14:creationId xmlns:p14="http://schemas.microsoft.com/office/powerpoint/2010/main" val="680695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325B1283-9B17-4877-9003-8B5666B145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282"/>
            <a:ext cx="9143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FFA055-B170-4AD6-A5AE-3E9BC652123B}"/>
              </a:ext>
            </a:extLst>
          </p:cNvPr>
          <p:cNvSpPr txBox="1"/>
          <p:nvPr/>
        </p:nvSpPr>
        <p:spPr>
          <a:xfrm>
            <a:off x="651164" y="665018"/>
            <a:ext cx="7827818" cy="53894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7B9728-0BCA-4304-AE0E-DF5D592BC57F}"/>
              </a:ext>
            </a:extLst>
          </p:cNvPr>
          <p:cNvSpPr txBox="1"/>
          <p:nvPr/>
        </p:nvSpPr>
        <p:spPr>
          <a:xfrm>
            <a:off x="1668902" y="1905506"/>
            <a:ext cx="5792342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0" dirty="0">
                <a:solidFill>
                  <a:srgbClr val="FFFF00"/>
                </a:solidFill>
                <a:effectLst/>
                <a:latin typeface="Helvetica" panose="020B0604020202020204" pitchFamily="34" charset="0"/>
              </a:rPr>
              <a:t>Proverbs </a:t>
            </a:r>
            <a:r>
              <a:rPr lang="en-US" sz="3200" b="1" dirty="0">
                <a:solidFill>
                  <a:srgbClr val="FFFF00"/>
                </a:solidFill>
                <a:latin typeface="Helvetica" panose="020B0604020202020204" pitchFamily="34" charset="0"/>
              </a:rPr>
              <a:t>12:19</a:t>
            </a:r>
            <a:endParaRPr lang="en-US" sz="3200" b="1" i="0" dirty="0">
              <a:solidFill>
                <a:srgbClr val="FFFF00"/>
              </a:solidFill>
              <a:effectLst/>
              <a:latin typeface="Helvetica" panose="020B0604020202020204" pitchFamily="34" charset="0"/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  <a:effectLst/>
                <a:latin typeface="Helvetica" panose="020B0604020202020204" pitchFamily="34" charset="0"/>
              </a:rPr>
              <a:t>The truthful lip shall be established forever,</a:t>
            </a:r>
          </a:p>
          <a:p>
            <a:pPr algn="ctr"/>
            <a:endParaRPr lang="en-US" sz="3200" b="0" dirty="0">
              <a:solidFill>
                <a:schemeClr val="bg1"/>
              </a:solidFill>
              <a:effectLst/>
              <a:latin typeface="Helvetica" panose="020B0604020202020204" pitchFamily="34" charset="0"/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  <a:effectLst/>
                <a:latin typeface="Helvetica" panose="020B0604020202020204" pitchFamily="34" charset="0"/>
              </a:rPr>
              <a:t>But </a:t>
            </a:r>
            <a:r>
              <a:rPr lang="en-US" sz="3200" b="1" dirty="0">
                <a:solidFill>
                  <a:srgbClr val="00FF00"/>
                </a:solidFill>
                <a:effectLst/>
                <a:latin typeface="Helvetica" panose="020B0604020202020204" pitchFamily="34" charset="0"/>
              </a:rPr>
              <a:t>a lying tongue </a:t>
            </a:r>
            <a:r>
              <a:rPr lang="en-US" sz="3200" b="1" dirty="0">
                <a:solidFill>
                  <a:schemeClr val="bg1"/>
                </a:solidFill>
                <a:effectLst/>
                <a:latin typeface="Helvetica" panose="020B0604020202020204" pitchFamily="34" charset="0"/>
              </a:rPr>
              <a:t>is but for a moment.</a:t>
            </a:r>
            <a:endParaRPr lang="en-US" sz="3200" b="0" dirty="0">
              <a:solidFill>
                <a:schemeClr val="bg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4A00FC-EEB8-4133-99E7-13038AF717A4}"/>
              </a:ext>
            </a:extLst>
          </p:cNvPr>
          <p:cNvSpPr txBox="1"/>
          <p:nvPr/>
        </p:nvSpPr>
        <p:spPr>
          <a:xfrm>
            <a:off x="651164" y="665018"/>
            <a:ext cx="22167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Lying</a:t>
            </a:r>
          </a:p>
        </p:txBody>
      </p:sp>
    </p:spTree>
    <p:extLst>
      <p:ext uri="{BB962C8B-B14F-4D97-AF65-F5344CB8AC3E}">
        <p14:creationId xmlns:p14="http://schemas.microsoft.com/office/powerpoint/2010/main" val="1372182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325B1283-9B17-4877-9003-8B5666B145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282"/>
            <a:ext cx="9143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FFA055-B170-4AD6-A5AE-3E9BC652123B}"/>
              </a:ext>
            </a:extLst>
          </p:cNvPr>
          <p:cNvSpPr txBox="1"/>
          <p:nvPr/>
        </p:nvSpPr>
        <p:spPr>
          <a:xfrm>
            <a:off x="651164" y="665018"/>
            <a:ext cx="7827818" cy="53894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7B9728-0BCA-4304-AE0E-DF5D592BC57F}"/>
              </a:ext>
            </a:extLst>
          </p:cNvPr>
          <p:cNvSpPr txBox="1"/>
          <p:nvPr/>
        </p:nvSpPr>
        <p:spPr>
          <a:xfrm>
            <a:off x="665018" y="1905506"/>
            <a:ext cx="7813964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0" dirty="0">
                <a:solidFill>
                  <a:srgbClr val="FFFF00"/>
                </a:solidFill>
                <a:effectLst/>
                <a:latin typeface="Helvetica" panose="020B0604020202020204" pitchFamily="34" charset="0"/>
              </a:rPr>
              <a:t>Proverbs </a:t>
            </a:r>
            <a:r>
              <a:rPr lang="en-US" sz="3200" b="1" dirty="0">
                <a:solidFill>
                  <a:srgbClr val="FFFF00"/>
                </a:solidFill>
                <a:latin typeface="Helvetica" panose="020B0604020202020204" pitchFamily="34" charset="0"/>
              </a:rPr>
              <a:t>26:28</a:t>
            </a:r>
            <a:endParaRPr lang="en-US" sz="3200" b="1" i="0" dirty="0">
              <a:solidFill>
                <a:srgbClr val="FFFF00"/>
              </a:solidFill>
              <a:effectLst/>
              <a:latin typeface="Helvetica" panose="020B0604020202020204" pitchFamily="34" charset="0"/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  <a:effectLst/>
                <a:latin typeface="Helvetica" panose="020B0604020202020204" pitchFamily="34" charset="0"/>
              </a:rPr>
              <a:t>A lying tongue hates those who are crushed by it,</a:t>
            </a:r>
            <a:endParaRPr lang="en-US" sz="3200" b="0" dirty="0">
              <a:solidFill>
                <a:schemeClr val="bg1"/>
              </a:solidFill>
              <a:effectLst/>
              <a:latin typeface="Helvetica" panose="020B0604020202020204" pitchFamily="34" charset="0"/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  <a:effectLst/>
                <a:latin typeface="Helvetica" panose="020B0604020202020204" pitchFamily="34" charset="0"/>
              </a:rPr>
              <a:t>And </a:t>
            </a:r>
            <a:r>
              <a:rPr lang="en-US" sz="3200" b="1" dirty="0">
                <a:solidFill>
                  <a:srgbClr val="00FF00"/>
                </a:solidFill>
                <a:effectLst/>
                <a:latin typeface="Helvetica" panose="020B0604020202020204" pitchFamily="34" charset="0"/>
              </a:rPr>
              <a:t>a flattering mouth </a:t>
            </a:r>
            <a:r>
              <a:rPr lang="en-US" sz="3200" b="1" dirty="0">
                <a:solidFill>
                  <a:schemeClr val="bg1"/>
                </a:solidFill>
                <a:effectLst/>
                <a:latin typeface="Helvetica" panose="020B0604020202020204" pitchFamily="34" charset="0"/>
              </a:rPr>
              <a:t>works ruin.</a:t>
            </a:r>
            <a:endParaRPr lang="en-US" sz="3200" b="0" dirty="0">
              <a:solidFill>
                <a:schemeClr val="bg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4A00FC-EEB8-4133-99E7-13038AF717A4}"/>
              </a:ext>
            </a:extLst>
          </p:cNvPr>
          <p:cNvSpPr txBox="1"/>
          <p:nvPr/>
        </p:nvSpPr>
        <p:spPr>
          <a:xfrm>
            <a:off x="651164" y="665018"/>
            <a:ext cx="22167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Flattery</a:t>
            </a:r>
          </a:p>
        </p:txBody>
      </p:sp>
    </p:spTree>
    <p:extLst>
      <p:ext uri="{BB962C8B-B14F-4D97-AF65-F5344CB8AC3E}">
        <p14:creationId xmlns:p14="http://schemas.microsoft.com/office/powerpoint/2010/main" val="4243361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325B1283-9B17-4877-9003-8B5666B145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282"/>
            <a:ext cx="9143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FFA055-B170-4AD6-A5AE-3E9BC652123B}"/>
              </a:ext>
            </a:extLst>
          </p:cNvPr>
          <p:cNvSpPr txBox="1"/>
          <p:nvPr/>
        </p:nvSpPr>
        <p:spPr>
          <a:xfrm>
            <a:off x="651164" y="665018"/>
            <a:ext cx="7827818" cy="53894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7B9728-0BCA-4304-AE0E-DF5D592BC57F}"/>
              </a:ext>
            </a:extLst>
          </p:cNvPr>
          <p:cNvSpPr txBox="1"/>
          <p:nvPr/>
        </p:nvSpPr>
        <p:spPr>
          <a:xfrm>
            <a:off x="678872" y="2404269"/>
            <a:ext cx="781396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0" dirty="0">
                <a:solidFill>
                  <a:srgbClr val="FFFF00"/>
                </a:solidFill>
                <a:effectLst/>
                <a:latin typeface="Helvetica" panose="020B0604020202020204" pitchFamily="34" charset="0"/>
              </a:rPr>
              <a:t>Proverbs </a:t>
            </a:r>
            <a:r>
              <a:rPr lang="en-US" sz="3200" b="1" dirty="0">
                <a:solidFill>
                  <a:srgbClr val="FFFF00"/>
                </a:solidFill>
                <a:latin typeface="Helvetica" panose="020B0604020202020204" pitchFamily="34" charset="0"/>
              </a:rPr>
              <a:t>29:25</a:t>
            </a:r>
            <a:endParaRPr lang="en-US" sz="3200" b="1" i="0" dirty="0">
              <a:solidFill>
                <a:srgbClr val="FFFF00"/>
              </a:solidFill>
              <a:effectLst/>
              <a:latin typeface="Helvetica" panose="020B0604020202020204" pitchFamily="34" charset="0"/>
            </a:endParaRPr>
          </a:p>
          <a:p>
            <a:pPr algn="ctr"/>
            <a:r>
              <a:rPr lang="en-US" sz="3200" b="1" i="0" dirty="0">
                <a:solidFill>
                  <a:schemeClr val="bg1"/>
                </a:solidFill>
                <a:effectLst/>
                <a:latin typeface="Helvetica" panose="020B0604020202020204" pitchFamily="34" charset="0"/>
              </a:rPr>
              <a:t>A man who </a:t>
            </a:r>
            <a:r>
              <a:rPr lang="en-US" sz="3200" b="1" i="0" dirty="0">
                <a:solidFill>
                  <a:srgbClr val="00FF00"/>
                </a:solidFill>
                <a:effectLst/>
                <a:latin typeface="Helvetica" panose="020B0604020202020204" pitchFamily="34" charset="0"/>
              </a:rPr>
              <a:t>flatters</a:t>
            </a:r>
            <a:r>
              <a:rPr lang="en-US" sz="3200" b="1" i="0" dirty="0">
                <a:solidFill>
                  <a:schemeClr val="bg1"/>
                </a:solidFill>
                <a:effectLst/>
                <a:latin typeface="Helvetica" panose="020B0604020202020204" pitchFamily="34" charset="0"/>
              </a:rPr>
              <a:t> his neighbor</a:t>
            </a:r>
            <a:endParaRPr lang="en-US" sz="3200" b="0" i="0" dirty="0">
              <a:solidFill>
                <a:schemeClr val="bg1"/>
              </a:solidFill>
              <a:effectLst/>
              <a:latin typeface="Helvetica" panose="020B0604020202020204" pitchFamily="34" charset="0"/>
            </a:endParaRPr>
          </a:p>
          <a:p>
            <a:pPr algn="ctr"/>
            <a:r>
              <a:rPr lang="en-US" sz="3200" b="1" i="0" dirty="0">
                <a:solidFill>
                  <a:schemeClr val="bg1"/>
                </a:solidFill>
                <a:effectLst/>
                <a:latin typeface="Helvetica" panose="020B0604020202020204" pitchFamily="34" charset="0"/>
              </a:rPr>
              <a:t>Spreads a net for his feet.</a:t>
            </a:r>
            <a:endParaRPr lang="en-US" sz="3200" b="0" i="0" dirty="0">
              <a:solidFill>
                <a:schemeClr val="bg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4A00FC-EEB8-4133-99E7-13038AF717A4}"/>
              </a:ext>
            </a:extLst>
          </p:cNvPr>
          <p:cNvSpPr txBox="1"/>
          <p:nvPr/>
        </p:nvSpPr>
        <p:spPr>
          <a:xfrm>
            <a:off x="651164" y="665018"/>
            <a:ext cx="22167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Flattery</a:t>
            </a:r>
          </a:p>
        </p:txBody>
      </p:sp>
    </p:spTree>
    <p:extLst>
      <p:ext uri="{BB962C8B-B14F-4D97-AF65-F5344CB8AC3E}">
        <p14:creationId xmlns:p14="http://schemas.microsoft.com/office/powerpoint/2010/main" val="176939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</TotalTime>
  <Words>1050</Words>
  <Application>Microsoft Office PowerPoint</Application>
  <PresentationFormat>On-screen Show (4:3)</PresentationFormat>
  <Paragraphs>164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Helvetica</vt:lpstr>
      <vt:lpstr>Segoe Print</vt:lpstr>
      <vt:lpstr>system-ui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Eastview Church</dc:creator>
  <cp:lastModifiedBy>Eastview Church</cp:lastModifiedBy>
  <cp:revision>5</cp:revision>
  <dcterms:created xsi:type="dcterms:W3CDTF">2021-11-03T17:58:08Z</dcterms:created>
  <dcterms:modified xsi:type="dcterms:W3CDTF">2021-11-19T14:51:06Z</dcterms:modified>
</cp:coreProperties>
</file>