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6"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28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92345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337612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2508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84992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67C837-B12A-495F-B29E-DF88857C369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397721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67C837-B12A-495F-B29E-DF88857C3690}"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41757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67C837-B12A-495F-B29E-DF88857C3690}" type="datetimeFigureOut">
              <a:rPr lang="en-US" smtClean="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5530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67C837-B12A-495F-B29E-DF88857C3690}" type="datetimeFigureOut">
              <a:rPr lang="en-US" smtClean="0"/>
              <a:t>10/1/2021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61170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7C837-B12A-495F-B29E-DF88857C3690}" type="datetimeFigureOut">
              <a:rPr lang="en-US" smtClean="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97298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67C837-B12A-495F-B29E-DF88857C3690}"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38593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67C837-B12A-495F-B29E-DF88857C3690}"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20978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7C837-B12A-495F-B29E-DF88857C3690}" type="datetimeFigureOut">
              <a:rPr lang="en-US" smtClean="0"/>
              <a:t>10/1/2021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BE4B4-2D95-496A-A38C-96DFB9AB40B8}" type="slidenum">
              <a:rPr lang="en-US" smtClean="0"/>
              <a:t>‹#›</a:t>
            </a:fld>
            <a:endParaRPr lang="en-US"/>
          </a:p>
        </p:txBody>
      </p:sp>
    </p:spTree>
    <p:extLst>
      <p:ext uri="{BB962C8B-B14F-4D97-AF65-F5344CB8AC3E}">
        <p14:creationId xmlns:p14="http://schemas.microsoft.com/office/powerpoint/2010/main" val="325970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45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2286" y="0"/>
            <a:ext cx="9141714" cy="206210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200" u="sng" dirty="0">
                <a:solidFill>
                  <a:srgbClr val="000000"/>
                </a:solidFill>
                <a:latin typeface="system-ui"/>
              </a:rPr>
              <a:t>2</a:t>
            </a:r>
            <a:r>
              <a:rPr lang="en-US" sz="3200" b="0" i="0" u="sng" dirty="0">
                <a:solidFill>
                  <a:srgbClr val="000000"/>
                </a:solidFill>
                <a:effectLst/>
                <a:latin typeface="system-ui"/>
              </a:rPr>
              <a:t> Thessalonians 2:15</a:t>
            </a:r>
          </a:p>
          <a:p>
            <a:r>
              <a:rPr lang="en-US" sz="3200" dirty="0"/>
              <a:t>So then, brothers, stand firm and hold to the traditions that you were taught by us, either by our spoken word or by our letter.</a:t>
            </a:r>
            <a:endParaRPr lang="en-US" sz="11500" b="0" i="0" dirty="0">
              <a:solidFill>
                <a:srgbClr val="000000"/>
              </a:solidFill>
              <a:effectLst/>
              <a:latin typeface="system-ui"/>
            </a:endParaRPr>
          </a:p>
        </p:txBody>
      </p:sp>
    </p:spTree>
    <p:extLst>
      <p:ext uri="{BB962C8B-B14F-4D97-AF65-F5344CB8AC3E}">
        <p14:creationId xmlns:p14="http://schemas.microsoft.com/office/powerpoint/2010/main" val="387232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2286" y="0"/>
            <a:ext cx="9141714"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600" u="sng" dirty="0">
                <a:solidFill>
                  <a:srgbClr val="000000"/>
                </a:solidFill>
                <a:latin typeface="system-ui"/>
              </a:rPr>
              <a:t>1</a:t>
            </a:r>
            <a:r>
              <a:rPr lang="en-US" sz="3600" b="0" i="0" u="sng" dirty="0">
                <a:solidFill>
                  <a:srgbClr val="000000"/>
                </a:solidFill>
                <a:effectLst/>
                <a:latin typeface="system-ui"/>
              </a:rPr>
              <a:t> Thessalonians </a:t>
            </a:r>
            <a:r>
              <a:rPr lang="en-US" sz="3600" u="sng" dirty="0">
                <a:solidFill>
                  <a:srgbClr val="000000"/>
                </a:solidFill>
                <a:latin typeface="system-ui"/>
              </a:rPr>
              <a:t>1:2</a:t>
            </a:r>
            <a:endParaRPr lang="en-US" sz="3600" b="0" i="0" u="sng" dirty="0">
              <a:solidFill>
                <a:srgbClr val="000000"/>
              </a:solidFill>
              <a:effectLst/>
              <a:latin typeface="system-ui"/>
            </a:endParaRPr>
          </a:p>
          <a:p>
            <a:r>
              <a:rPr lang="en-US" sz="3600" dirty="0"/>
              <a:t>We give thanks to God always for all of you, </a:t>
            </a:r>
            <a:r>
              <a:rPr lang="en-US" sz="3600" b="1" dirty="0">
                <a:solidFill>
                  <a:srgbClr val="0070C0"/>
                </a:solidFill>
              </a:rPr>
              <a:t>making mention of you in our prayers</a:t>
            </a:r>
            <a:endParaRPr lang="en-US" sz="28700" b="1" dirty="0">
              <a:solidFill>
                <a:srgbClr val="0070C0"/>
              </a:solidFill>
              <a:effectLst/>
              <a:latin typeface="system-ui"/>
            </a:endParaRPr>
          </a:p>
        </p:txBody>
      </p:sp>
    </p:spTree>
    <p:extLst>
      <p:ext uri="{BB962C8B-B14F-4D97-AF65-F5344CB8AC3E}">
        <p14:creationId xmlns:p14="http://schemas.microsoft.com/office/powerpoint/2010/main" val="2391441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2286" y="0"/>
            <a:ext cx="9141714"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600" u="sng" dirty="0">
                <a:solidFill>
                  <a:srgbClr val="000000"/>
                </a:solidFill>
                <a:latin typeface="system-ui"/>
              </a:rPr>
              <a:t>1</a:t>
            </a:r>
            <a:r>
              <a:rPr lang="en-US" sz="3600" b="0" i="0" u="sng" dirty="0">
                <a:solidFill>
                  <a:srgbClr val="000000"/>
                </a:solidFill>
                <a:effectLst/>
                <a:latin typeface="system-ui"/>
              </a:rPr>
              <a:t> Thessalonians </a:t>
            </a:r>
            <a:r>
              <a:rPr lang="en-US" sz="3600" u="sng" dirty="0">
                <a:solidFill>
                  <a:srgbClr val="000000"/>
                </a:solidFill>
                <a:latin typeface="system-ui"/>
              </a:rPr>
              <a:t>1:3</a:t>
            </a:r>
            <a:endParaRPr lang="en-US" sz="3600" b="0" i="0" u="sng" dirty="0">
              <a:solidFill>
                <a:srgbClr val="000000"/>
              </a:solidFill>
              <a:effectLst/>
              <a:latin typeface="system-ui"/>
            </a:endParaRPr>
          </a:p>
          <a:p>
            <a:r>
              <a:rPr lang="en-US" sz="3600" dirty="0"/>
              <a:t>constantly bearing in mind your </a:t>
            </a:r>
            <a:r>
              <a:rPr lang="en-US" sz="3600" b="1" dirty="0">
                <a:solidFill>
                  <a:srgbClr val="FF0000"/>
                </a:solidFill>
              </a:rPr>
              <a:t>work of faith </a:t>
            </a:r>
            <a:r>
              <a:rPr lang="en-US" sz="3600" dirty="0"/>
              <a:t>and </a:t>
            </a:r>
            <a:r>
              <a:rPr lang="en-US" sz="3600" b="1" dirty="0">
                <a:solidFill>
                  <a:srgbClr val="00B050"/>
                </a:solidFill>
              </a:rPr>
              <a:t>labor of love </a:t>
            </a:r>
            <a:r>
              <a:rPr lang="en-US" sz="3600" dirty="0"/>
              <a:t>and </a:t>
            </a:r>
            <a:r>
              <a:rPr lang="en-US" sz="3600" b="1" dirty="0">
                <a:solidFill>
                  <a:srgbClr val="0070C0"/>
                </a:solidFill>
              </a:rPr>
              <a:t>steadfastness of hope </a:t>
            </a:r>
            <a:r>
              <a:rPr lang="en-US" sz="3600" dirty="0"/>
              <a:t>in our Lord Jesus Christ in the presence of our God and Father</a:t>
            </a:r>
            <a:endParaRPr lang="en-US" sz="71400" b="0" dirty="0">
              <a:solidFill>
                <a:srgbClr val="000000"/>
              </a:solidFill>
              <a:effectLst/>
              <a:latin typeface="system-ui"/>
            </a:endParaRPr>
          </a:p>
        </p:txBody>
      </p:sp>
    </p:spTree>
    <p:extLst>
      <p:ext uri="{BB962C8B-B14F-4D97-AF65-F5344CB8AC3E}">
        <p14:creationId xmlns:p14="http://schemas.microsoft.com/office/powerpoint/2010/main" val="106217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2286" y="5093"/>
            <a:ext cx="9141714"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600" u="sng" dirty="0">
                <a:solidFill>
                  <a:srgbClr val="000000"/>
                </a:solidFill>
                <a:latin typeface="system-ui"/>
              </a:rPr>
              <a:t>1</a:t>
            </a:r>
            <a:r>
              <a:rPr lang="en-US" sz="3600" b="0" i="0" u="sng" dirty="0">
                <a:solidFill>
                  <a:srgbClr val="000000"/>
                </a:solidFill>
                <a:effectLst/>
                <a:latin typeface="system-ui"/>
              </a:rPr>
              <a:t> Thessalonians </a:t>
            </a:r>
            <a:r>
              <a:rPr lang="en-US" sz="3600" u="sng" dirty="0">
                <a:solidFill>
                  <a:srgbClr val="000000"/>
                </a:solidFill>
                <a:latin typeface="system-ui"/>
              </a:rPr>
              <a:t>1:6</a:t>
            </a:r>
            <a:endParaRPr lang="en-US" sz="3600" b="0" i="0" u="sng" dirty="0">
              <a:solidFill>
                <a:srgbClr val="000000"/>
              </a:solidFill>
              <a:effectLst/>
              <a:latin typeface="system-ui"/>
            </a:endParaRPr>
          </a:p>
          <a:p>
            <a:r>
              <a:rPr lang="en-US" sz="3600" dirty="0"/>
              <a:t>You also became imitators of us and of the Lord, having received the word in much </a:t>
            </a:r>
            <a:r>
              <a:rPr lang="en-US" sz="3600" b="1" dirty="0">
                <a:solidFill>
                  <a:srgbClr val="0070C0"/>
                </a:solidFill>
              </a:rPr>
              <a:t>tribulation with the joy of the Holy Spirit</a:t>
            </a:r>
            <a:endParaRPr lang="en-US" sz="177700" b="1" dirty="0">
              <a:solidFill>
                <a:srgbClr val="0070C0"/>
              </a:solidFill>
              <a:effectLst/>
              <a:latin typeface="system-ui"/>
            </a:endParaRPr>
          </a:p>
        </p:txBody>
      </p:sp>
    </p:spTree>
    <p:extLst>
      <p:ext uri="{BB962C8B-B14F-4D97-AF65-F5344CB8AC3E}">
        <p14:creationId xmlns:p14="http://schemas.microsoft.com/office/powerpoint/2010/main" val="20688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2286" y="0"/>
            <a:ext cx="9141714" cy="39703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600" u="sng" dirty="0">
                <a:solidFill>
                  <a:srgbClr val="000000"/>
                </a:solidFill>
                <a:latin typeface="system-ui"/>
              </a:rPr>
              <a:t>1</a:t>
            </a:r>
            <a:r>
              <a:rPr lang="en-US" sz="3600" b="0" i="0" u="sng" dirty="0">
                <a:solidFill>
                  <a:srgbClr val="000000"/>
                </a:solidFill>
                <a:effectLst/>
                <a:latin typeface="system-ui"/>
              </a:rPr>
              <a:t> Thessalonians </a:t>
            </a:r>
            <a:r>
              <a:rPr lang="en-US" sz="3600" u="sng" dirty="0">
                <a:solidFill>
                  <a:srgbClr val="000000"/>
                </a:solidFill>
                <a:latin typeface="system-ui"/>
              </a:rPr>
              <a:t>1:7-8</a:t>
            </a:r>
            <a:endParaRPr lang="en-US" sz="3600" b="0" i="0" u="sng" dirty="0">
              <a:solidFill>
                <a:srgbClr val="000000"/>
              </a:solidFill>
              <a:effectLst/>
              <a:latin typeface="system-ui"/>
            </a:endParaRPr>
          </a:p>
          <a:p>
            <a:r>
              <a:rPr lang="en-US" sz="3600" dirty="0"/>
              <a:t>so that </a:t>
            </a:r>
            <a:r>
              <a:rPr lang="en-US" sz="3600" b="1" dirty="0">
                <a:solidFill>
                  <a:srgbClr val="0070C0"/>
                </a:solidFill>
              </a:rPr>
              <a:t>you became an example </a:t>
            </a:r>
            <a:r>
              <a:rPr lang="en-US" sz="3600" dirty="0"/>
              <a:t>to all the believers in Macedonia and in Achaia. For the word of the Lord has sounded forth from you, not only in Macedonia and Achaia, but also in every place your faith toward God has gone forth, so that we have no need to say anything.</a:t>
            </a:r>
            <a:endParaRPr lang="en-US" sz="400000" b="0" dirty="0">
              <a:solidFill>
                <a:srgbClr val="000000"/>
              </a:solidFill>
              <a:effectLst/>
              <a:latin typeface="system-ui"/>
            </a:endParaRPr>
          </a:p>
        </p:txBody>
      </p:sp>
    </p:spTree>
    <p:extLst>
      <p:ext uri="{BB962C8B-B14F-4D97-AF65-F5344CB8AC3E}">
        <p14:creationId xmlns:p14="http://schemas.microsoft.com/office/powerpoint/2010/main" val="226865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2286" y="0"/>
            <a:ext cx="9141714"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600" u="sng" dirty="0">
                <a:solidFill>
                  <a:srgbClr val="000000"/>
                </a:solidFill>
                <a:latin typeface="system-ui"/>
              </a:rPr>
              <a:t>1</a:t>
            </a:r>
            <a:r>
              <a:rPr lang="en-US" sz="3600" b="0" i="0" u="sng" dirty="0">
                <a:solidFill>
                  <a:srgbClr val="000000"/>
                </a:solidFill>
                <a:effectLst/>
                <a:latin typeface="system-ui"/>
              </a:rPr>
              <a:t> Thessalonians </a:t>
            </a:r>
            <a:r>
              <a:rPr lang="en-US" sz="3600" u="sng" dirty="0">
                <a:solidFill>
                  <a:srgbClr val="000000"/>
                </a:solidFill>
                <a:latin typeface="system-ui"/>
              </a:rPr>
              <a:t>1:9</a:t>
            </a:r>
            <a:endParaRPr lang="en-US" sz="3600" b="0" i="0" u="sng" dirty="0">
              <a:solidFill>
                <a:srgbClr val="000000"/>
              </a:solidFill>
              <a:effectLst/>
              <a:latin typeface="system-ui"/>
            </a:endParaRPr>
          </a:p>
          <a:p>
            <a:r>
              <a:rPr lang="en-US" sz="3600" dirty="0"/>
              <a:t>For they themselves report about us what kind of a reception we had with you, and how </a:t>
            </a:r>
            <a:r>
              <a:rPr lang="en-US" sz="3600" b="1" dirty="0">
                <a:solidFill>
                  <a:srgbClr val="0070C0"/>
                </a:solidFill>
              </a:rPr>
              <a:t>you turned to God from idols </a:t>
            </a:r>
            <a:r>
              <a:rPr lang="en-US" sz="3600" dirty="0"/>
              <a:t>to serve a living and true God</a:t>
            </a:r>
            <a:endParaRPr lang="en-US" sz="400000" b="0" dirty="0">
              <a:solidFill>
                <a:srgbClr val="000000"/>
              </a:solidFill>
              <a:effectLst/>
              <a:latin typeface="system-ui"/>
            </a:endParaRPr>
          </a:p>
        </p:txBody>
      </p:sp>
    </p:spTree>
    <p:extLst>
      <p:ext uri="{BB962C8B-B14F-4D97-AF65-F5344CB8AC3E}">
        <p14:creationId xmlns:p14="http://schemas.microsoft.com/office/powerpoint/2010/main" val="240824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2286" y="0"/>
            <a:ext cx="9141714"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600" u="sng" dirty="0">
                <a:solidFill>
                  <a:srgbClr val="000000"/>
                </a:solidFill>
                <a:latin typeface="system-ui"/>
              </a:rPr>
              <a:t>1</a:t>
            </a:r>
            <a:r>
              <a:rPr lang="en-US" sz="3600" b="0" i="0" u="sng" dirty="0">
                <a:solidFill>
                  <a:srgbClr val="000000"/>
                </a:solidFill>
                <a:effectLst/>
                <a:latin typeface="system-ui"/>
              </a:rPr>
              <a:t> Thessalonians </a:t>
            </a:r>
            <a:r>
              <a:rPr lang="en-US" sz="3600" u="sng" dirty="0">
                <a:solidFill>
                  <a:srgbClr val="000000"/>
                </a:solidFill>
                <a:latin typeface="system-ui"/>
              </a:rPr>
              <a:t>1:10</a:t>
            </a:r>
            <a:endParaRPr lang="en-US" sz="3600" b="0" i="0" u="sng" dirty="0">
              <a:solidFill>
                <a:srgbClr val="000000"/>
              </a:solidFill>
              <a:effectLst/>
              <a:latin typeface="system-ui"/>
            </a:endParaRPr>
          </a:p>
          <a:p>
            <a:r>
              <a:rPr lang="en-US" sz="3600" dirty="0"/>
              <a:t>and </a:t>
            </a:r>
            <a:r>
              <a:rPr lang="en-US" sz="3600" b="1" dirty="0">
                <a:solidFill>
                  <a:srgbClr val="0070C0"/>
                </a:solidFill>
              </a:rPr>
              <a:t>to wait for His Son from heaven</a:t>
            </a:r>
            <a:r>
              <a:rPr lang="en-US" sz="3600" dirty="0"/>
              <a:t>, whom He raised from the dead, that is Jesus, who rescues us from the wrath to come.</a:t>
            </a:r>
            <a:endParaRPr lang="en-US" sz="6000" b="0" dirty="0">
              <a:solidFill>
                <a:srgbClr val="000000"/>
              </a:solidFill>
              <a:effectLst/>
              <a:latin typeface="system-ui"/>
            </a:endParaRPr>
          </a:p>
        </p:txBody>
      </p:sp>
    </p:spTree>
    <p:extLst>
      <p:ext uri="{BB962C8B-B14F-4D97-AF65-F5344CB8AC3E}">
        <p14:creationId xmlns:p14="http://schemas.microsoft.com/office/powerpoint/2010/main" val="929781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1F4016F5-68F9-47B3-8C05-16FBF2D0B3E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855663"/>
            <a:ext cx="9144000" cy="5145087"/>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a:extLst>
              <a:ext uri="{FF2B5EF4-FFF2-40B4-BE49-F238E27FC236}">
                <a16:creationId xmlns:a16="http://schemas.microsoft.com/office/drawing/2014/main" id="{232A7E2D-988B-4B6C-BAB4-5FCACB4BC743}"/>
              </a:ext>
            </a:extLst>
          </p:cNvPr>
          <p:cNvSpPr/>
          <p:nvPr/>
        </p:nvSpPr>
        <p:spPr>
          <a:xfrm>
            <a:off x="4686300" y="2790825"/>
            <a:ext cx="676275" cy="4191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909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BF859-C464-44E7-A639-179CC1F0F1E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E341BFD-F9FC-4430-904C-E005CC92952A}"/>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4427F73B-7317-43CC-B28E-8DA2CD6F564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41300" y="0"/>
            <a:ext cx="86598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685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FF2B5EF4-FFF2-40B4-BE49-F238E27FC236}">
                <a16:creationId xmlns:a16="http://schemas.microsoft.com/office/drawing/2014/main" id="{D63F6B95-8CD3-4175-B225-238DD207539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071688" y="1524000"/>
            <a:ext cx="500062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07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a:extLst>
              <a:ext uri="{FF2B5EF4-FFF2-40B4-BE49-F238E27FC236}">
                <a16:creationId xmlns:a16="http://schemas.microsoft.com/office/drawing/2014/main" id="{1C8362AD-CD21-4489-945F-F79F106EE0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9512" y="2079321"/>
            <a:ext cx="5564861" cy="2678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72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2286" y="302184"/>
            <a:ext cx="9141714" cy="255454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200" b="0" i="0" u="sng" dirty="0">
                <a:solidFill>
                  <a:srgbClr val="000000"/>
                </a:solidFill>
                <a:effectLst/>
                <a:latin typeface="system-ui"/>
              </a:rPr>
              <a:t>1 Thessalonians 1:1</a:t>
            </a:r>
          </a:p>
          <a:p>
            <a:pPr algn="l"/>
            <a:r>
              <a:rPr lang="en-US" sz="3200" b="1" i="0" dirty="0">
                <a:solidFill>
                  <a:srgbClr val="FF0000"/>
                </a:solidFill>
                <a:effectLst/>
                <a:latin typeface="system-ui"/>
              </a:rPr>
              <a:t>Paul</a:t>
            </a:r>
            <a:r>
              <a:rPr lang="en-US" sz="3200" b="0" i="0" dirty="0">
                <a:solidFill>
                  <a:srgbClr val="000000"/>
                </a:solidFill>
                <a:effectLst/>
                <a:latin typeface="system-ui"/>
              </a:rPr>
              <a:t>, </a:t>
            </a:r>
            <a:r>
              <a:rPr lang="en-US" sz="3200" b="1" i="0" dirty="0">
                <a:solidFill>
                  <a:srgbClr val="00B050"/>
                </a:solidFill>
                <a:effectLst/>
                <a:latin typeface="system-ui"/>
              </a:rPr>
              <a:t>Silvanus</a:t>
            </a:r>
            <a:r>
              <a:rPr lang="en-US" sz="3200" b="0" i="0" dirty="0">
                <a:solidFill>
                  <a:srgbClr val="000000"/>
                </a:solidFill>
                <a:effectLst/>
                <a:latin typeface="system-ui"/>
              </a:rPr>
              <a:t>, and </a:t>
            </a:r>
            <a:r>
              <a:rPr lang="en-US" sz="3200" b="1" i="0" dirty="0">
                <a:solidFill>
                  <a:srgbClr val="0070C0"/>
                </a:solidFill>
                <a:effectLst/>
                <a:latin typeface="system-ui"/>
              </a:rPr>
              <a:t>Timothy</a:t>
            </a:r>
            <a:r>
              <a:rPr lang="en-US" sz="3200" b="0" i="0" dirty="0">
                <a:solidFill>
                  <a:srgbClr val="000000"/>
                </a:solidFill>
                <a:effectLst/>
                <a:latin typeface="system-ui"/>
              </a:rPr>
              <a:t>,</a:t>
            </a:r>
          </a:p>
          <a:p>
            <a:pPr algn="l"/>
            <a:r>
              <a:rPr lang="en-US" sz="3200" b="0" i="0" dirty="0">
                <a:solidFill>
                  <a:srgbClr val="000000"/>
                </a:solidFill>
                <a:effectLst/>
                <a:latin typeface="system-ui"/>
              </a:rPr>
              <a:t>To the church of the Thessalonians in God the Father and the Lord Jesus Christ:</a:t>
            </a:r>
          </a:p>
          <a:p>
            <a:pPr algn="l"/>
            <a:r>
              <a:rPr lang="en-US" sz="3200" b="0" i="0" dirty="0">
                <a:solidFill>
                  <a:srgbClr val="000000"/>
                </a:solidFill>
                <a:effectLst/>
                <a:latin typeface="system-ui"/>
              </a:rPr>
              <a:t>Grace to you and peace.</a:t>
            </a:r>
          </a:p>
        </p:txBody>
      </p:sp>
      <p:sp>
        <p:nvSpPr>
          <p:cNvPr id="6" name="TextBox 5">
            <a:extLst>
              <a:ext uri="{FF2B5EF4-FFF2-40B4-BE49-F238E27FC236}">
                <a16:creationId xmlns:a16="http://schemas.microsoft.com/office/drawing/2014/main" id="{9E7348B1-5984-4F52-896E-9EB827E455CE}"/>
              </a:ext>
            </a:extLst>
          </p:cNvPr>
          <p:cNvSpPr txBox="1"/>
          <p:nvPr/>
        </p:nvSpPr>
        <p:spPr>
          <a:xfrm>
            <a:off x="0" y="4001272"/>
            <a:ext cx="9141714" cy="206210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200" u="sng" dirty="0">
                <a:solidFill>
                  <a:srgbClr val="000000"/>
                </a:solidFill>
                <a:latin typeface="system-ui"/>
              </a:rPr>
              <a:t>2</a:t>
            </a:r>
            <a:r>
              <a:rPr lang="en-US" sz="3200" b="0" i="0" u="sng" dirty="0">
                <a:solidFill>
                  <a:srgbClr val="000000"/>
                </a:solidFill>
                <a:effectLst/>
                <a:latin typeface="system-ui"/>
              </a:rPr>
              <a:t> Thessalonians 1:1</a:t>
            </a:r>
          </a:p>
          <a:p>
            <a:pPr algn="l"/>
            <a:r>
              <a:rPr lang="en-US" sz="3200" b="1" i="0" dirty="0">
                <a:solidFill>
                  <a:srgbClr val="FF0000"/>
                </a:solidFill>
                <a:effectLst/>
                <a:latin typeface="system-ui"/>
              </a:rPr>
              <a:t>Paul</a:t>
            </a:r>
            <a:r>
              <a:rPr lang="en-US" sz="3200" b="0" i="0" dirty="0">
                <a:solidFill>
                  <a:srgbClr val="000000"/>
                </a:solidFill>
                <a:effectLst/>
                <a:latin typeface="system-ui"/>
              </a:rPr>
              <a:t>, </a:t>
            </a:r>
            <a:r>
              <a:rPr lang="en-US" sz="3200" b="1" i="0" dirty="0">
                <a:solidFill>
                  <a:srgbClr val="00B050"/>
                </a:solidFill>
                <a:effectLst/>
                <a:latin typeface="system-ui"/>
              </a:rPr>
              <a:t>Silvanus</a:t>
            </a:r>
            <a:r>
              <a:rPr lang="en-US" sz="3200" b="0" i="0" dirty="0">
                <a:solidFill>
                  <a:srgbClr val="000000"/>
                </a:solidFill>
                <a:effectLst/>
                <a:latin typeface="system-ui"/>
              </a:rPr>
              <a:t>, and </a:t>
            </a:r>
            <a:r>
              <a:rPr lang="en-US" sz="3200" b="1" i="0" dirty="0">
                <a:solidFill>
                  <a:srgbClr val="0070C0"/>
                </a:solidFill>
                <a:effectLst/>
                <a:latin typeface="system-ui"/>
              </a:rPr>
              <a:t>Timothy</a:t>
            </a:r>
            <a:r>
              <a:rPr lang="en-US" sz="3200" b="0" i="0" dirty="0">
                <a:solidFill>
                  <a:srgbClr val="000000"/>
                </a:solidFill>
                <a:effectLst/>
                <a:latin typeface="system-ui"/>
              </a:rPr>
              <a:t>,</a:t>
            </a:r>
          </a:p>
          <a:p>
            <a:pPr algn="l"/>
            <a:r>
              <a:rPr lang="en-US" sz="3200" b="0" i="0" dirty="0">
                <a:solidFill>
                  <a:srgbClr val="000000"/>
                </a:solidFill>
                <a:effectLst/>
                <a:latin typeface="system-ui"/>
              </a:rPr>
              <a:t>To the church of the Thessalonians in God our Father and the Lord Jesus Christ:</a:t>
            </a:r>
          </a:p>
        </p:txBody>
      </p:sp>
    </p:spTree>
    <p:extLst>
      <p:ext uri="{BB962C8B-B14F-4D97-AF65-F5344CB8AC3E}">
        <p14:creationId xmlns:p14="http://schemas.microsoft.com/office/powerpoint/2010/main" val="238481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2286" y="302184"/>
            <a:ext cx="9141714"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200" b="0" i="0" u="sng" dirty="0">
                <a:solidFill>
                  <a:srgbClr val="000000"/>
                </a:solidFill>
                <a:effectLst/>
                <a:latin typeface="system-ui"/>
              </a:rPr>
              <a:t>1 Thessalonians 2:18</a:t>
            </a:r>
          </a:p>
          <a:p>
            <a:r>
              <a:rPr lang="en-US" sz="3200" dirty="0"/>
              <a:t>because </a:t>
            </a:r>
            <a:r>
              <a:rPr lang="en-US" sz="3200" b="1" dirty="0">
                <a:solidFill>
                  <a:srgbClr val="00B050"/>
                </a:solidFill>
              </a:rPr>
              <a:t>we</a:t>
            </a:r>
            <a:r>
              <a:rPr lang="en-US" sz="3200" dirty="0"/>
              <a:t> wanted to come to you—</a:t>
            </a:r>
            <a:r>
              <a:rPr lang="en-US" sz="3200" b="1" dirty="0">
                <a:solidFill>
                  <a:srgbClr val="FF0000"/>
                </a:solidFill>
              </a:rPr>
              <a:t>I</a:t>
            </a:r>
            <a:r>
              <a:rPr lang="en-US" sz="3200" dirty="0"/>
              <a:t>, </a:t>
            </a:r>
            <a:r>
              <a:rPr lang="en-US" sz="3200" b="1" dirty="0">
                <a:solidFill>
                  <a:srgbClr val="FF0000"/>
                </a:solidFill>
              </a:rPr>
              <a:t>Paul</a:t>
            </a:r>
            <a:r>
              <a:rPr lang="en-US" sz="3200" dirty="0"/>
              <a:t>, again and again—but Satan hindered us.</a:t>
            </a:r>
            <a:endParaRPr lang="en-US" sz="4800" b="0" i="0" dirty="0">
              <a:solidFill>
                <a:srgbClr val="000000"/>
              </a:solidFill>
              <a:effectLst/>
              <a:latin typeface="system-ui"/>
            </a:endParaRPr>
          </a:p>
        </p:txBody>
      </p:sp>
      <p:sp>
        <p:nvSpPr>
          <p:cNvPr id="6" name="TextBox 5">
            <a:extLst>
              <a:ext uri="{FF2B5EF4-FFF2-40B4-BE49-F238E27FC236}">
                <a16:creationId xmlns:a16="http://schemas.microsoft.com/office/drawing/2014/main" id="{9E7348B1-5984-4F52-896E-9EB827E455CE}"/>
              </a:ext>
            </a:extLst>
          </p:cNvPr>
          <p:cNvSpPr txBox="1"/>
          <p:nvPr/>
        </p:nvSpPr>
        <p:spPr>
          <a:xfrm>
            <a:off x="0" y="2916997"/>
            <a:ext cx="9141714" cy="206210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200" u="sng" dirty="0">
                <a:solidFill>
                  <a:srgbClr val="000000"/>
                </a:solidFill>
                <a:latin typeface="system-ui"/>
              </a:rPr>
              <a:t>2</a:t>
            </a:r>
            <a:r>
              <a:rPr lang="en-US" sz="3200" b="0" i="0" u="sng" dirty="0">
                <a:solidFill>
                  <a:srgbClr val="000000"/>
                </a:solidFill>
                <a:effectLst/>
                <a:latin typeface="system-ui"/>
              </a:rPr>
              <a:t> Thessalonians 3:17</a:t>
            </a:r>
          </a:p>
          <a:p>
            <a:r>
              <a:rPr lang="en-US" sz="3200" b="1" dirty="0">
                <a:solidFill>
                  <a:srgbClr val="FF0000"/>
                </a:solidFill>
              </a:rPr>
              <a:t>I</a:t>
            </a:r>
            <a:r>
              <a:rPr lang="en-US" sz="3200" dirty="0"/>
              <a:t>, </a:t>
            </a:r>
            <a:r>
              <a:rPr lang="en-US" sz="3200" b="1" dirty="0">
                <a:solidFill>
                  <a:srgbClr val="FF0000"/>
                </a:solidFill>
              </a:rPr>
              <a:t>Paul</a:t>
            </a:r>
            <a:r>
              <a:rPr lang="en-US" sz="3200" dirty="0"/>
              <a:t>, write this greeting with my own hand. This is the sign of genuineness in every letter of mine; it is the way I write.</a:t>
            </a:r>
            <a:endParaRPr lang="en-US" sz="4800" b="0" i="0" dirty="0">
              <a:solidFill>
                <a:srgbClr val="000000"/>
              </a:solidFill>
              <a:effectLst/>
              <a:latin typeface="system-ui"/>
            </a:endParaRPr>
          </a:p>
        </p:txBody>
      </p:sp>
    </p:spTree>
    <p:extLst>
      <p:ext uri="{BB962C8B-B14F-4D97-AF65-F5344CB8AC3E}">
        <p14:creationId xmlns:p14="http://schemas.microsoft.com/office/powerpoint/2010/main" val="418902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B589E2-9673-4FA0-9EB8-0B25275ED265}"/>
              </a:ext>
            </a:extLst>
          </p:cNvPr>
          <p:cNvSpPr txBox="1"/>
          <p:nvPr/>
        </p:nvSpPr>
        <p:spPr>
          <a:xfrm>
            <a:off x="0" y="302183"/>
            <a:ext cx="9141714" cy="206210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200" b="0" i="0" u="sng" dirty="0">
                <a:solidFill>
                  <a:srgbClr val="000000"/>
                </a:solidFill>
                <a:effectLst/>
                <a:latin typeface="system-ui"/>
              </a:rPr>
              <a:t>1 Thessalonians 2:17</a:t>
            </a:r>
          </a:p>
          <a:p>
            <a:r>
              <a:rPr lang="en-US" sz="3200" dirty="0"/>
              <a:t>But we, brethren, having been taken away from you for a short time in presence, not in heart, endeavored more eagerly to see your face with great desire.</a:t>
            </a:r>
            <a:endParaRPr lang="en-US" sz="7200" b="0" i="0" dirty="0">
              <a:solidFill>
                <a:srgbClr val="000000"/>
              </a:solidFill>
              <a:effectLst/>
              <a:latin typeface="system-ui"/>
            </a:endParaRPr>
          </a:p>
        </p:txBody>
      </p:sp>
      <p:sp>
        <p:nvSpPr>
          <p:cNvPr id="6" name="TextBox 5">
            <a:extLst>
              <a:ext uri="{FF2B5EF4-FFF2-40B4-BE49-F238E27FC236}">
                <a16:creationId xmlns:a16="http://schemas.microsoft.com/office/drawing/2014/main" id="{9E7348B1-5984-4F52-896E-9EB827E455CE}"/>
              </a:ext>
            </a:extLst>
          </p:cNvPr>
          <p:cNvSpPr txBox="1"/>
          <p:nvPr/>
        </p:nvSpPr>
        <p:spPr>
          <a:xfrm>
            <a:off x="0" y="3338169"/>
            <a:ext cx="9141714" cy="304698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200" u="sng" dirty="0">
                <a:solidFill>
                  <a:srgbClr val="000000"/>
                </a:solidFill>
                <a:latin typeface="system-ui"/>
              </a:rPr>
              <a:t>1</a:t>
            </a:r>
            <a:r>
              <a:rPr lang="en-US" sz="3200" b="0" i="0" u="sng" dirty="0">
                <a:solidFill>
                  <a:srgbClr val="000000"/>
                </a:solidFill>
                <a:effectLst/>
                <a:latin typeface="system-ui"/>
              </a:rPr>
              <a:t> Thessalonians 3:1-2</a:t>
            </a:r>
          </a:p>
          <a:p>
            <a:r>
              <a:rPr lang="en-US" sz="3200" dirty="0"/>
              <a:t>Therefore, when we could no longer endure it, we thought it good to be left in Athens alone, and sent Timothy, our brother and minister of God, and our fellow laborer in the gospel of Christ, to establish you and encourage you concerning your faith</a:t>
            </a:r>
            <a:endParaRPr lang="en-US" sz="7200" b="0" i="0" dirty="0">
              <a:solidFill>
                <a:srgbClr val="000000"/>
              </a:solidFill>
              <a:effectLst/>
              <a:latin typeface="system-ui"/>
            </a:endParaRPr>
          </a:p>
        </p:txBody>
      </p:sp>
    </p:spTree>
    <p:extLst>
      <p:ext uri="{BB962C8B-B14F-4D97-AF65-F5344CB8AC3E}">
        <p14:creationId xmlns:p14="http://schemas.microsoft.com/office/powerpoint/2010/main" val="3792260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TotalTime>
  <Words>446</Words>
  <Application>Microsoft Office PowerPoint</Application>
  <PresentationFormat>On-screen Show (4:3)</PresentationFormat>
  <Paragraphs>29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4</cp:revision>
  <dcterms:created xsi:type="dcterms:W3CDTF">2021-09-30T13:38:57Z</dcterms:created>
  <dcterms:modified xsi:type="dcterms:W3CDTF">2021-10-01T14:49:52Z</dcterms:modified>
</cp:coreProperties>
</file>