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0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92345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337612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2508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67C837-B12A-495F-B29E-DF88857C3690}"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84992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67C837-B12A-495F-B29E-DF88857C3690}"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9772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7C837-B12A-495F-B29E-DF88857C3690}"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41757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67C837-B12A-495F-B29E-DF88857C3690}"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5530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67C837-B12A-495F-B29E-DF88857C3690}"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61170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7C837-B12A-495F-B29E-DF88857C3690}"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97298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138593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67C837-B12A-495F-B29E-DF88857C3690}"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BE4B4-2D95-496A-A38C-96DFB9AB40B8}" type="slidenum">
              <a:rPr lang="en-US" smtClean="0"/>
              <a:t>‹#›</a:t>
            </a:fld>
            <a:endParaRPr lang="en-US"/>
          </a:p>
        </p:txBody>
      </p:sp>
    </p:spTree>
    <p:extLst>
      <p:ext uri="{BB962C8B-B14F-4D97-AF65-F5344CB8AC3E}">
        <p14:creationId xmlns:p14="http://schemas.microsoft.com/office/powerpoint/2010/main" val="220978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C837-B12A-495F-B29E-DF88857C3690}" type="datetimeFigureOut">
              <a:rPr lang="en-US" smtClean="0"/>
              <a:t>10/15/2021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BE4B4-2D95-496A-A38C-96DFB9AB40B8}" type="slidenum">
              <a:rPr lang="en-US" smtClean="0"/>
              <a:t>‹#›</a:t>
            </a:fld>
            <a:endParaRPr lang="en-US"/>
          </a:p>
        </p:txBody>
      </p:sp>
    </p:spTree>
    <p:extLst>
      <p:ext uri="{BB962C8B-B14F-4D97-AF65-F5344CB8AC3E}">
        <p14:creationId xmlns:p14="http://schemas.microsoft.com/office/powerpoint/2010/main" val="3259705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45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A8CC3F-0601-404F-A469-B57BD5725356}"/>
              </a:ext>
            </a:extLst>
          </p:cNvPr>
          <p:cNvSpPr txBox="1"/>
          <p:nvPr/>
        </p:nvSpPr>
        <p:spPr>
          <a:xfrm>
            <a:off x="0" y="2151727"/>
            <a:ext cx="9143999" cy="2554545"/>
          </a:xfrm>
          <a:prstGeom prst="rect">
            <a:avLst/>
          </a:prstGeom>
          <a:noFill/>
        </p:spPr>
        <p:txBody>
          <a:bodyPr wrap="square">
            <a:spAutoFit/>
          </a:bodyPr>
          <a:lstStyle/>
          <a:p>
            <a:pPr algn="ctr"/>
            <a:r>
              <a:rPr lang="en-US" sz="3200" dirty="0"/>
              <a:t>So shall My word be that goes forth from My mouth;</a:t>
            </a:r>
            <a:br>
              <a:rPr lang="en-US" sz="4800" dirty="0"/>
            </a:br>
            <a:r>
              <a:rPr lang="en-US" sz="3200" dirty="0"/>
              <a:t>It shall not return to Me void,</a:t>
            </a:r>
            <a:br>
              <a:rPr lang="en-US" sz="4800" dirty="0"/>
            </a:br>
            <a:r>
              <a:rPr lang="en-US" sz="3200" dirty="0"/>
              <a:t>But it shall accomplish what I please,</a:t>
            </a:r>
            <a:br>
              <a:rPr lang="en-US" sz="4800" dirty="0"/>
            </a:br>
            <a:r>
              <a:rPr lang="en-US" sz="3200" dirty="0"/>
              <a:t>And it shall prosper in the thing for which I sent it.</a:t>
            </a:r>
          </a:p>
          <a:p>
            <a:pPr algn="ctr"/>
            <a:r>
              <a:rPr lang="en-US" sz="3200" i="1" dirty="0"/>
              <a:t>Isaiah 55:11</a:t>
            </a:r>
            <a:endParaRPr lang="en-US" sz="4800" i="1" dirty="0"/>
          </a:p>
        </p:txBody>
      </p:sp>
    </p:spTree>
    <p:extLst>
      <p:ext uri="{BB962C8B-B14F-4D97-AF65-F5344CB8AC3E}">
        <p14:creationId xmlns:p14="http://schemas.microsoft.com/office/powerpoint/2010/main" val="4048218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52268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A8CC3F-0601-404F-A469-B57BD5725356}"/>
              </a:ext>
            </a:extLst>
          </p:cNvPr>
          <p:cNvSpPr txBox="1"/>
          <p:nvPr/>
        </p:nvSpPr>
        <p:spPr>
          <a:xfrm>
            <a:off x="0" y="91107"/>
            <a:ext cx="9143999" cy="1077218"/>
          </a:xfrm>
          <a:prstGeom prst="rect">
            <a:avLst/>
          </a:prstGeom>
          <a:noFill/>
        </p:spPr>
        <p:txBody>
          <a:bodyPr wrap="square">
            <a:spAutoFit/>
          </a:bodyPr>
          <a:lstStyle/>
          <a:p>
            <a:pPr algn="ctr"/>
            <a:r>
              <a:rPr lang="en-US" sz="3200" dirty="0"/>
              <a:t>Imitate me, just as I also imitate Christ.</a:t>
            </a:r>
          </a:p>
          <a:p>
            <a:pPr algn="ctr"/>
            <a:r>
              <a:rPr lang="en-US" sz="3200" i="1" dirty="0"/>
              <a:t>1 Corinthians 11:1</a:t>
            </a:r>
            <a:endParaRPr lang="en-US" sz="4800" i="1" dirty="0"/>
          </a:p>
        </p:txBody>
      </p:sp>
      <p:sp>
        <p:nvSpPr>
          <p:cNvPr id="3" name="TextBox 2">
            <a:extLst>
              <a:ext uri="{FF2B5EF4-FFF2-40B4-BE49-F238E27FC236}">
                <a16:creationId xmlns:a16="http://schemas.microsoft.com/office/drawing/2014/main" id="{1F872A74-2B74-4DD4-834A-A5EB30371586}"/>
              </a:ext>
            </a:extLst>
          </p:cNvPr>
          <p:cNvSpPr txBox="1"/>
          <p:nvPr/>
        </p:nvSpPr>
        <p:spPr>
          <a:xfrm>
            <a:off x="0" y="1617686"/>
            <a:ext cx="9143999" cy="1077218"/>
          </a:xfrm>
          <a:prstGeom prst="rect">
            <a:avLst/>
          </a:prstGeom>
          <a:noFill/>
        </p:spPr>
        <p:txBody>
          <a:bodyPr wrap="square">
            <a:spAutoFit/>
          </a:bodyPr>
          <a:lstStyle/>
          <a:p>
            <a:pPr algn="ctr"/>
            <a:r>
              <a:rPr lang="en-US" sz="3200" dirty="0"/>
              <a:t>Therefore be imitators of God as dear children. </a:t>
            </a:r>
          </a:p>
          <a:p>
            <a:pPr algn="ctr"/>
            <a:r>
              <a:rPr lang="en-US" sz="3200" i="1" dirty="0"/>
              <a:t>Ephesians 5:1</a:t>
            </a:r>
          </a:p>
        </p:txBody>
      </p:sp>
      <p:sp>
        <p:nvSpPr>
          <p:cNvPr id="5" name="TextBox 4">
            <a:extLst>
              <a:ext uri="{FF2B5EF4-FFF2-40B4-BE49-F238E27FC236}">
                <a16:creationId xmlns:a16="http://schemas.microsoft.com/office/drawing/2014/main" id="{BDA701B9-33CC-46CE-B7C1-E7B3AB48383A}"/>
              </a:ext>
            </a:extLst>
          </p:cNvPr>
          <p:cNvSpPr txBox="1"/>
          <p:nvPr/>
        </p:nvSpPr>
        <p:spPr>
          <a:xfrm>
            <a:off x="457198" y="3144266"/>
            <a:ext cx="8229599" cy="3046988"/>
          </a:xfrm>
          <a:prstGeom prst="rect">
            <a:avLst/>
          </a:prstGeom>
          <a:noFill/>
        </p:spPr>
        <p:txBody>
          <a:bodyPr wrap="square">
            <a:spAutoFit/>
          </a:bodyPr>
          <a:lstStyle/>
          <a:p>
            <a:pPr algn="ctr"/>
            <a:r>
              <a:rPr lang="en-US" sz="3200" dirty="0"/>
              <a:t>And we desire that each one of you show the same diligence to the full assurance of hope until the end, that you do not become sluggish, but imitate those who through faith and patience inherit the promises.</a:t>
            </a:r>
          </a:p>
          <a:p>
            <a:pPr algn="ctr"/>
            <a:r>
              <a:rPr lang="en-US" sz="3200" i="1" dirty="0"/>
              <a:t>Hebrews 6:12</a:t>
            </a:r>
          </a:p>
        </p:txBody>
      </p:sp>
    </p:spTree>
    <p:extLst>
      <p:ext uri="{BB962C8B-B14F-4D97-AF65-F5344CB8AC3E}">
        <p14:creationId xmlns:p14="http://schemas.microsoft.com/office/powerpoint/2010/main" val="358838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1818185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A8CC3F-0601-404F-A469-B57BD5725356}"/>
              </a:ext>
            </a:extLst>
          </p:cNvPr>
          <p:cNvSpPr txBox="1"/>
          <p:nvPr/>
        </p:nvSpPr>
        <p:spPr>
          <a:xfrm>
            <a:off x="0" y="605397"/>
            <a:ext cx="9143999" cy="2554545"/>
          </a:xfrm>
          <a:prstGeom prst="rect">
            <a:avLst/>
          </a:prstGeom>
          <a:noFill/>
        </p:spPr>
        <p:txBody>
          <a:bodyPr wrap="square">
            <a:spAutoFit/>
          </a:bodyPr>
          <a:lstStyle/>
          <a:p>
            <a:pPr algn="ctr"/>
            <a:r>
              <a:rPr lang="en-US" sz="3200" b="0" i="0" dirty="0">
                <a:solidFill>
                  <a:srgbClr val="000000"/>
                </a:solidFill>
                <a:effectLst/>
                <a:latin typeface="system-ui"/>
              </a:rPr>
              <a:t>And He began to teach them that the Son of Man must suffer many things, and be rejected by the elders and chief priests and scribes, and be killed, and after three days rise again.</a:t>
            </a:r>
          </a:p>
          <a:p>
            <a:pPr algn="ctr"/>
            <a:r>
              <a:rPr lang="en-US" sz="3200" i="1" dirty="0"/>
              <a:t>Mark 8:31</a:t>
            </a:r>
            <a:endParaRPr lang="en-US" sz="4800" i="1" dirty="0"/>
          </a:p>
        </p:txBody>
      </p:sp>
      <p:sp>
        <p:nvSpPr>
          <p:cNvPr id="5" name="TextBox 4">
            <a:extLst>
              <a:ext uri="{FF2B5EF4-FFF2-40B4-BE49-F238E27FC236}">
                <a16:creationId xmlns:a16="http://schemas.microsoft.com/office/drawing/2014/main" id="{BDA701B9-33CC-46CE-B7C1-E7B3AB48383A}"/>
              </a:ext>
            </a:extLst>
          </p:cNvPr>
          <p:cNvSpPr txBox="1"/>
          <p:nvPr/>
        </p:nvSpPr>
        <p:spPr>
          <a:xfrm>
            <a:off x="457199" y="3698059"/>
            <a:ext cx="8229599" cy="2062103"/>
          </a:xfrm>
          <a:prstGeom prst="rect">
            <a:avLst/>
          </a:prstGeom>
          <a:noFill/>
        </p:spPr>
        <p:txBody>
          <a:bodyPr wrap="square">
            <a:spAutoFit/>
          </a:bodyPr>
          <a:lstStyle/>
          <a:p>
            <a:pPr algn="ctr"/>
            <a:r>
              <a:rPr lang="en-US" sz="3200" dirty="0"/>
              <a:t>But those things which God foretold by the mouth of all His prophets, that the Christ would suffer, He has thus fulfilled.</a:t>
            </a:r>
          </a:p>
          <a:p>
            <a:pPr algn="ctr"/>
            <a:r>
              <a:rPr lang="en-US" sz="3200" i="1" dirty="0"/>
              <a:t>Acts 3:18</a:t>
            </a:r>
          </a:p>
        </p:txBody>
      </p:sp>
    </p:spTree>
    <p:extLst>
      <p:ext uri="{BB962C8B-B14F-4D97-AF65-F5344CB8AC3E}">
        <p14:creationId xmlns:p14="http://schemas.microsoft.com/office/powerpoint/2010/main" val="1981413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A8CC3F-0601-404F-A469-B57BD5725356}"/>
              </a:ext>
            </a:extLst>
          </p:cNvPr>
          <p:cNvSpPr txBox="1"/>
          <p:nvPr/>
        </p:nvSpPr>
        <p:spPr>
          <a:xfrm>
            <a:off x="0" y="917534"/>
            <a:ext cx="9143999" cy="2062103"/>
          </a:xfrm>
          <a:prstGeom prst="rect">
            <a:avLst/>
          </a:prstGeom>
          <a:noFill/>
        </p:spPr>
        <p:txBody>
          <a:bodyPr wrap="square">
            <a:spAutoFit/>
          </a:bodyPr>
          <a:lstStyle/>
          <a:p>
            <a:pPr algn="ctr"/>
            <a:r>
              <a:rPr lang="en-US" sz="3200" b="0" i="0" dirty="0">
                <a:solidFill>
                  <a:srgbClr val="000000"/>
                </a:solidFill>
                <a:effectLst/>
                <a:latin typeface="system-ui"/>
              </a:rPr>
              <a:t>So they departed from the presence of the council, rejoicing that they were counted worthy to suffer shame for His name.</a:t>
            </a:r>
          </a:p>
          <a:p>
            <a:pPr algn="ctr"/>
            <a:r>
              <a:rPr lang="en-US" sz="3200" i="1" dirty="0"/>
              <a:t>Acts 5:41</a:t>
            </a:r>
            <a:endParaRPr lang="en-US" sz="4800" i="1" dirty="0"/>
          </a:p>
        </p:txBody>
      </p:sp>
      <p:sp>
        <p:nvSpPr>
          <p:cNvPr id="5" name="TextBox 4">
            <a:extLst>
              <a:ext uri="{FF2B5EF4-FFF2-40B4-BE49-F238E27FC236}">
                <a16:creationId xmlns:a16="http://schemas.microsoft.com/office/drawing/2014/main" id="{BDA701B9-33CC-46CE-B7C1-E7B3AB48383A}"/>
              </a:ext>
            </a:extLst>
          </p:cNvPr>
          <p:cNvSpPr txBox="1"/>
          <p:nvPr/>
        </p:nvSpPr>
        <p:spPr>
          <a:xfrm>
            <a:off x="318753" y="3878363"/>
            <a:ext cx="8506494" cy="2062103"/>
          </a:xfrm>
          <a:prstGeom prst="rect">
            <a:avLst/>
          </a:prstGeom>
          <a:noFill/>
        </p:spPr>
        <p:txBody>
          <a:bodyPr wrap="square">
            <a:spAutoFit/>
          </a:bodyPr>
          <a:lstStyle/>
          <a:p>
            <a:pPr algn="ctr"/>
            <a:r>
              <a:rPr lang="en-US" sz="3200" dirty="0"/>
              <a:t>but rejoice to the extent that you partake of Christ’s sufferings, that when His glory is revealed, you may also be glad with exceeding joy. </a:t>
            </a:r>
          </a:p>
          <a:p>
            <a:pPr algn="ctr"/>
            <a:r>
              <a:rPr lang="en-US" sz="3200" i="1" dirty="0"/>
              <a:t>1 Peter 4:13</a:t>
            </a:r>
          </a:p>
        </p:txBody>
      </p:sp>
    </p:spTree>
    <p:extLst>
      <p:ext uri="{BB962C8B-B14F-4D97-AF65-F5344CB8AC3E}">
        <p14:creationId xmlns:p14="http://schemas.microsoft.com/office/powerpoint/2010/main" val="3184546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303937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17" r="7432" b="-2"/>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The Actions of the Thessalonians</a:t>
            </a:r>
          </a:p>
          <a:p>
            <a:pPr algn="ctr"/>
            <a:r>
              <a:rPr lang="en-US" sz="4000" b="1" i="1" dirty="0"/>
              <a:t>1 Thessalonians 2:13-17</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43671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2551837"/>
            <a:ext cx="9144000" cy="1754326"/>
          </a:xfrm>
          <a:prstGeom prst="rect">
            <a:avLst/>
          </a:prstGeom>
          <a:noFill/>
        </p:spPr>
        <p:txBody>
          <a:bodyPr wrap="square">
            <a:spAutoFit/>
          </a:bodyPr>
          <a:lstStyle/>
          <a:p>
            <a:pPr algn="ctr"/>
            <a:r>
              <a:rPr lang="en-US" sz="3600" b="0" dirty="0">
                <a:solidFill>
                  <a:srgbClr val="000000"/>
                </a:solidFill>
                <a:effectLst/>
                <a:latin typeface="system-ui"/>
              </a:rPr>
              <a:t>So then faith comes by hearing, </a:t>
            </a:r>
          </a:p>
          <a:p>
            <a:pPr algn="ctr"/>
            <a:r>
              <a:rPr lang="en-US" sz="3600" b="0" dirty="0">
                <a:solidFill>
                  <a:srgbClr val="000000"/>
                </a:solidFill>
                <a:effectLst/>
                <a:latin typeface="system-ui"/>
              </a:rPr>
              <a:t>and hearing by the word of God.</a:t>
            </a:r>
          </a:p>
          <a:p>
            <a:pPr algn="ctr"/>
            <a:r>
              <a:rPr lang="en-US" sz="3600" i="1" dirty="0">
                <a:solidFill>
                  <a:srgbClr val="000000"/>
                </a:solidFill>
                <a:latin typeface="system-ui"/>
              </a:rPr>
              <a:t>Romans 10:17</a:t>
            </a:r>
            <a:endParaRPr lang="en-US" sz="3200" i="1" dirty="0"/>
          </a:p>
        </p:txBody>
      </p:sp>
    </p:spTree>
    <p:extLst>
      <p:ext uri="{BB962C8B-B14F-4D97-AF65-F5344CB8AC3E}">
        <p14:creationId xmlns:p14="http://schemas.microsoft.com/office/powerpoint/2010/main" val="362823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314673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920621"/>
            <a:ext cx="9144000" cy="5016758"/>
          </a:xfrm>
          <a:prstGeom prst="rect">
            <a:avLst/>
          </a:prstGeom>
          <a:noFill/>
        </p:spPr>
        <p:txBody>
          <a:bodyPr wrap="square">
            <a:spAutoFit/>
          </a:bodyPr>
          <a:lstStyle/>
          <a:p>
            <a:pPr algn="ctr"/>
            <a:r>
              <a:rPr lang="en-US" sz="3200" b="0" i="0" dirty="0">
                <a:solidFill>
                  <a:srgbClr val="000000"/>
                </a:solidFill>
                <a:effectLst/>
                <a:latin typeface="system-ui"/>
              </a:rPr>
              <a:t>And some of them were persuaded; and a great multitude of the devout Greeks, and not a few of the leading women, joined Paul and Silas. </a:t>
            </a:r>
          </a:p>
          <a:p>
            <a:pPr algn="ctr"/>
            <a:endParaRPr lang="en-US" sz="3200" dirty="0">
              <a:solidFill>
                <a:srgbClr val="000000"/>
              </a:solidFill>
              <a:latin typeface="system-ui"/>
            </a:endParaRPr>
          </a:p>
          <a:p>
            <a:pPr algn="ctr"/>
            <a:r>
              <a:rPr lang="en-US" sz="3200" b="0" i="0" dirty="0">
                <a:solidFill>
                  <a:srgbClr val="000000"/>
                </a:solidFill>
                <a:effectLst/>
                <a:latin typeface="system-ui"/>
              </a:rPr>
              <a:t>But the Jews who were not persuaded, becoming envious, took some of the evil men from the marketplace, and gathering a mob, set all the city in an uproar and attacked the house of Jason, and sought to bring them out to the people.</a:t>
            </a:r>
          </a:p>
          <a:p>
            <a:pPr algn="ctr"/>
            <a:r>
              <a:rPr lang="en-US" sz="3200" i="1" dirty="0">
                <a:solidFill>
                  <a:srgbClr val="000000"/>
                </a:solidFill>
                <a:latin typeface="system-ui"/>
              </a:rPr>
              <a:t>Acts 17:4-5</a:t>
            </a:r>
            <a:endParaRPr lang="en-US" sz="3200" i="1" dirty="0"/>
          </a:p>
        </p:txBody>
      </p:sp>
    </p:spTree>
    <p:extLst>
      <p:ext uri="{BB962C8B-B14F-4D97-AF65-F5344CB8AC3E}">
        <p14:creationId xmlns:p14="http://schemas.microsoft.com/office/powerpoint/2010/main" val="195576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224541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1" y="548582"/>
            <a:ext cx="9144000" cy="2062103"/>
          </a:xfrm>
          <a:prstGeom prst="rect">
            <a:avLst/>
          </a:prstGeom>
          <a:noFill/>
        </p:spPr>
        <p:txBody>
          <a:bodyPr wrap="square">
            <a:spAutoFit/>
          </a:bodyPr>
          <a:lstStyle/>
          <a:p>
            <a:pPr algn="ctr"/>
            <a:r>
              <a:rPr lang="en-US" sz="3200" b="0" i="0" dirty="0">
                <a:solidFill>
                  <a:srgbClr val="000000"/>
                </a:solidFill>
                <a:effectLst/>
                <a:latin typeface="system-ui"/>
              </a:rPr>
              <a:t>But as we have been approved by God to be entrusted with the gospel, even so we speak, not as pleasing men, but God who tests our hearts.</a:t>
            </a:r>
          </a:p>
          <a:p>
            <a:pPr algn="ctr"/>
            <a:r>
              <a:rPr lang="en-US" sz="3200" i="1" dirty="0">
                <a:solidFill>
                  <a:srgbClr val="000000"/>
                </a:solidFill>
                <a:latin typeface="system-ui"/>
              </a:rPr>
              <a:t>1 Thessalonians 2:4</a:t>
            </a:r>
            <a:endParaRPr lang="en-US" sz="3200" i="1" dirty="0"/>
          </a:p>
        </p:txBody>
      </p:sp>
      <p:sp>
        <p:nvSpPr>
          <p:cNvPr id="4" name="TextBox 3">
            <a:extLst>
              <a:ext uri="{FF2B5EF4-FFF2-40B4-BE49-F238E27FC236}">
                <a16:creationId xmlns:a16="http://schemas.microsoft.com/office/drawing/2014/main" id="{B3A8CC3F-0601-404F-A469-B57BD5725356}"/>
              </a:ext>
            </a:extLst>
          </p:cNvPr>
          <p:cNvSpPr txBox="1"/>
          <p:nvPr/>
        </p:nvSpPr>
        <p:spPr>
          <a:xfrm>
            <a:off x="352559" y="3262430"/>
            <a:ext cx="8438881" cy="3046988"/>
          </a:xfrm>
          <a:prstGeom prst="rect">
            <a:avLst/>
          </a:prstGeom>
          <a:noFill/>
        </p:spPr>
        <p:txBody>
          <a:bodyPr wrap="square">
            <a:spAutoFit/>
          </a:bodyPr>
          <a:lstStyle/>
          <a:p>
            <a:pPr algn="ctr"/>
            <a:r>
              <a:rPr lang="en-US" sz="3200" b="0" dirty="0">
                <a:solidFill>
                  <a:srgbClr val="000000"/>
                </a:solidFill>
                <a:effectLst/>
                <a:latin typeface="system-ui"/>
              </a:rPr>
              <a:t>But I make known to you, brethren, that the gospel which was preached by me is not according to man. For I neither received it from man, nor was I taught it, but it came through the revelation of Jesus Christ.</a:t>
            </a:r>
          </a:p>
          <a:p>
            <a:pPr algn="ctr"/>
            <a:r>
              <a:rPr lang="en-US" sz="3200" i="1" dirty="0">
                <a:solidFill>
                  <a:srgbClr val="000000"/>
                </a:solidFill>
                <a:latin typeface="system-ui"/>
              </a:rPr>
              <a:t>Galatians 1:11-12</a:t>
            </a:r>
            <a:endParaRPr lang="en-US" sz="3200" i="1" dirty="0"/>
          </a:p>
        </p:txBody>
      </p:sp>
    </p:spTree>
    <p:extLst>
      <p:ext uri="{BB962C8B-B14F-4D97-AF65-F5344CB8AC3E}">
        <p14:creationId xmlns:p14="http://schemas.microsoft.com/office/powerpoint/2010/main" val="172585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1B001A-F226-4BC1-853B-E3DB2C827843}"/>
              </a:ext>
            </a:extLst>
          </p:cNvPr>
          <p:cNvSpPr txBox="1"/>
          <p:nvPr/>
        </p:nvSpPr>
        <p:spPr>
          <a:xfrm>
            <a:off x="0" y="110142"/>
            <a:ext cx="9144000" cy="6637715"/>
          </a:xfrm>
          <a:prstGeom prst="rect">
            <a:avLst/>
          </a:prstGeom>
          <a:noFill/>
        </p:spPr>
        <p:txBody>
          <a:bodyPr wrap="square">
            <a:spAutoFit/>
          </a:bodyPr>
          <a:lstStyle/>
          <a:p>
            <a:r>
              <a:rPr lang="en-US" sz="2900" b="1" i="0" baseline="30000" dirty="0">
                <a:solidFill>
                  <a:srgbClr val="000000"/>
                </a:solidFill>
                <a:effectLst/>
                <a:latin typeface="system-ui"/>
              </a:rPr>
              <a:t>13 </a:t>
            </a:r>
            <a:r>
              <a:rPr lang="en-US" sz="2900" b="0" i="0" dirty="0">
                <a:solidFill>
                  <a:srgbClr val="000000"/>
                </a:solidFill>
                <a:effectLst/>
                <a:latin typeface="system-ui"/>
              </a:rPr>
              <a:t>And we also thank God constantly</a:t>
            </a:r>
            <a:r>
              <a:rPr lang="en-US" sz="2900" baseline="30000" dirty="0">
                <a:solidFill>
                  <a:srgbClr val="000000"/>
                </a:solidFill>
                <a:latin typeface="system-ui"/>
              </a:rPr>
              <a:t> </a:t>
            </a:r>
            <a:r>
              <a:rPr lang="en-US" sz="2900" b="0" i="0" dirty="0">
                <a:solidFill>
                  <a:srgbClr val="000000"/>
                </a:solidFill>
                <a:effectLst/>
                <a:latin typeface="system-ui"/>
              </a:rPr>
              <a:t>for this, that when you received the word of God, which you heard from us, </a:t>
            </a:r>
          </a:p>
          <a:p>
            <a:r>
              <a:rPr lang="en-US" sz="2900" b="0" i="0" dirty="0">
                <a:solidFill>
                  <a:srgbClr val="000000"/>
                </a:solidFill>
                <a:effectLst/>
                <a:latin typeface="system-ui"/>
              </a:rPr>
              <a:t>you accepted it not as the word of men</a:t>
            </a:r>
            <a:r>
              <a:rPr lang="en-US" sz="2900" baseline="30000" dirty="0">
                <a:solidFill>
                  <a:srgbClr val="000000"/>
                </a:solidFill>
                <a:latin typeface="system-ui"/>
              </a:rPr>
              <a:t>  </a:t>
            </a:r>
            <a:r>
              <a:rPr lang="en-US" sz="2900" b="0" i="0" dirty="0">
                <a:solidFill>
                  <a:srgbClr val="000000"/>
                </a:solidFill>
                <a:effectLst/>
                <a:latin typeface="system-ui"/>
              </a:rPr>
              <a:t>but as what it really is, the word of God, which is at work in you believers. </a:t>
            </a:r>
          </a:p>
          <a:p>
            <a:endParaRPr lang="en-US" sz="2900" baseline="30000" dirty="0">
              <a:solidFill>
                <a:srgbClr val="000000"/>
              </a:solidFill>
              <a:latin typeface="system-ui"/>
            </a:endParaRPr>
          </a:p>
          <a:p>
            <a:r>
              <a:rPr lang="en-US" sz="2900" b="1" i="0" baseline="30000" dirty="0">
                <a:solidFill>
                  <a:srgbClr val="000000"/>
                </a:solidFill>
                <a:effectLst/>
                <a:latin typeface="system-ui"/>
              </a:rPr>
              <a:t>14 </a:t>
            </a:r>
            <a:r>
              <a:rPr lang="en-US" sz="2900" b="0" i="0" dirty="0">
                <a:solidFill>
                  <a:srgbClr val="000000"/>
                </a:solidFill>
                <a:effectLst/>
                <a:latin typeface="system-ui"/>
              </a:rPr>
              <a:t>For you, brothers, became imitators of the churches of God in Christ Jesus that are in Judea. </a:t>
            </a:r>
          </a:p>
          <a:p>
            <a:endParaRPr lang="en-US" sz="2900" dirty="0">
              <a:solidFill>
                <a:srgbClr val="000000"/>
              </a:solidFill>
              <a:latin typeface="system-ui"/>
            </a:endParaRPr>
          </a:p>
          <a:p>
            <a:r>
              <a:rPr lang="en-US" sz="2900" b="0" i="0" dirty="0">
                <a:solidFill>
                  <a:srgbClr val="000000"/>
                </a:solidFill>
                <a:effectLst/>
                <a:latin typeface="system-ui"/>
              </a:rPr>
              <a:t>For you suffered the same things from your own countrymen as they did from the Jews,</a:t>
            </a:r>
            <a:r>
              <a:rPr lang="en-US" sz="2900" baseline="30000" dirty="0">
                <a:solidFill>
                  <a:srgbClr val="000000"/>
                </a:solidFill>
                <a:latin typeface="system-ui"/>
              </a:rPr>
              <a:t> </a:t>
            </a:r>
            <a:r>
              <a:rPr lang="en-US" sz="2900" b="1" i="0" baseline="30000" dirty="0">
                <a:solidFill>
                  <a:srgbClr val="000000"/>
                </a:solidFill>
                <a:effectLst/>
                <a:latin typeface="system-ui"/>
              </a:rPr>
              <a:t>15 </a:t>
            </a:r>
            <a:r>
              <a:rPr lang="en-US" sz="2900" b="0" i="0" dirty="0">
                <a:solidFill>
                  <a:srgbClr val="000000"/>
                </a:solidFill>
                <a:effectLst/>
                <a:latin typeface="system-ui"/>
              </a:rPr>
              <a:t>who killed both the Lord Jesus and the prophets, and drove us out, and displease God and oppose all mankind </a:t>
            </a:r>
            <a:r>
              <a:rPr lang="en-US" sz="2900" b="1" i="0" baseline="30000" dirty="0">
                <a:solidFill>
                  <a:srgbClr val="000000"/>
                </a:solidFill>
                <a:effectLst/>
                <a:latin typeface="system-ui"/>
              </a:rPr>
              <a:t>16 </a:t>
            </a:r>
            <a:r>
              <a:rPr lang="en-US" sz="2900" b="0" i="0" dirty="0">
                <a:solidFill>
                  <a:srgbClr val="000000"/>
                </a:solidFill>
                <a:effectLst/>
                <a:latin typeface="system-ui"/>
              </a:rPr>
              <a:t>by hindering us from speaking to the Gentiles that they might be saved—so as always to fill up the measure of their sins. But wrath has come upon them at last!</a:t>
            </a:r>
            <a:endParaRPr lang="en-US" sz="2900" dirty="0"/>
          </a:p>
        </p:txBody>
      </p:sp>
    </p:spTree>
    <p:extLst>
      <p:ext uri="{BB962C8B-B14F-4D97-AF65-F5344CB8AC3E}">
        <p14:creationId xmlns:p14="http://schemas.microsoft.com/office/powerpoint/2010/main" val="310246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1485</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4</cp:revision>
  <dcterms:created xsi:type="dcterms:W3CDTF">2021-09-30T13:38:57Z</dcterms:created>
  <dcterms:modified xsi:type="dcterms:W3CDTF">2021-10-15T16:31:38Z</dcterms:modified>
</cp:coreProperties>
</file>