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58" r:id="rId5"/>
    <p:sldId id="259" r:id="rId6"/>
    <p:sldId id="261" r:id="rId7"/>
    <p:sldId id="260" r:id="rId8"/>
    <p:sldId id="262" r:id="rId9"/>
    <p:sldId id="265" r:id="rId10"/>
    <p:sldId id="263" r:id="rId11"/>
    <p:sldId id="266" r:id="rId12"/>
    <p:sldId id="268"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578520-FC52-4358-888C-C39BE3CC79B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2745703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578520-FC52-4358-888C-C39BE3CC79B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455444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578520-FC52-4358-888C-C39BE3CC79B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739949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578520-FC52-4358-888C-C39BE3CC79B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3448054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578520-FC52-4358-888C-C39BE3CC79BA}"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1995121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578520-FC52-4358-888C-C39BE3CC79BA}"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520124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578520-FC52-4358-888C-C39BE3CC79BA}"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3998192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578520-FC52-4358-888C-C39BE3CC79BA}"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3274429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78520-FC52-4358-888C-C39BE3CC79BA}"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807389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578520-FC52-4358-888C-C39BE3CC79BA}"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1424766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578520-FC52-4358-888C-C39BE3CC79BA}"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D9636-BC6D-41F5-A01F-6CFB2328A1B6}" type="slidenum">
              <a:rPr lang="en-US" smtClean="0"/>
              <a:t>‹#›</a:t>
            </a:fld>
            <a:endParaRPr lang="en-US"/>
          </a:p>
        </p:txBody>
      </p:sp>
    </p:spTree>
    <p:extLst>
      <p:ext uri="{BB962C8B-B14F-4D97-AF65-F5344CB8AC3E}">
        <p14:creationId xmlns:p14="http://schemas.microsoft.com/office/powerpoint/2010/main" val="842760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78520-FC52-4358-888C-C39BE3CC79BA}" type="datetimeFigureOut">
              <a:rPr lang="en-US" smtClean="0"/>
              <a:t>10/1/2021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D9636-BC6D-41F5-A01F-6CFB2328A1B6}" type="slidenum">
              <a:rPr lang="en-US" smtClean="0"/>
              <a:t>‹#›</a:t>
            </a:fld>
            <a:endParaRPr lang="en-US"/>
          </a:p>
        </p:txBody>
      </p:sp>
    </p:spTree>
    <p:extLst>
      <p:ext uri="{BB962C8B-B14F-4D97-AF65-F5344CB8AC3E}">
        <p14:creationId xmlns:p14="http://schemas.microsoft.com/office/powerpoint/2010/main" val="1095783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65D9-1193-4EF8-BAF7-9EDA60F0BD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A16272-2381-40F5-962C-D70C55E8D6F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37294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659410"/>
            <a:ext cx="9144000" cy="1555903"/>
          </a:xfrm>
        </p:spPr>
        <p:txBody>
          <a:bodyPr>
            <a:noAutofit/>
          </a:bodyPr>
          <a:lstStyle/>
          <a:p>
            <a:r>
              <a:rPr lang="en-US" dirty="0"/>
              <a:t>Jesus takes the initiative.</a:t>
            </a:r>
          </a:p>
        </p:txBody>
      </p:sp>
      <p:sp>
        <p:nvSpPr>
          <p:cNvPr id="4" name="TextBox 3">
            <a:extLst>
              <a:ext uri="{FF2B5EF4-FFF2-40B4-BE49-F238E27FC236}">
                <a16:creationId xmlns:a16="http://schemas.microsoft.com/office/drawing/2014/main" id="{7597007B-C06F-4B49-A1E7-7199E7AFD447}"/>
              </a:ext>
            </a:extLst>
          </p:cNvPr>
          <p:cNvSpPr txBox="1"/>
          <p:nvPr/>
        </p:nvSpPr>
        <p:spPr>
          <a:xfrm>
            <a:off x="150313" y="2642650"/>
            <a:ext cx="8868428" cy="2554545"/>
          </a:xfrm>
          <a:prstGeom prst="rect">
            <a:avLst/>
          </a:prstGeom>
          <a:noFill/>
        </p:spPr>
        <p:txBody>
          <a:bodyPr wrap="square">
            <a:spAutoFit/>
          </a:bodyPr>
          <a:lstStyle/>
          <a:p>
            <a:r>
              <a:rPr lang="en-US" sz="3200" dirty="0"/>
              <a:t>As Jesus went on from there, He saw a man called Matthew sitting in the tax collector’s office; and He said to him, “</a:t>
            </a:r>
            <a:r>
              <a:rPr lang="en-US" sz="3200" b="1" dirty="0">
                <a:solidFill>
                  <a:srgbClr val="00B050"/>
                </a:solidFill>
              </a:rPr>
              <a:t>Follow Me!” </a:t>
            </a:r>
            <a:r>
              <a:rPr lang="en-US" sz="3200" dirty="0"/>
              <a:t>And he got up and followed Him.</a:t>
            </a:r>
            <a:r>
              <a:rPr lang="en-US" sz="3200" dirty="0">
                <a:solidFill>
                  <a:srgbClr val="000000"/>
                </a:solidFill>
                <a:latin typeface="system-ui"/>
              </a:rPr>
              <a:t>																											Matthew 9:9</a:t>
            </a:r>
            <a:endParaRPr lang="en-US" sz="3200" dirty="0"/>
          </a:p>
        </p:txBody>
      </p:sp>
    </p:spTree>
    <p:extLst>
      <p:ext uri="{BB962C8B-B14F-4D97-AF65-F5344CB8AC3E}">
        <p14:creationId xmlns:p14="http://schemas.microsoft.com/office/powerpoint/2010/main" val="849469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659410"/>
            <a:ext cx="9144000" cy="1555903"/>
          </a:xfrm>
        </p:spPr>
        <p:txBody>
          <a:bodyPr>
            <a:noAutofit/>
          </a:bodyPr>
          <a:lstStyle/>
          <a:p>
            <a:r>
              <a:rPr lang="en-US" dirty="0"/>
              <a:t>Jesus takes the initiative.</a:t>
            </a:r>
          </a:p>
        </p:txBody>
      </p:sp>
      <p:sp>
        <p:nvSpPr>
          <p:cNvPr id="4" name="TextBox 3">
            <a:extLst>
              <a:ext uri="{FF2B5EF4-FFF2-40B4-BE49-F238E27FC236}">
                <a16:creationId xmlns:a16="http://schemas.microsoft.com/office/drawing/2014/main" id="{7597007B-C06F-4B49-A1E7-7199E7AFD447}"/>
              </a:ext>
            </a:extLst>
          </p:cNvPr>
          <p:cNvSpPr txBox="1"/>
          <p:nvPr/>
        </p:nvSpPr>
        <p:spPr>
          <a:xfrm>
            <a:off x="150313" y="2642650"/>
            <a:ext cx="8868428" cy="1569660"/>
          </a:xfrm>
          <a:prstGeom prst="rect">
            <a:avLst/>
          </a:prstGeom>
          <a:noFill/>
        </p:spPr>
        <p:txBody>
          <a:bodyPr wrap="square">
            <a:spAutoFit/>
          </a:bodyPr>
          <a:lstStyle/>
          <a:p>
            <a:r>
              <a:rPr lang="en-US" sz="3200" dirty="0"/>
              <a:t>The following day Jesus wanted to go to Galilee, and He found Philip and said to him, “</a:t>
            </a:r>
            <a:r>
              <a:rPr lang="en-US" sz="3200" b="1" dirty="0">
                <a:solidFill>
                  <a:srgbClr val="00B050"/>
                </a:solidFill>
              </a:rPr>
              <a:t>Follow Me</a:t>
            </a:r>
            <a:r>
              <a:rPr lang="en-US" sz="3200" dirty="0"/>
              <a:t>.”</a:t>
            </a:r>
            <a:r>
              <a:rPr lang="en-US" sz="3200" dirty="0">
                <a:solidFill>
                  <a:srgbClr val="000000"/>
                </a:solidFill>
                <a:latin typeface="system-ui"/>
              </a:rPr>
              <a:t>																	John 1:43</a:t>
            </a:r>
            <a:endParaRPr lang="en-US" sz="3200" dirty="0"/>
          </a:p>
        </p:txBody>
      </p:sp>
    </p:spTree>
    <p:extLst>
      <p:ext uri="{BB962C8B-B14F-4D97-AF65-F5344CB8AC3E}">
        <p14:creationId xmlns:p14="http://schemas.microsoft.com/office/powerpoint/2010/main" val="3961260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659410"/>
            <a:ext cx="9144000" cy="1555903"/>
          </a:xfrm>
        </p:spPr>
        <p:txBody>
          <a:bodyPr>
            <a:noAutofit/>
          </a:bodyPr>
          <a:lstStyle/>
          <a:p>
            <a:r>
              <a:rPr lang="en-US" dirty="0"/>
              <a:t>Jesus takes the initiative.</a:t>
            </a:r>
          </a:p>
        </p:txBody>
      </p:sp>
      <p:sp>
        <p:nvSpPr>
          <p:cNvPr id="4" name="TextBox 3">
            <a:extLst>
              <a:ext uri="{FF2B5EF4-FFF2-40B4-BE49-F238E27FC236}">
                <a16:creationId xmlns:a16="http://schemas.microsoft.com/office/drawing/2014/main" id="{7597007B-C06F-4B49-A1E7-7199E7AFD447}"/>
              </a:ext>
            </a:extLst>
          </p:cNvPr>
          <p:cNvSpPr txBox="1"/>
          <p:nvPr/>
        </p:nvSpPr>
        <p:spPr>
          <a:xfrm>
            <a:off x="137786" y="2644170"/>
            <a:ext cx="8868428" cy="1569660"/>
          </a:xfrm>
          <a:prstGeom prst="rect">
            <a:avLst/>
          </a:prstGeom>
          <a:noFill/>
        </p:spPr>
        <p:txBody>
          <a:bodyPr wrap="square">
            <a:spAutoFit/>
          </a:bodyPr>
          <a:lstStyle/>
          <a:p>
            <a:r>
              <a:rPr lang="en-US" sz="3200" b="0" i="0" dirty="0">
                <a:solidFill>
                  <a:srgbClr val="000000"/>
                </a:solidFill>
                <a:effectLst/>
                <a:latin typeface="system-ui"/>
              </a:rPr>
              <a:t>But God demonstrates His own love toward us, in that while we were still sinners, Christ died for us.</a:t>
            </a:r>
            <a:r>
              <a:rPr lang="en-US" sz="3200" dirty="0">
                <a:solidFill>
                  <a:srgbClr val="000000"/>
                </a:solidFill>
                <a:latin typeface="system-ui"/>
              </a:rPr>
              <a:t>															Romans 5:8</a:t>
            </a:r>
            <a:endParaRPr lang="en-US" sz="3200" dirty="0"/>
          </a:p>
        </p:txBody>
      </p:sp>
    </p:spTree>
    <p:extLst>
      <p:ext uri="{BB962C8B-B14F-4D97-AF65-F5344CB8AC3E}">
        <p14:creationId xmlns:p14="http://schemas.microsoft.com/office/powerpoint/2010/main" val="817868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0"/>
            <a:ext cx="9144000" cy="1555903"/>
          </a:xfrm>
        </p:spPr>
        <p:txBody>
          <a:bodyPr>
            <a:noAutofit/>
          </a:bodyPr>
          <a:lstStyle/>
          <a:p>
            <a:r>
              <a:rPr lang="en-US" sz="4800" b="1" dirty="0"/>
              <a:t>Jesus calls people on the margins.</a:t>
            </a:r>
          </a:p>
        </p:txBody>
      </p:sp>
      <p:sp>
        <p:nvSpPr>
          <p:cNvPr id="6" name="TextBox 5">
            <a:extLst>
              <a:ext uri="{FF2B5EF4-FFF2-40B4-BE49-F238E27FC236}">
                <a16:creationId xmlns:a16="http://schemas.microsoft.com/office/drawing/2014/main" id="{68D6518B-8DAC-4B74-A18A-EA16FEBB0C57}"/>
              </a:ext>
            </a:extLst>
          </p:cNvPr>
          <p:cNvSpPr txBox="1"/>
          <p:nvPr/>
        </p:nvSpPr>
        <p:spPr>
          <a:xfrm>
            <a:off x="275572" y="1707384"/>
            <a:ext cx="8868428" cy="4524315"/>
          </a:xfrm>
          <a:prstGeom prst="rect">
            <a:avLst/>
          </a:prstGeom>
          <a:noFill/>
        </p:spPr>
        <p:txBody>
          <a:bodyPr wrap="square">
            <a:spAutoFit/>
          </a:bodyPr>
          <a:lstStyle/>
          <a:p>
            <a:pPr algn="l"/>
            <a:r>
              <a:rPr lang="en-US" sz="3200" b="0" dirty="0">
                <a:solidFill>
                  <a:srgbClr val="000000"/>
                </a:solidFill>
                <a:effectLst/>
                <a:latin typeface="system-ui"/>
              </a:rPr>
              <a:t>Now it happened, as Jesus sat at the table in the house, that behold, many tax collectors and sinners came and sat down with Him and His disciples. And when the Pharisees saw it, they said to His disciples, “Why does your Teacher eat with tax collectors and sinners?” When Jesus heard that, He said to them, “Those who are well have no need of a physician, but those who are sick.”</a:t>
            </a:r>
          </a:p>
          <a:p>
            <a:pPr algn="l"/>
            <a:r>
              <a:rPr lang="en-US" sz="3200" dirty="0">
                <a:solidFill>
                  <a:srgbClr val="000000"/>
                </a:solidFill>
                <a:latin typeface="system-ui"/>
              </a:rPr>
              <a:t>												Matthew 9:10-12</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3477826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0"/>
            <a:ext cx="9144000" cy="1555903"/>
          </a:xfrm>
        </p:spPr>
        <p:txBody>
          <a:bodyPr>
            <a:noAutofit/>
          </a:bodyPr>
          <a:lstStyle/>
          <a:p>
            <a:r>
              <a:rPr lang="en-US" sz="4800" b="1" dirty="0"/>
              <a:t>Jesus calls people on the margins.</a:t>
            </a:r>
          </a:p>
        </p:txBody>
      </p:sp>
      <p:sp>
        <p:nvSpPr>
          <p:cNvPr id="6" name="TextBox 5">
            <a:extLst>
              <a:ext uri="{FF2B5EF4-FFF2-40B4-BE49-F238E27FC236}">
                <a16:creationId xmlns:a16="http://schemas.microsoft.com/office/drawing/2014/main" id="{68D6518B-8DAC-4B74-A18A-EA16FEBB0C57}"/>
              </a:ext>
            </a:extLst>
          </p:cNvPr>
          <p:cNvSpPr txBox="1"/>
          <p:nvPr/>
        </p:nvSpPr>
        <p:spPr>
          <a:xfrm>
            <a:off x="275572" y="2145794"/>
            <a:ext cx="8868428" cy="3539430"/>
          </a:xfrm>
          <a:prstGeom prst="rect">
            <a:avLst/>
          </a:prstGeom>
          <a:noFill/>
        </p:spPr>
        <p:txBody>
          <a:bodyPr wrap="square">
            <a:spAutoFit/>
          </a:bodyPr>
          <a:lstStyle/>
          <a:p>
            <a:r>
              <a:rPr lang="en-US" sz="3200" dirty="0"/>
              <a:t>For consider your calling, brothers: not many of you were wise according to worldly standards,</a:t>
            </a:r>
            <a:r>
              <a:rPr lang="en-US" sz="3200" baseline="30000" dirty="0"/>
              <a:t> </a:t>
            </a:r>
            <a:r>
              <a:rPr lang="en-US" sz="3200" dirty="0"/>
              <a:t>not many were powerful, not many were of noble birth. But God chose what is foolish in the world to shame the wise; God chose what is weak in the world to shame the strong.</a:t>
            </a:r>
            <a:r>
              <a:rPr lang="en-US" sz="3200" dirty="0">
                <a:solidFill>
                  <a:srgbClr val="000000"/>
                </a:solidFill>
                <a:latin typeface="system-ui"/>
              </a:rPr>
              <a:t>																										1 Corinthians 1:26-27</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3776465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363255" y="150312"/>
            <a:ext cx="8417490" cy="1555903"/>
          </a:xfrm>
        </p:spPr>
        <p:txBody>
          <a:bodyPr>
            <a:noAutofit/>
          </a:bodyPr>
          <a:lstStyle/>
          <a:p>
            <a:r>
              <a:rPr lang="en-US" sz="4800" b="1" dirty="0"/>
              <a:t>Being a disciple of Jesus is about obedience and suffering.</a:t>
            </a:r>
          </a:p>
        </p:txBody>
      </p:sp>
      <p:sp>
        <p:nvSpPr>
          <p:cNvPr id="6" name="TextBox 5">
            <a:extLst>
              <a:ext uri="{FF2B5EF4-FFF2-40B4-BE49-F238E27FC236}">
                <a16:creationId xmlns:a16="http://schemas.microsoft.com/office/drawing/2014/main" id="{68D6518B-8DAC-4B74-A18A-EA16FEBB0C57}"/>
              </a:ext>
            </a:extLst>
          </p:cNvPr>
          <p:cNvSpPr txBox="1"/>
          <p:nvPr/>
        </p:nvSpPr>
        <p:spPr>
          <a:xfrm>
            <a:off x="275572" y="2145794"/>
            <a:ext cx="8868428" cy="3539430"/>
          </a:xfrm>
          <a:prstGeom prst="rect">
            <a:avLst/>
          </a:prstGeom>
          <a:noFill/>
        </p:spPr>
        <p:txBody>
          <a:bodyPr wrap="square">
            <a:spAutoFit/>
          </a:bodyPr>
          <a:lstStyle/>
          <a:p>
            <a:r>
              <a:rPr lang="en-US" sz="3200" dirty="0"/>
              <a:t>Whoever loves father or mother more than me is not worthy of me, and whoever loves son or daughter more than me is not worthy of me. And whoever does not take his cross and follow me is not worthy of me. Whoever finds his life will lose it, and whoever loses his life for my sake will find it.</a:t>
            </a:r>
            <a:r>
              <a:rPr lang="en-US" sz="3200" dirty="0">
                <a:solidFill>
                  <a:srgbClr val="000000"/>
                </a:solidFill>
                <a:latin typeface="system-ui"/>
              </a:rPr>
              <a:t>	</a:t>
            </a:r>
          </a:p>
          <a:p>
            <a:r>
              <a:rPr lang="en-US" sz="3200" dirty="0">
                <a:solidFill>
                  <a:srgbClr val="000000"/>
                </a:solidFill>
                <a:latin typeface="system-ui"/>
              </a:rPr>
              <a:t>										          Matthew 10:37-39</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3455913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363255" y="150312"/>
            <a:ext cx="8417490" cy="1555903"/>
          </a:xfrm>
        </p:spPr>
        <p:txBody>
          <a:bodyPr>
            <a:noAutofit/>
          </a:bodyPr>
          <a:lstStyle/>
          <a:p>
            <a:r>
              <a:rPr lang="en-US" sz="4800" b="1" dirty="0"/>
              <a:t>Being a disciple of Jesus is about obedience and suffering.</a:t>
            </a:r>
          </a:p>
        </p:txBody>
      </p:sp>
      <p:sp>
        <p:nvSpPr>
          <p:cNvPr id="6" name="TextBox 5">
            <a:extLst>
              <a:ext uri="{FF2B5EF4-FFF2-40B4-BE49-F238E27FC236}">
                <a16:creationId xmlns:a16="http://schemas.microsoft.com/office/drawing/2014/main" id="{68D6518B-8DAC-4B74-A18A-EA16FEBB0C57}"/>
              </a:ext>
            </a:extLst>
          </p:cNvPr>
          <p:cNvSpPr txBox="1"/>
          <p:nvPr/>
        </p:nvSpPr>
        <p:spPr>
          <a:xfrm>
            <a:off x="275572" y="2258529"/>
            <a:ext cx="8868428" cy="3046988"/>
          </a:xfrm>
          <a:prstGeom prst="rect">
            <a:avLst/>
          </a:prstGeom>
          <a:noFill/>
        </p:spPr>
        <p:txBody>
          <a:bodyPr wrap="square">
            <a:spAutoFit/>
          </a:bodyPr>
          <a:lstStyle/>
          <a:p>
            <a:r>
              <a:rPr lang="en-US" sz="3200" dirty="0"/>
              <a:t>If the world hates you, know that it has hated me before it hated you. If you were of the world, the world would love you as its own; but because you are not of the world, but I chose you out of the world, therefore the world hates you.</a:t>
            </a:r>
            <a:r>
              <a:rPr lang="en-US" sz="3200" dirty="0">
                <a:solidFill>
                  <a:srgbClr val="000000"/>
                </a:solidFill>
                <a:latin typeface="system-ui"/>
              </a:rPr>
              <a:t>	</a:t>
            </a:r>
          </a:p>
          <a:p>
            <a:r>
              <a:rPr lang="en-US" sz="3200" dirty="0">
                <a:solidFill>
                  <a:srgbClr val="000000"/>
                </a:solidFill>
                <a:latin typeface="system-ui"/>
              </a:rPr>
              <a:t>										          	    John 15:18-19</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2066363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745298" y="237994"/>
            <a:ext cx="7653403" cy="1555903"/>
          </a:xfrm>
        </p:spPr>
        <p:txBody>
          <a:bodyPr>
            <a:noAutofit/>
          </a:bodyPr>
          <a:lstStyle/>
          <a:p>
            <a:r>
              <a:rPr lang="en-US" sz="4800" b="1" dirty="0"/>
              <a:t>Being a disciple of Jesus is about following Him.</a:t>
            </a:r>
          </a:p>
        </p:txBody>
      </p:sp>
      <p:sp>
        <p:nvSpPr>
          <p:cNvPr id="6" name="TextBox 5">
            <a:extLst>
              <a:ext uri="{FF2B5EF4-FFF2-40B4-BE49-F238E27FC236}">
                <a16:creationId xmlns:a16="http://schemas.microsoft.com/office/drawing/2014/main" id="{68D6518B-8DAC-4B74-A18A-EA16FEBB0C57}"/>
              </a:ext>
            </a:extLst>
          </p:cNvPr>
          <p:cNvSpPr txBox="1"/>
          <p:nvPr/>
        </p:nvSpPr>
        <p:spPr>
          <a:xfrm>
            <a:off x="275572" y="2258529"/>
            <a:ext cx="8868428" cy="2554545"/>
          </a:xfrm>
          <a:prstGeom prst="rect">
            <a:avLst/>
          </a:prstGeom>
          <a:noFill/>
        </p:spPr>
        <p:txBody>
          <a:bodyPr wrap="square">
            <a:spAutoFit/>
          </a:bodyPr>
          <a:lstStyle/>
          <a:p>
            <a:r>
              <a:rPr lang="en-US" sz="3200" dirty="0"/>
              <a:t>Philip found Nathanael and said to him, </a:t>
            </a:r>
          </a:p>
          <a:p>
            <a:r>
              <a:rPr lang="en-US" sz="3200" dirty="0"/>
              <a:t>“</a:t>
            </a:r>
            <a:r>
              <a:rPr lang="en-US" sz="3200" b="1" dirty="0">
                <a:solidFill>
                  <a:srgbClr val="00B050"/>
                </a:solidFill>
              </a:rPr>
              <a:t>We have found Him </a:t>
            </a:r>
            <a:r>
              <a:rPr lang="en-US" sz="3200" dirty="0"/>
              <a:t>of whom Moses wrote in the Law, and the prophets also wrote: Jesus the son of Joseph, from Nazareth!”</a:t>
            </a:r>
            <a:r>
              <a:rPr lang="en-US" sz="3200" dirty="0">
                <a:solidFill>
                  <a:srgbClr val="000000"/>
                </a:solidFill>
                <a:latin typeface="system-ui"/>
              </a:rPr>
              <a:t>	</a:t>
            </a:r>
          </a:p>
          <a:p>
            <a:r>
              <a:rPr lang="en-US" sz="3200" dirty="0">
                <a:solidFill>
                  <a:srgbClr val="000000"/>
                </a:solidFill>
                <a:latin typeface="system-ui"/>
              </a:rPr>
              <a:t>										          	    John 1:45</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28609487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745298" y="338202"/>
            <a:ext cx="7653403" cy="1555903"/>
          </a:xfrm>
        </p:spPr>
        <p:txBody>
          <a:bodyPr>
            <a:noAutofit/>
          </a:bodyPr>
          <a:lstStyle/>
          <a:p>
            <a:r>
              <a:rPr lang="en-US" sz="4800" b="1" dirty="0"/>
              <a:t>Being a disciple of Jesus is about following Him.</a:t>
            </a:r>
          </a:p>
        </p:txBody>
      </p:sp>
      <p:sp>
        <p:nvSpPr>
          <p:cNvPr id="6" name="TextBox 5">
            <a:extLst>
              <a:ext uri="{FF2B5EF4-FFF2-40B4-BE49-F238E27FC236}">
                <a16:creationId xmlns:a16="http://schemas.microsoft.com/office/drawing/2014/main" id="{68D6518B-8DAC-4B74-A18A-EA16FEBB0C57}"/>
              </a:ext>
            </a:extLst>
          </p:cNvPr>
          <p:cNvSpPr txBox="1"/>
          <p:nvPr/>
        </p:nvSpPr>
        <p:spPr>
          <a:xfrm>
            <a:off x="0" y="2258529"/>
            <a:ext cx="9144000" cy="3046988"/>
          </a:xfrm>
          <a:prstGeom prst="rect">
            <a:avLst/>
          </a:prstGeom>
          <a:noFill/>
        </p:spPr>
        <p:txBody>
          <a:bodyPr wrap="square">
            <a:spAutoFit/>
          </a:bodyPr>
          <a:lstStyle/>
          <a:p>
            <a:r>
              <a:rPr lang="en-US" sz="3200" dirty="0"/>
              <a:t>So then, many other signs Jesus also performed in the presence of the disciples, which are not written in this book; but these have been written so that you may </a:t>
            </a:r>
            <a:r>
              <a:rPr lang="en-US" sz="3200" b="1" dirty="0">
                <a:solidFill>
                  <a:srgbClr val="00B050"/>
                </a:solidFill>
              </a:rPr>
              <a:t>believe that Jesus is the Christ, the Son of God</a:t>
            </a:r>
            <a:r>
              <a:rPr lang="en-US" sz="3200" dirty="0"/>
              <a:t>; and that by believing you may have life in His name.</a:t>
            </a:r>
            <a:r>
              <a:rPr lang="en-US" sz="3200" dirty="0">
                <a:solidFill>
                  <a:srgbClr val="000000"/>
                </a:solidFill>
                <a:latin typeface="system-ui"/>
              </a:rPr>
              <a:t>	</a:t>
            </a:r>
          </a:p>
          <a:p>
            <a:r>
              <a:rPr lang="en-US" sz="3200" dirty="0">
                <a:solidFill>
                  <a:srgbClr val="000000"/>
                </a:solidFill>
                <a:latin typeface="system-ui"/>
              </a:rPr>
              <a:t>										          	    John 20:30-31</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1511682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745298" y="338202"/>
            <a:ext cx="7653403" cy="1555903"/>
          </a:xfrm>
        </p:spPr>
        <p:txBody>
          <a:bodyPr>
            <a:noAutofit/>
          </a:bodyPr>
          <a:lstStyle/>
          <a:p>
            <a:r>
              <a:rPr lang="en-US" sz="4800" b="1" dirty="0"/>
              <a:t>Being a disciple of Jesus is about following Him.</a:t>
            </a:r>
          </a:p>
        </p:txBody>
      </p:sp>
      <p:sp>
        <p:nvSpPr>
          <p:cNvPr id="6" name="TextBox 5">
            <a:extLst>
              <a:ext uri="{FF2B5EF4-FFF2-40B4-BE49-F238E27FC236}">
                <a16:creationId xmlns:a16="http://schemas.microsoft.com/office/drawing/2014/main" id="{68D6518B-8DAC-4B74-A18A-EA16FEBB0C57}"/>
              </a:ext>
            </a:extLst>
          </p:cNvPr>
          <p:cNvSpPr txBox="1"/>
          <p:nvPr/>
        </p:nvSpPr>
        <p:spPr>
          <a:xfrm>
            <a:off x="0" y="2258529"/>
            <a:ext cx="9144000" cy="2554545"/>
          </a:xfrm>
          <a:prstGeom prst="rect">
            <a:avLst/>
          </a:prstGeom>
          <a:noFill/>
        </p:spPr>
        <p:txBody>
          <a:bodyPr wrap="square">
            <a:spAutoFit/>
          </a:bodyPr>
          <a:lstStyle/>
          <a:p>
            <a:r>
              <a:rPr lang="en-US" sz="3200" dirty="0"/>
              <a:t>More than that, I count all things to be loss in view of the surpassing value of </a:t>
            </a:r>
            <a:r>
              <a:rPr lang="en-US" sz="3200" b="1" dirty="0">
                <a:solidFill>
                  <a:srgbClr val="00B050"/>
                </a:solidFill>
              </a:rPr>
              <a:t>knowing Christ Jesus my Lord</a:t>
            </a:r>
            <a:r>
              <a:rPr lang="en-US" sz="3200" dirty="0"/>
              <a:t>, whom I have suffered the loss of all things, and count them mere rubbish, so that I may gain Christ.</a:t>
            </a:r>
            <a:r>
              <a:rPr lang="en-US" sz="3200" dirty="0">
                <a:solidFill>
                  <a:srgbClr val="000000"/>
                </a:solidFill>
                <a:latin typeface="system-ui"/>
              </a:rPr>
              <a:t>	</a:t>
            </a:r>
          </a:p>
          <a:p>
            <a:r>
              <a:rPr lang="en-US" sz="3200" dirty="0">
                <a:solidFill>
                  <a:srgbClr val="000000"/>
                </a:solidFill>
                <a:latin typeface="system-ui"/>
              </a:rPr>
              <a:t>										          	    Philippians 3:8</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2685934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685800" y="1954060"/>
            <a:ext cx="7772400" cy="1555903"/>
          </a:xfrm>
        </p:spPr>
        <p:txBody>
          <a:bodyPr>
            <a:normAutofit/>
          </a:bodyPr>
          <a:lstStyle/>
          <a:p>
            <a:r>
              <a:rPr lang="en-US" sz="7200" dirty="0"/>
              <a:t>Disciples</a:t>
            </a:r>
          </a:p>
        </p:txBody>
      </p:sp>
    </p:spTree>
    <p:extLst>
      <p:ext uri="{BB962C8B-B14F-4D97-AF65-F5344CB8AC3E}">
        <p14:creationId xmlns:p14="http://schemas.microsoft.com/office/powerpoint/2010/main" val="302485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8D6518B-8DAC-4B74-A18A-EA16FEBB0C57}"/>
              </a:ext>
            </a:extLst>
          </p:cNvPr>
          <p:cNvSpPr txBox="1"/>
          <p:nvPr/>
        </p:nvSpPr>
        <p:spPr>
          <a:xfrm>
            <a:off x="0" y="1795066"/>
            <a:ext cx="9144000" cy="3539430"/>
          </a:xfrm>
          <a:prstGeom prst="rect">
            <a:avLst/>
          </a:prstGeom>
          <a:noFill/>
        </p:spPr>
        <p:txBody>
          <a:bodyPr wrap="square">
            <a:spAutoFit/>
          </a:bodyPr>
          <a:lstStyle/>
          <a:p>
            <a:r>
              <a:rPr lang="en-US" sz="3200" dirty="0"/>
              <a:t>Go, therefore, and </a:t>
            </a:r>
            <a:r>
              <a:rPr lang="en-US" sz="3200" b="1" dirty="0">
                <a:solidFill>
                  <a:srgbClr val="00B050"/>
                </a:solidFill>
              </a:rPr>
              <a:t>make disciples </a:t>
            </a:r>
            <a:r>
              <a:rPr lang="en-US" sz="3200" dirty="0"/>
              <a:t>of all the nations, baptizing them in the name of the Father and the Son and the Holy Spirit, teaching them to follow all that I commanded you; and behold, I am with you always, to the end of the age.</a:t>
            </a:r>
          </a:p>
          <a:p>
            <a:r>
              <a:rPr lang="en-US" sz="3200" dirty="0">
                <a:solidFill>
                  <a:srgbClr val="000000"/>
                </a:solidFill>
                <a:latin typeface="system-ui"/>
              </a:rPr>
              <a:t>												 Matthew 28:19-20	</a:t>
            </a:r>
          </a:p>
          <a:p>
            <a:r>
              <a:rPr lang="en-US" sz="3200" dirty="0">
                <a:solidFill>
                  <a:srgbClr val="000000"/>
                </a:solidFill>
                <a:latin typeface="system-ui"/>
              </a:rPr>
              <a:t>										          	</a:t>
            </a:r>
            <a:endParaRPr lang="en-US" sz="3200" b="0" i="0" dirty="0">
              <a:solidFill>
                <a:srgbClr val="000000"/>
              </a:solidFill>
              <a:effectLst/>
              <a:latin typeface="system-ui"/>
            </a:endParaRPr>
          </a:p>
        </p:txBody>
      </p:sp>
    </p:spTree>
    <p:extLst>
      <p:ext uri="{BB962C8B-B14F-4D97-AF65-F5344CB8AC3E}">
        <p14:creationId xmlns:p14="http://schemas.microsoft.com/office/powerpoint/2010/main" val="1348992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685800" y="1954060"/>
            <a:ext cx="7772400" cy="1555903"/>
          </a:xfrm>
        </p:spPr>
        <p:txBody>
          <a:bodyPr>
            <a:normAutofit fontScale="90000"/>
          </a:bodyPr>
          <a:lstStyle/>
          <a:p>
            <a:r>
              <a:rPr lang="en-US" sz="7200" dirty="0"/>
              <a:t>A disciple is a </a:t>
            </a:r>
            <a:r>
              <a:rPr lang="en-US" sz="7200" b="1" dirty="0">
                <a:solidFill>
                  <a:srgbClr val="00B050"/>
                </a:solidFill>
              </a:rPr>
              <a:t>learner</a:t>
            </a:r>
            <a:r>
              <a:rPr lang="en-US" sz="7200" dirty="0"/>
              <a:t>.</a:t>
            </a:r>
          </a:p>
        </p:txBody>
      </p:sp>
    </p:spTree>
    <p:extLst>
      <p:ext uri="{BB962C8B-B14F-4D97-AF65-F5344CB8AC3E}">
        <p14:creationId xmlns:p14="http://schemas.microsoft.com/office/powerpoint/2010/main" val="8712795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610643" y="1966586"/>
            <a:ext cx="8119997" cy="1555903"/>
          </a:xfrm>
        </p:spPr>
        <p:txBody>
          <a:bodyPr>
            <a:normAutofit fontScale="90000"/>
          </a:bodyPr>
          <a:lstStyle/>
          <a:p>
            <a:r>
              <a:rPr lang="en-US" sz="7200" dirty="0"/>
              <a:t>A disciple has a </a:t>
            </a:r>
            <a:r>
              <a:rPr lang="en-US" sz="7200" b="1" dirty="0">
                <a:solidFill>
                  <a:srgbClr val="00B050"/>
                </a:solidFill>
              </a:rPr>
              <a:t>teacher</a:t>
            </a:r>
            <a:r>
              <a:rPr lang="en-US" sz="7200" dirty="0"/>
              <a:t>.</a:t>
            </a:r>
          </a:p>
        </p:txBody>
      </p:sp>
    </p:spTree>
    <p:extLst>
      <p:ext uri="{BB962C8B-B14F-4D97-AF65-F5344CB8AC3E}">
        <p14:creationId xmlns:p14="http://schemas.microsoft.com/office/powerpoint/2010/main" val="3955139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2354893"/>
            <a:ext cx="9143999" cy="1555903"/>
          </a:xfrm>
        </p:spPr>
        <p:txBody>
          <a:bodyPr>
            <a:noAutofit/>
          </a:bodyPr>
          <a:lstStyle/>
          <a:p>
            <a:r>
              <a:rPr lang="en-US" dirty="0"/>
              <a:t>A disciple has a </a:t>
            </a:r>
            <a:r>
              <a:rPr lang="en-US" b="1" dirty="0">
                <a:solidFill>
                  <a:srgbClr val="00B050"/>
                </a:solidFill>
              </a:rPr>
              <a:t>relationship</a:t>
            </a:r>
            <a:r>
              <a:rPr lang="en-US" dirty="0"/>
              <a:t> with the teacher.</a:t>
            </a:r>
          </a:p>
        </p:txBody>
      </p:sp>
    </p:spTree>
    <p:extLst>
      <p:ext uri="{BB962C8B-B14F-4D97-AF65-F5344CB8AC3E}">
        <p14:creationId xmlns:p14="http://schemas.microsoft.com/office/powerpoint/2010/main" val="2353054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1240076" y="2651048"/>
            <a:ext cx="6663847" cy="1555903"/>
          </a:xfrm>
        </p:spPr>
        <p:txBody>
          <a:bodyPr>
            <a:noAutofit/>
          </a:bodyPr>
          <a:lstStyle/>
          <a:p>
            <a:r>
              <a:rPr lang="en-US" dirty="0"/>
              <a:t>The disciple is </a:t>
            </a:r>
            <a:r>
              <a:rPr lang="en-US" b="1" dirty="0">
                <a:solidFill>
                  <a:srgbClr val="00B050"/>
                </a:solidFill>
              </a:rPr>
              <a:t>loyal</a:t>
            </a:r>
            <a:r>
              <a:rPr lang="en-US" dirty="0"/>
              <a:t> to the teacher.</a:t>
            </a:r>
          </a:p>
        </p:txBody>
      </p:sp>
    </p:spTree>
    <p:extLst>
      <p:ext uri="{BB962C8B-B14F-4D97-AF65-F5344CB8AC3E}">
        <p14:creationId xmlns:p14="http://schemas.microsoft.com/office/powerpoint/2010/main" val="3651117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2354893"/>
            <a:ext cx="9143999" cy="1555903"/>
          </a:xfrm>
        </p:spPr>
        <p:txBody>
          <a:bodyPr>
            <a:noAutofit/>
          </a:bodyPr>
          <a:lstStyle/>
          <a:p>
            <a:r>
              <a:rPr lang="en-US" dirty="0"/>
              <a:t>The learning is </a:t>
            </a:r>
            <a:br>
              <a:rPr lang="en-US" dirty="0"/>
            </a:br>
            <a:r>
              <a:rPr lang="en-US" b="1" dirty="0">
                <a:solidFill>
                  <a:srgbClr val="00B050"/>
                </a:solidFill>
              </a:rPr>
              <a:t>not reciprocal</a:t>
            </a:r>
            <a:r>
              <a:rPr lang="en-US" dirty="0"/>
              <a:t>.</a:t>
            </a:r>
          </a:p>
        </p:txBody>
      </p:sp>
    </p:spTree>
    <p:extLst>
      <p:ext uri="{BB962C8B-B14F-4D97-AF65-F5344CB8AC3E}">
        <p14:creationId xmlns:p14="http://schemas.microsoft.com/office/powerpoint/2010/main" val="3732341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659410"/>
            <a:ext cx="9144000" cy="1555903"/>
          </a:xfrm>
        </p:spPr>
        <p:txBody>
          <a:bodyPr>
            <a:noAutofit/>
          </a:bodyPr>
          <a:lstStyle/>
          <a:p>
            <a:r>
              <a:rPr lang="en-US" dirty="0"/>
              <a:t>Jesus takes the initiative.</a:t>
            </a:r>
          </a:p>
        </p:txBody>
      </p:sp>
      <p:sp>
        <p:nvSpPr>
          <p:cNvPr id="4" name="TextBox 3">
            <a:extLst>
              <a:ext uri="{FF2B5EF4-FFF2-40B4-BE49-F238E27FC236}">
                <a16:creationId xmlns:a16="http://schemas.microsoft.com/office/drawing/2014/main" id="{7597007B-C06F-4B49-A1E7-7199E7AFD447}"/>
              </a:ext>
            </a:extLst>
          </p:cNvPr>
          <p:cNvSpPr txBox="1"/>
          <p:nvPr/>
        </p:nvSpPr>
        <p:spPr>
          <a:xfrm>
            <a:off x="325677" y="2642650"/>
            <a:ext cx="8693063" cy="3539430"/>
          </a:xfrm>
          <a:prstGeom prst="rect">
            <a:avLst/>
          </a:prstGeom>
          <a:noFill/>
        </p:spPr>
        <p:txBody>
          <a:bodyPr wrap="square">
            <a:spAutoFit/>
          </a:bodyPr>
          <a:lstStyle/>
          <a:p>
            <a:r>
              <a:rPr lang="en-US" sz="3200" dirty="0"/>
              <a:t>And Jesus, walking by the Sea of Galilee, saw two brothers, Simon called Peter, and Andrew his brother, casting a net into the sea; for they were fishermen. Then He said to them, “</a:t>
            </a:r>
            <a:r>
              <a:rPr lang="en-US" sz="3200" b="1" dirty="0">
                <a:solidFill>
                  <a:srgbClr val="00B050"/>
                </a:solidFill>
              </a:rPr>
              <a:t>Follow Me</a:t>
            </a:r>
            <a:r>
              <a:rPr lang="en-US" sz="3200" dirty="0"/>
              <a:t>, and I will make you fishers of men.”</a:t>
            </a:r>
            <a:r>
              <a:rPr lang="en-US" sz="3200" dirty="0">
                <a:solidFill>
                  <a:srgbClr val="000000"/>
                </a:solidFill>
                <a:latin typeface="system-ui"/>
              </a:rPr>
              <a:t>	</a:t>
            </a:r>
          </a:p>
          <a:p>
            <a:r>
              <a:rPr lang="en-US" sz="3200" dirty="0">
                <a:solidFill>
                  <a:srgbClr val="000000"/>
                </a:solidFill>
                <a:latin typeface="system-ui"/>
              </a:rPr>
              <a:t>												Matthew 4:18-19		</a:t>
            </a:r>
            <a:endParaRPr lang="en-US" sz="3200" dirty="0"/>
          </a:p>
        </p:txBody>
      </p:sp>
    </p:spTree>
    <p:extLst>
      <p:ext uri="{BB962C8B-B14F-4D97-AF65-F5344CB8AC3E}">
        <p14:creationId xmlns:p14="http://schemas.microsoft.com/office/powerpoint/2010/main" val="1009117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2B81B0-9485-48D2-87E3-51D2CA039E4F}"/>
              </a:ext>
            </a:extLst>
          </p:cNvPr>
          <p:cNvSpPr>
            <a:spLocks noGrp="1"/>
          </p:cNvSpPr>
          <p:nvPr>
            <p:ph type="ctrTitle"/>
          </p:nvPr>
        </p:nvSpPr>
        <p:spPr>
          <a:xfrm>
            <a:off x="0" y="659410"/>
            <a:ext cx="9144000" cy="1555903"/>
          </a:xfrm>
        </p:spPr>
        <p:txBody>
          <a:bodyPr>
            <a:noAutofit/>
          </a:bodyPr>
          <a:lstStyle/>
          <a:p>
            <a:r>
              <a:rPr lang="en-US" dirty="0"/>
              <a:t>Jesus takes the initiative.</a:t>
            </a:r>
          </a:p>
        </p:txBody>
      </p:sp>
      <p:sp>
        <p:nvSpPr>
          <p:cNvPr id="4" name="TextBox 3">
            <a:extLst>
              <a:ext uri="{FF2B5EF4-FFF2-40B4-BE49-F238E27FC236}">
                <a16:creationId xmlns:a16="http://schemas.microsoft.com/office/drawing/2014/main" id="{7597007B-C06F-4B49-A1E7-7199E7AFD447}"/>
              </a:ext>
            </a:extLst>
          </p:cNvPr>
          <p:cNvSpPr txBox="1"/>
          <p:nvPr/>
        </p:nvSpPr>
        <p:spPr>
          <a:xfrm>
            <a:off x="338203" y="2517390"/>
            <a:ext cx="8693063" cy="3539430"/>
          </a:xfrm>
          <a:prstGeom prst="rect">
            <a:avLst/>
          </a:prstGeom>
          <a:noFill/>
        </p:spPr>
        <p:txBody>
          <a:bodyPr wrap="square">
            <a:spAutoFit/>
          </a:bodyPr>
          <a:lstStyle/>
          <a:p>
            <a:r>
              <a:rPr lang="en-US" sz="3200" dirty="0"/>
              <a:t>Going on from there, He saw two other brothers, James the son of Zebedee, and John his brother, in the boat with Zebedee their father, mending their nets. </a:t>
            </a:r>
            <a:r>
              <a:rPr lang="en-US" sz="3200" b="1" dirty="0">
                <a:solidFill>
                  <a:srgbClr val="00B050"/>
                </a:solidFill>
              </a:rPr>
              <a:t>He called them</a:t>
            </a:r>
            <a:r>
              <a:rPr lang="en-US" sz="3200" dirty="0"/>
              <a:t>,</a:t>
            </a:r>
            <a:r>
              <a:rPr lang="en-US" sz="3200" b="1" baseline="30000" dirty="0"/>
              <a:t> </a:t>
            </a:r>
            <a:r>
              <a:rPr lang="en-US" sz="3200" dirty="0"/>
              <a:t>and immediately they left the boat and their father, and followed Him.</a:t>
            </a:r>
            <a:r>
              <a:rPr lang="en-US" sz="3200" dirty="0">
                <a:solidFill>
                  <a:srgbClr val="000000"/>
                </a:solidFill>
                <a:latin typeface="system-ui"/>
              </a:rPr>
              <a:t>																Matthew 4:21-22		</a:t>
            </a:r>
            <a:endParaRPr lang="en-US" sz="3200" dirty="0"/>
          </a:p>
        </p:txBody>
      </p:sp>
    </p:spTree>
    <p:extLst>
      <p:ext uri="{BB962C8B-B14F-4D97-AF65-F5344CB8AC3E}">
        <p14:creationId xmlns:p14="http://schemas.microsoft.com/office/powerpoint/2010/main" val="4145355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1026</Words>
  <Application>Microsoft Office PowerPoint</Application>
  <PresentationFormat>On-screen Show (4:3)</PresentationFormat>
  <Paragraphs>41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system-ui</vt:lpstr>
      <vt:lpstr>Office Theme</vt:lpstr>
      <vt:lpstr>PowerPoint Presentation</vt:lpstr>
      <vt:lpstr>Disciples</vt:lpstr>
      <vt:lpstr>A disciple is a learner.</vt:lpstr>
      <vt:lpstr>A disciple has a teacher.</vt:lpstr>
      <vt:lpstr>A disciple has a relationship with the teacher.</vt:lpstr>
      <vt:lpstr>The disciple is loyal to the teacher.</vt:lpstr>
      <vt:lpstr>The learning is  not reciprocal.</vt:lpstr>
      <vt:lpstr>Jesus takes the initiative.</vt:lpstr>
      <vt:lpstr>Jesus takes the initiative.</vt:lpstr>
      <vt:lpstr>Jesus takes the initiative.</vt:lpstr>
      <vt:lpstr>Jesus takes the initiative.</vt:lpstr>
      <vt:lpstr>Jesus takes the initiative.</vt:lpstr>
      <vt:lpstr>Jesus calls people on the margins.</vt:lpstr>
      <vt:lpstr>Jesus calls people on the margins.</vt:lpstr>
      <vt:lpstr>Being a disciple of Jesus is about obedience and suffering.</vt:lpstr>
      <vt:lpstr>Being a disciple of Jesus is about obedience and suffering.</vt:lpstr>
      <vt:lpstr>Being a disciple of Jesus is about following Him.</vt:lpstr>
      <vt:lpstr>Being a disciple of Jesus is about following Him.</vt:lpstr>
      <vt:lpstr>Being a disciple of Jesus is about following Him.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4</cp:revision>
  <dcterms:created xsi:type="dcterms:W3CDTF">2021-09-29T14:19:36Z</dcterms:created>
  <dcterms:modified xsi:type="dcterms:W3CDTF">2021-10-01T15:51:10Z</dcterms:modified>
</cp:coreProperties>
</file>