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4"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9F4A2A-F5F9-4068-9192-74E8C07E5CC2}"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270641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F4A2A-F5F9-4068-9192-74E8C07E5CC2}"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1731941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F4A2A-F5F9-4068-9192-74E8C07E5CC2}"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183449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F4A2A-F5F9-4068-9192-74E8C07E5CC2}"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307033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9F4A2A-F5F9-4068-9192-74E8C07E5CC2}"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23467908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9F4A2A-F5F9-4068-9192-74E8C07E5CC2}"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771637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F4A2A-F5F9-4068-9192-74E8C07E5CC2}" type="datetimeFigureOut">
              <a:rPr lang="en-US" smtClean="0"/>
              <a:t>9/4/2021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9900228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9F4A2A-F5F9-4068-9192-74E8C07E5CC2}" type="datetimeFigureOut">
              <a:rPr lang="en-US" smtClean="0"/>
              <a:t>9/4/2021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14256457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F4A2A-F5F9-4068-9192-74E8C07E5CC2}" type="datetimeFigureOut">
              <a:rPr lang="en-US" smtClean="0"/>
              <a:t>9/4/2021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2749175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9F4A2A-F5F9-4068-9192-74E8C07E5CC2}"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0377335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9F4A2A-F5F9-4068-9192-74E8C07E5CC2}"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6CFD03-0485-4561-B6FE-0FB92F91AD3E}" type="slidenum">
              <a:rPr lang="en-US" smtClean="0"/>
              <a:t>‹#›</a:t>
            </a:fld>
            <a:endParaRPr lang="en-US"/>
          </a:p>
        </p:txBody>
      </p:sp>
    </p:spTree>
    <p:extLst>
      <p:ext uri="{BB962C8B-B14F-4D97-AF65-F5344CB8AC3E}">
        <p14:creationId xmlns:p14="http://schemas.microsoft.com/office/powerpoint/2010/main" val="33690415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F4A2A-F5F9-4068-9192-74E8C07E5CC2}" type="datetimeFigureOut">
              <a:rPr lang="en-US" smtClean="0"/>
              <a:t>9/4/2021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CFD03-0485-4561-B6FE-0FB92F91AD3E}" type="slidenum">
              <a:rPr lang="en-US" smtClean="0"/>
              <a:t>‹#›</a:t>
            </a:fld>
            <a:endParaRPr lang="en-US"/>
          </a:p>
        </p:txBody>
      </p:sp>
    </p:spTree>
    <p:extLst>
      <p:ext uri="{BB962C8B-B14F-4D97-AF65-F5344CB8AC3E}">
        <p14:creationId xmlns:p14="http://schemas.microsoft.com/office/powerpoint/2010/main" val="4091424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345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114300" y="254060"/>
            <a:ext cx="8915400" cy="2062103"/>
          </a:xfrm>
          <a:prstGeom prst="rect">
            <a:avLst/>
          </a:prstGeom>
          <a:solidFill>
            <a:schemeClr val="tx1">
              <a:alpha val="60000"/>
            </a:schemeClr>
          </a:solidFill>
        </p:spPr>
        <p:txBody>
          <a:bodyPr wrap="square">
            <a:spAutoFit/>
          </a:bodyPr>
          <a:lstStyle/>
          <a:p>
            <a:pPr algn="ctr"/>
            <a:r>
              <a:rPr lang="en-US" sz="3200" dirty="0">
                <a:solidFill>
                  <a:schemeClr val="bg1"/>
                </a:solidFill>
              </a:rPr>
              <a:t>But if anyone does not provide for his relatives, and especially for members of his household, he has denied </a:t>
            </a:r>
            <a:r>
              <a:rPr lang="en-US" sz="3200" b="1" dirty="0">
                <a:solidFill>
                  <a:schemeClr val="bg1"/>
                </a:solidFill>
                <a:highlight>
                  <a:srgbClr val="008080"/>
                </a:highlight>
              </a:rPr>
              <a:t>the faith</a:t>
            </a:r>
            <a:r>
              <a:rPr lang="en-US" sz="3200" b="1" dirty="0">
                <a:solidFill>
                  <a:schemeClr val="bg1"/>
                </a:solidFill>
              </a:rPr>
              <a:t> </a:t>
            </a:r>
            <a:r>
              <a:rPr lang="en-US" sz="3200" dirty="0">
                <a:solidFill>
                  <a:schemeClr val="bg1"/>
                </a:solidFill>
              </a:rPr>
              <a:t>and is worse than an unbeliever.</a:t>
            </a:r>
          </a:p>
          <a:p>
            <a:pPr algn="ctr"/>
            <a:r>
              <a:rPr lang="en-US" sz="3200" i="1" dirty="0">
                <a:solidFill>
                  <a:schemeClr val="bg1"/>
                </a:solidFill>
              </a:rPr>
              <a:t>1 Timothy 5:8</a:t>
            </a:r>
          </a:p>
        </p:txBody>
      </p:sp>
    </p:spTree>
    <p:extLst>
      <p:ext uri="{BB962C8B-B14F-4D97-AF65-F5344CB8AC3E}">
        <p14:creationId xmlns:p14="http://schemas.microsoft.com/office/powerpoint/2010/main" val="1440953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952500" y="127060"/>
            <a:ext cx="7607300" cy="2554545"/>
          </a:xfrm>
          <a:prstGeom prst="rect">
            <a:avLst/>
          </a:prstGeom>
          <a:solidFill>
            <a:schemeClr val="tx1">
              <a:alpha val="60000"/>
            </a:schemeClr>
          </a:solidFill>
        </p:spPr>
        <p:txBody>
          <a:bodyPr wrap="square">
            <a:spAutoFit/>
          </a:bodyPr>
          <a:lstStyle/>
          <a:p>
            <a:pPr algn="ctr"/>
            <a:r>
              <a:rPr lang="en-US" sz="3200" dirty="0">
                <a:solidFill>
                  <a:schemeClr val="bg1"/>
                </a:solidFill>
              </a:rPr>
              <a:t>For the love of money is a root of all kinds of evils. It is through this craving that some have wandered away from </a:t>
            </a:r>
            <a:r>
              <a:rPr lang="en-US" sz="3200" b="1" dirty="0">
                <a:solidFill>
                  <a:schemeClr val="bg1"/>
                </a:solidFill>
                <a:highlight>
                  <a:srgbClr val="008080"/>
                </a:highlight>
              </a:rPr>
              <a:t>the faith</a:t>
            </a:r>
            <a:r>
              <a:rPr lang="en-US" sz="3200" b="1" dirty="0">
                <a:solidFill>
                  <a:schemeClr val="bg1"/>
                </a:solidFill>
              </a:rPr>
              <a:t> </a:t>
            </a:r>
            <a:r>
              <a:rPr lang="en-US" sz="3200" dirty="0">
                <a:solidFill>
                  <a:schemeClr val="bg1"/>
                </a:solidFill>
              </a:rPr>
              <a:t>and pierced themselves with many pangs.</a:t>
            </a:r>
          </a:p>
          <a:p>
            <a:pPr algn="ctr"/>
            <a:r>
              <a:rPr lang="en-US" sz="3200" i="1" dirty="0">
                <a:solidFill>
                  <a:schemeClr val="bg1"/>
                </a:solidFill>
              </a:rPr>
              <a:t>1 Timothy 6:10</a:t>
            </a:r>
          </a:p>
        </p:txBody>
      </p:sp>
    </p:spTree>
    <p:extLst>
      <p:ext uri="{BB962C8B-B14F-4D97-AF65-F5344CB8AC3E}">
        <p14:creationId xmlns:p14="http://schemas.microsoft.com/office/powerpoint/2010/main" val="818759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952500" y="127060"/>
            <a:ext cx="7607300" cy="2554545"/>
          </a:xfrm>
          <a:prstGeom prst="rect">
            <a:avLst/>
          </a:prstGeom>
          <a:solidFill>
            <a:schemeClr val="tx1">
              <a:alpha val="60000"/>
            </a:schemeClr>
          </a:solidFill>
        </p:spPr>
        <p:txBody>
          <a:bodyPr wrap="square">
            <a:spAutoFit/>
          </a:bodyPr>
          <a:lstStyle/>
          <a:p>
            <a:pPr algn="ctr"/>
            <a:r>
              <a:rPr lang="en-US" sz="3200" dirty="0">
                <a:solidFill>
                  <a:schemeClr val="bg1"/>
                </a:solidFill>
              </a:rPr>
              <a:t>Fight the good fight of </a:t>
            </a:r>
            <a:r>
              <a:rPr lang="en-US" sz="3200" b="1" dirty="0">
                <a:solidFill>
                  <a:schemeClr val="bg1"/>
                </a:solidFill>
                <a:highlight>
                  <a:srgbClr val="008080"/>
                </a:highlight>
              </a:rPr>
              <a:t>the faith</a:t>
            </a:r>
            <a:r>
              <a:rPr lang="en-US" sz="3200" dirty="0">
                <a:solidFill>
                  <a:schemeClr val="bg1"/>
                </a:solidFill>
              </a:rPr>
              <a:t>. Take hold of the eternal life to which you were called and about which you made the good confession in the presence of many witnesses.</a:t>
            </a:r>
          </a:p>
          <a:p>
            <a:pPr algn="ctr"/>
            <a:r>
              <a:rPr lang="en-US" sz="3200" i="1" dirty="0">
                <a:solidFill>
                  <a:schemeClr val="bg1"/>
                </a:solidFill>
              </a:rPr>
              <a:t>1 Timothy 6:12</a:t>
            </a:r>
          </a:p>
        </p:txBody>
      </p:sp>
    </p:spTree>
    <p:extLst>
      <p:ext uri="{BB962C8B-B14F-4D97-AF65-F5344CB8AC3E}">
        <p14:creationId xmlns:p14="http://schemas.microsoft.com/office/powerpoint/2010/main" val="1319055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177800" y="127060"/>
            <a:ext cx="8737600" cy="1569660"/>
          </a:xfrm>
          <a:prstGeom prst="rect">
            <a:avLst/>
          </a:prstGeom>
          <a:solidFill>
            <a:schemeClr val="tx1">
              <a:alpha val="60000"/>
            </a:schemeClr>
          </a:solidFill>
        </p:spPr>
        <p:txBody>
          <a:bodyPr wrap="square">
            <a:spAutoFit/>
          </a:bodyPr>
          <a:lstStyle/>
          <a:p>
            <a:pPr algn="ctr"/>
            <a:r>
              <a:rPr lang="en-US" sz="3200" dirty="0">
                <a:solidFill>
                  <a:schemeClr val="bg1"/>
                </a:solidFill>
              </a:rPr>
              <a:t>which some have professed and thereby have gone astray from </a:t>
            </a:r>
            <a:r>
              <a:rPr lang="en-US" sz="3200" b="1" dirty="0">
                <a:solidFill>
                  <a:schemeClr val="bg1"/>
                </a:solidFill>
                <a:highlight>
                  <a:srgbClr val="008080"/>
                </a:highlight>
              </a:rPr>
              <a:t>the faith</a:t>
            </a:r>
            <a:r>
              <a:rPr lang="en-US" sz="3200" dirty="0">
                <a:solidFill>
                  <a:schemeClr val="bg1"/>
                </a:solidFill>
              </a:rPr>
              <a:t>. Grace be with you.</a:t>
            </a:r>
          </a:p>
          <a:p>
            <a:pPr algn="ctr"/>
            <a:r>
              <a:rPr lang="en-US" sz="3200" i="1" dirty="0">
                <a:solidFill>
                  <a:schemeClr val="bg1"/>
                </a:solidFill>
              </a:rPr>
              <a:t>1 Timothy 6:21</a:t>
            </a:r>
          </a:p>
        </p:txBody>
      </p:sp>
    </p:spTree>
    <p:extLst>
      <p:ext uri="{BB962C8B-B14F-4D97-AF65-F5344CB8AC3E}">
        <p14:creationId xmlns:p14="http://schemas.microsoft.com/office/powerpoint/2010/main" val="176991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4524315"/>
          </a:xfrm>
          <a:prstGeom prst="rect">
            <a:avLst/>
          </a:prstGeom>
          <a:solidFill>
            <a:schemeClr val="tx1">
              <a:alpha val="60000"/>
            </a:schemeClr>
          </a:solidFill>
        </p:spPr>
        <p:txBody>
          <a:bodyPr wrap="square">
            <a:spAutoFit/>
          </a:bodyPr>
          <a:lstStyle/>
          <a:p>
            <a:r>
              <a:rPr lang="en-US" sz="3200" b="1" u="sng" dirty="0">
                <a:solidFill>
                  <a:schemeClr val="bg1"/>
                </a:solidFill>
              </a:rPr>
              <a:t>1 Timothy 1:18-20</a:t>
            </a:r>
          </a:p>
          <a:p>
            <a:r>
              <a:rPr lang="en-US" sz="3200" dirty="0">
                <a:solidFill>
                  <a:schemeClr val="bg1"/>
                </a:solidFill>
              </a:rPr>
              <a:t>This charge I commit to you, son Timothy, according to the prophecies previously made concerning you, that by them you may wage the good warfare, having faith and a good conscience, which some having rejected, </a:t>
            </a:r>
            <a:r>
              <a:rPr lang="en-US" sz="3200" b="1" dirty="0">
                <a:solidFill>
                  <a:schemeClr val="bg1"/>
                </a:solidFill>
                <a:highlight>
                  <a:srgbClr val="008080"/>
                </a:highlight>
              </a:rPr>
              <a:t>concerning </a:t>
            </a:r>
            <a:r>
              <a:rPr lang="en-US" sz="3200" b="1" u="sng" dirty="0">
                <a:solidFill>
                  <a:schemeClr val="bg1"/>
                </a:solidFill>
                <a:highlight>
                  <a:srgbClr val="008080"/>
                </a:highlight>
              </a:rPr>
              <a:t>the faith</a:t>
            </a:r>
            <a:r>
              <a:rPr lang="en-US" sz="3200" b="1" dirty="0">
                <a:solidFill>
                  <a:schemeClr val="bg1"/>
                </a:solidFill>
                <a:highlight>
                  <a:srgbClr val="008080"/>
                </a:highlight>
              </a:rPr>
              <a:t> have suffered shipwreck</a:t>
            </a:r>
            <a:r>
              <a:rPr lang="en-US" sz="3200" dirty="0">
                <a:solidFill>
                  <a:schemeClr val="bg1"/>
                </a:solidFill>
              </a:rPr>
              <a:t>, of whom are Hymenaeus and Alexander, whom I delivered to Satan that they may learn not to blaspheme.</a:t>
            </a:r>
            <a:endParaRPr lang="en-US" sz="4800" dirty="0">
              <a:solidFill>
                <a:schemeClr val="bg1"/>
              </a:solidFill>
            </a:endParaRPr>
          </a:p>
        </p:txBody>
      </p:sp>
    </p:spTree>
    <p:extLst>
      <p:ext uri="{BB962C8B-B14F-4D97-AF65-F5344CB8AC3E}">
        <p14:creationId xmlns:p14="http://schemas.microsoft.com/office/powerpoint/2010/main" val="2181229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4524315"/>
          </a:xfrm>
          <a:prstGeom prst="rect">
            <a:avLst/>
          </a:prstGeom>
          <a:solidFill>
            <a:schemeClr val="tx1">
              <a:alpha val="60000"/>
            </a:schemeClr>
          </a:solidFill>
        </p:spPr>
        <p:txBody>
          <a:bodyPr wrap="square">
            <a:spAutoFit/>
          </a:bodyPr>
          <a:lstStyle/>
          <a:p>
            <a:r>
              <a:rPr lang="en-US" sz="3200" b="1" u="sng" dirty="0">
                <a:solidFill>
                  <a:schemeClr val="bg1"/>
                </a:solidFill>
              </a:rPr>
              <a:t>1 Timothy 1:18-20</a:t>
            </a:r>
          </a:p>
          <a:p>
            <a:r>
              <a:rPr lang="en-US" sz="3200" dirty="0">
                <a:solidFill>
                  <a:schemeClr val="bg1"/>
                </a:solidFill>
              </a:rPr>
              <a:t>This charge I commit to you, son Timothy, according to the prophecies previously made concerning you, that by them you may wage the good warfare, having faith and a good conscience, which some having rejected, </a:t>
            </a:r>
            <a:r>
              <a:rPr lang="en-US" sz="3200" b="1" dirty="0">
                <a:solidFill>
                  <a:schemeClr val="bg1"/>
                </a:solidFill>
                <a:highlight>
                  <a:srgbClr val="008080"/>
                </a:highlight>
              </a:rPr>
              <a:t>concerning </a:t>
            </a:r>
            <a:r>
              <a:rPr lang="en-US" sz="3200" b="1" u="sng" dirty="0">
                <a:solidFill>
                  <a:schemeClr val="bg1"/>
                </a:solidFill>
                <a:highlight>
                  <a:srgbClr val="008080"/>
                </a:highlight>
              </a:rPr>
              <a:t>the faith</a:t>
            </a:r>
            <a:r>
              <a:rPr lang="en-US" sz="3200" b="1" dirty="0">
                <a:solidFill>
                  <a:schemeClr val="bg1"/>
                </a:solidFill>
                <a:highlight>
                  <a:srgbClr val="008080"/>
                </a:highlight>
              </a:rPr>
              <a:t> have suffered shipwreck</a:t>
            </a:r>
            <a:r>
              <a:rPr lang="en-US" sz="3200" dirty="0">
                <a:solidFill>
                  <a:schemeClr val="bg1"/>
                </a:solidFill>
              </a:rPr>
              <a:t>, of whom are </a:t>
            </a:r>
            <a:r>
              <a:rPr lang="en-US" sz="3200" b="1" u="sng" dirty="0">
                <a:solidFill>
                  <a:schemeClr val="bg1"/>
                </a:solidFill>
              </a:rPr>
              <a:t>Hymenaeus</a:t>
            </a:r>
            <a:r>
              <a:rPr lang="en-US" sz="3200" dirty="0">
                <a:solidFill>
                  <a:schemeClr val="bg1"/>
                </a:solidFill>
              </a:rPr>
              <a:t> and </a:t>
            </a:r>
            <a:r>
              <a:rPr lang="en-US" sz="3200" b="1" u="sng" dirty="0">
                <a:solidFill>
                  <a:schemeClr val="bg1"/>
                </a:solidFill>
              </a:rPr>
              <a:t>Alexander</a:t>
            </a:r>
            <a:r>
              <a:rPr lang="en-US" sz="3200" dirty="0">
                <a:solidFill>
                  <a:schemeClr val="bg1"/>
                </a:solidFill>
              </a:rPr>
              <a:t>, whom I delivered to Satan that they may learn not to blaspheme.</a:t>
            </a:r>
            <a:endParaRPr lang="en-US" sz="4800" dirty="0">
              <a:solidFill>
                <a:schemeClr val="bg1"/>
              </a:solidFill>
            </a:endParaRPr>
          </a:p>
        </p:txBody>
      </p:sp>
    </p:spTree>
    <p:extLst>
      <p:ext uri="{BB962C8B-B14F-4D97-AF65-F5344CB8AC3E}">
        <p14:creationId xmlns:p14="http://schemas.microsoft.com/office/powerpoint/2010/main" val="3755060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35303"/>
            <a:ext cx="8918532" cy="3046988"/>
          </a:xfrm>
          <a:prstGeom prst="rect">
            <a:avLst/>
          </a:prstGeom>
          <a:solidFill>
            <a:schemeClr val="tx1">
              <a:alpha val="60000"/>
            </a:schemeClr>
          </a:solidFill>
        </p:spPr>
        <p:txBody>
          <a:bodyPr wrap="square">
            <a:spAutoFit/>
          </a:bodyPr>
          <a:lstStyle/>
          <a:p>
            <a:r>
              <a:rPr lang="en-US" sz="3200" b="1" u="sng" dirty="0">
                <a:solidFill>
                  <a:schemeClr val="bg1"/>
                </a:solidFill>
              </a:rPr>
              <a:t>2 Timothy 2:17-18</a:t>
            </a:r>
          </a:p>
          <a:p>
            <a:r>
              <a:rPr lang="en-US" sz="3200" b="1" dirty="0">
                <a:solidFill>
                  <a:schemeClr val="bg1"/>
                </a:solidFill>
                <a:highlight>
                  <a:srgbClr val="008080"/>
                </a:highlight>
              </a:rPr>
              <a:t>and their talk will spread like gangrene</a:t>
            </a:r>
            <a:r>
              <a:rPr lang="en-US" sz="3200" dirty="0">
                <a:solidFill>
                  <a:schemeClr val="bg1"/>
                </a:solidFill>
              </a:rPr>
              <a:t>. Among them are </a:t>
            </a:r>
            <a:r>
              <a:rPr lang="en-US" sz="3200" u="sng" dirty="0">
                <a:solidFill>
                  <a:schemeClr val="bg1"/>
                </a:solidFill>
              </a:rPr>
              <a:t>Hymenaeus</a:t>
            </a:r>
            <a:r>
              <a:rPr lang="en-US" sz="3200" dirty="0">
                <a:solidFill>
                  <a:schemeClr val="bg1"/>
                </a:solidFill>
              </a:rPr>
              <a:t> and </a:t>
            </a:r>
            <a:r>
              <a:rPr lang="en-US" sz="3200" dirty="0" err="1">
                <a:solidFill>
                  <a:schemeClr val="bg1"/>
                </a:solidFill>
              </a:rPr>
              <a:t>Philetus</a:t>
            </a:r>
            <a:r>
              <a:rPr lang="en-US" sz="3200" dirty="0">
                <a:solidFill>
                  <a:schemeClr val="bg1"/>
                </a:solidFill>
              </a:rPr>
              <a:t>, who have swerved from the truth, saying that the resurrection has already happened. </a:t>
            </a:r>
            <a:r>
              <a:rPr lang="en-US" sz="3200" b="1" dirty="0">
                <a:solidFill>
                  <a:schemeClr val="bg1"/>
                </a:solidFill>
                <a:highlight>
                  <a:srgbClr val="008080"/>
                </a:highlight>
              </a:rPr>
              <a:t>They are upsetting the faith of some.</a:t>
            </a:r>
            <a:endParaRPr lang="en-US" sz="23900" b="1" dirty="0">
              <a:solidFill>
                <a:schemeClr val="bg1"/>
              </a:solidFill>
              <a:highlight>
                <a:srgbClr val="008080"/>
              </a:highlight>
            </a:endParaRPr>
          </a:p>
        </p:txBody>
      </p:sp>
    </p:spTree>
    <p:extLst>
      <p:ext uri="{BB962C8B-B14F-4D97-AF65-F5344CB8AC3E}">
        <p14:creationId xmlns:p14="http://schemas.microsoft.com/office/powerpoint/2010/main" val="3598931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35303"/>
            <a:ext cx="8918532" cy="2554545"/>
          </a:xfrm>
          <a:prstGeom prst="rect">
            <a:avLst/>
          </a:prstGeom>
          <a:solidFill>
            <a:schemeClr val="tx1">
              <a:alpha val="60000"/>
            </a:schemeClr>
          </a:solidFill>
        </p:spPr>
        <p:txBody>
          <a:bodyPr wrap="square">
            <a:spAutoFit/>
          </a:bodyPr>
          <a:lstStyle/>
          <a:p>
            <a:r>
              <a:rPr lang="en-US" sz="3200" b="1" u="sng" dirty="0">
                <a:solidFill>
                  <a:schemeClr val="bg1"/>
                </a:solidFill>
              </a:rPr>
              <a:t>2 Timothy 4:14-15</a:t>
            </a:r>
          </a:p>
          <a:p>
            <a:r>
              <a:rPr lang="en-US" sz="3200" dirty="0">
                <a:solidFill>
                  <a:schemeClr val="bg1"/>
                </a:solidFill>
              </a:rPr>
              <a:t>Alexander the coppersmith </a:t>
            </a:r>
            <a:r>
              <a:rPr lang="en-US" sz="3200" b="1" dirty="0">
                <a:solidFill>
                  <a:schemeClr val="bg1"/>
                </a:solidFill>
                <a:highlight>
                  <a:srgbClr val="008080"/>
                </a:highlight>
              </a:rPr>
              <a:t>did me great harm</a:t>
            </a:r>
            <a:r>
              <a:rPr lang="en-US" sz="3200" dirty="0">
                <a:solidFill>
                  <a:schemeClr val="bg1"/>
                </a:solidFill>
              </a:rPr>
              <a:t>; the Lord will repay him according to his deeds. </a:t>
            </a:r>
          </a:p>
          <a:p>
            <a:r>
              <a:rPr lang="en-US" sz="3200" b="1" dirty="0">
                <a:solidFill>
                  <a:schemeClr val="bg1"/>
                </a:solidFill>
                <a:highlight>
                  <a:srgbClr val="008080"/>
                </a:highlight>
              </a:rPr>
              <a:t>Beware of him yourself</a:t>
            </a:r>
            <a:r>
              <a:rPr lang="en-US" sz="3200" dirty="0">
                <a:solidFill>
                  <a:schemeClr val="bg1"/>
                </a:solidFill>
              </a:rPr>
              <a:t>, for he strongly opposed our message.</a:t>
            </a:r>
            <a:endParaRPr lang="en-US" sz="3200" b="1" dirty="0">
              <a:solidFill>
                <a:schemeClr val="bg1"/>
              </a:solidFill>
            </a:endParaRPr>
          </a:p>
        </p:txBody>
      </p:sp>
    </p:spTree>
    <p:extLst>
      <p:ext uri="{BB962C8B-B14F-4D97-AF65-F5344CB8AC3E}">
        <p14:creationId xmlns:p14="http://schemas.microsoft.com/office/powerpoint/2010/main" val="37884046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4524315"/>
          </a:xfrm>
          <a:prstGeom prst="rect">
            <a:avLst/>
          </a:prstGeom>
          <a:solidFill>
            <a:schemeClr val="tx1">
              <a:alpha val="60000"/>
            </a:schemeClr>
          </a:solidFill>
        </p:spPr>
        <p:txBody>
          <a:bodyPr wrap="square">
            <a:spAutoFit/>
          </a:bodyPr>
          <a:lstStyle/>
          <a:p>
            <a:r>
              <a:rPr lang="en-US" sz="3200" b="1" u="sng" dirty="0">
                <a:solidFill>
                  <a:schemeClr val="bg1"/>
                </a:solidFill>
              </a:rPr>
              <a:t>1 Timothy 1:18-20</a:t>
            </a:r>
          </a:p>
          <a:p>
            <a:r>
              <a:rPr lang="en-US" sz="3200" dirty="0">
                <a:solidFill>
                  <a:schemeClr val="bg1"/>
                </a:solidFill>
              </a:rPr>
              <a:t>This charge I commit to you, son Timothy, according to the prophecies previously made concerning you, that by them you may wage the good warfare, </a:t>
            </a:r>
            <a:r>
              <a:rPr lang="en-US" sz="3200" b="1" dirty="0">
                <a:solidFill>
                  <a:schemeClr val="bg1"/>
                </a:solidFill>
                <a:highlight>
                  <a:srgbClr val="008080"/>
                </a:highlight>
              </a:rPr>
              <a:t>having faith and a good conscience, which some having rejected</a:t>
            </a:r>
            <a:r>
              <a:rPr lang="en-US" sz="3200" dirty="0">
                <a:solidFill>
                  <a:schemeClr val="bg1"/>
                </a:solidFill>
              </a:rPr>
              <a:t>, concerning the faith have suffered shipwreck, of whom are Hymenaeus and Alexander, whom I delivered to Satan that they may learn not to blaspheme.</a:t>
            </a:r>
            <a:endParaRPr lang="en-US" sz="4800" dirty="0">
              <a:solidFill>
                <a:schemeClr val="bg1"/>
              </a:solidFill>
            </a:endParaRPr>
          </a:p>
        </p:txBody>
      </p:sp>
    </p:spTree>
    <p:extLst>
      <p:ext uri="{BB962C8B-B14F-4D97-AF65-F5344CB8AC3E}">
        <p14:creationId xmlns:p14="http://schemas.microsoft.com/office/powerpoint/2010/main" val="1930637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1569660"/>
          </a:xfrm>
          <a:prstGeom prst="rect">
            <a:avLst/>
          </a:prstGeom>
          <a:solidFill>
            <a:schemeClr val="tx1">
              <a:alpha val="60000"/>
            </a:schemeClr>
          </a:solidFill>
        </p:spPr>
        <p:txBody>
          <a:bodyPr wrap="square">
            <a:spAutoFit/>
          </a:bodyPr>
          <a:lstStyle/>
          <a:p>
            <a:r>
              <a:rPr lang="en-US" sz="3200" b="1" u="sng" dirty="0">
                <a:solidFill>
                  <a:schemeClr val="bg1"/>
                </a:solidFill>
              </a:rPr>
              <a:t>1 Timothy 1:5</a:t>
            </a:r>
          </a:p>
          <a:p>
            <a:r>
              <a:rPr lang="en-US" sz="3200" dirty="0">
                <a:solidFill>
                  <a:schemeClr val="bg1"/>
                </a:solidFill>
              </a:rPr>
              <a:t>The aim of our charge is love that issues from a pure heart and a </a:t>
            </a:r>
            <a:r>
              <a:rPr lang="en-US" sz="3200" b="1" dirty="0">
                <a:solidFill>
                  <a:schemeClr val="bg1"/>
                </a:solidFill>
                <a:highlight>
                  <a:srgbClr val="008080"/>
                </a:highlight>
              </a:rPr>
              <a:t>good conscience</a:t>
            </a:r>
            <a:r>
              <a:rPr lang="en-US" sz="3200" b="1" dirty="0">
                <a:solidFill>
                  <a:schemeClr val="bg1"/>
                </a:solidFill>
              </a:rPr>
              <a:t> </a:t>
            </a:r>
            <a:r>
              <a:rPr lang="en-US" sz="3200" dirty="0">
                <a:solidFill>
                  <a:schemeClr val="bg1"/>
                </a:solidFill>
              </a:rPr>
              <a:t>and a sincere faith. </a:t>
            </a:r>
            <a:endParaRPr lang="en-US" sz="7200" dirty="0">
              <a:solidFill>
                <a:schemeClr val="bg1"/>
              </a:solidFill>
            </a:endParaRPr>
          </a:p>
        </p:txBody>
      </p:sp>
    </p:spTree>
    <p:extLst>
      <p:ext uri="{BB962C8B-B14F-4D97-AF65-F5344CB8AC3E}">
        <p14:creationId xmlns:p14="http://schemas.microsoft.com/office/powerpoint/2010/main" val="647861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826B24F-BB71-4EA7-A3A4-3DF8B5F460A2}"/>
              </a:ext>
            </a:extLst>
          </p:cNvPr>
          <p:cNvSpPr txBox="1"/>
          <p:nvPr/>
        </p:nvSpPr>
        <p:spPr>
          <a:xfrm>
            <a:off x="2653952" y="4842301"/>
            <a:ext cx="3945699" cy="830997"/>
          </a:xfrm>
          <a:prstGeom prst="rect">
            <a:avLst/>
          </a:prstGeom>
          <a:solidFill>
            <a:schemeClr val="bg1"/>
          </a:solidFill>
        </p:spPr>
        <p:txBody>
          <a:bodyPr wrap="square" rtlCol="0">
            <a:spAutoFit/>
          </a:bodyPr>
          <a:lstStyle/>
          <a:p>
            <a:pPr algn="ctr"/>
            <a:r>
              <a:rPr lang="en-US" sz="4800" b="1" dirty="0">
                <a:latin typeface="Arial Black" panose="020B0A04020102020204" pitchFamily="34" charset="0"/>
              </a:rPr>
              <a:t>Shipwreck</a:t>
            </a:r>
          </a:p>
        </p:txBody>
      </p:sp>
    </p:spTree>
    <p:extLst>
      <p:ext uri="{BB962C8B-B14F-4D97-AF65-F5344CB8AC3E}">
        <p14:creationId xmlns:p14="http://schemas.microsoft.com/office/powerpoint/2010/main" val="2541073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4524315"/>
          </a:xfrm>
          <a:prstGeom prst="rect">
            <a:avLst/>
          </a:prstGeom>
          <a:solidFill>
            <a:schemeClr val="tx1">
              <a:alpha val="60000"/>
            </a:schemeClr>
          </a:solidFill>
        </p:spPr>
        <p:txBody>
          <a:bodyPr wrap="square">
            <a:spAutoFit/>
          </a:bodyPr>
          <a:lstStyle/>
          <a:p>
            <a:r>
              <a:rPr lang="en-US" sz="3200" b="1" u="sng" dirty="0">
                <a:solidFill>
                  <a:schemeClr val="bg1"/>
                </a:solidFill>
              </a:rPr>
              <a:t>1 Timothy 1:18-20</a:t>
            </a:r>
          </a:p>
          <a:p>
            <a:r>
              <a:rPr lang="en-US" sz="3200" dirty="0">
                <a:solidFill>
                  <a:schemeClr val="bg1"/>
                </a:solidFill>
              </a:rPr>
              <a:t>This charge I commit to you, son Timothy, according to the prophecies previously made concerning you, that by them you may </a:t>
            </a:r>
            <a:r>
              <a:rPr lang="en-US" sz="3200" b="1" dirty="0">
                <a:solidFill>
                  <a:schemeClr val="bg1"/>
                </a:solidFill>
                <a:highlight>
                  <a:srgbClr val="008080"/>
                </a:highlight>
              </a:rPr>
              <a:t>wage the good warfare</a:t>
            </a:r>
            <a:r>
              <a:rPr lang="en-US" sz="3200" dirty="0">
                <a:solidFill>
                  <a:schemeClr val="bg1"/>
                </a:solidFill>
              </a:rPr>
              <a:t>, having faith and a good conscience, which some having rejected, concerning the faith have suffered shipwreck, of whom are Hymenaeus and Alexander, whom I delivered to Satan that they may learn not to blaspheme.</a:t>
            </a:r>
            <a:endParaRPr lang="en-US" sz="4800" dirty="0">
              <a:solidFill>
                <a:schemeClr val="bg1"/>
              </a:solidFill>
            </a:endParaRPr>
          </a:p>
        </p:txBody>
      </p:sp>
    </p:spTree>
    <p:extLst>
      <p:ext uri="{BB962C8B-B14F-4D97-AF65-F5344CB8AC3E}">
        <p14:creationId xmlns:p14="http://schemas.microsoft.com/office/powerpoint/2010/main" val="805090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422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F2E6B-034B-4671-951C-4758228996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ADF430-AEBB-45D4-B5D5-5DEB95604B92}"/>
              </a:ext>
            </a:extLst>
          </p:cNvPr>
          <p:cNvSpPr>
            <a:spLocks noGrp="1"/>
          </p:cNvSpPr>
          <p:nvPr>
            <p:ph idx="1"/>
          </p:nvPr>
        </p:nvSpPr>
        <p:spPr/>
        <p:txBody>
          <a:bodyPr/>
          <a:lstStyle/>
          <a:p>
            <a:endParaRPr lang="en-US"/>
          </a:p>
        </p:txBody>
      </p:sp>
      <p:pic>
        <p:nvPicPr>
          <p:cNvPr id="2050" name="Picture 2">
            <a:extLst>
              <a:ext uri="{FF2B5EF4-FFF2-40B4-BE49-F238E27FC236}">
                <a16:creationId xmlns:a16="http://schemas.microsoft.com/office/drawing/2014/main" id="{E2DCFDE7-3BBB-456B-8283-A06DB05C5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1" y="843502"/>
            <a:ext cx="7723224" cy="506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903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106700"/>
            <a:ext cx="8918532" cy="6001643"/>
          </a:xfrm>
          <a:prstGeom prst="rect">
            <a:avLst/>
          </a:prstGeom>
          <a:solidFill>
            <a:schemeClr val="tx1">
              <a:alpha val="60000"/>
            </a:schemeClr>
          </a:solidFill>
        </p:spPr>
        <p:txBody>
          <a:bodyPr wrap="square">
            <a:spAutoFit/>
          </a:bodyPr>
          <a:lstStyle/>
          <a:p>
            <a:r>
              <a:rPr lang="en-US" sz="3200" b="1" u="sng" dirty="0">
                <a:solidFill>
                  <a:schemeClr val="bg1"/>
                </a:solidFill>
                <a:effectLst/>
                <a:latin typeface="system-ui"/>
              </a:rPr>
              <a:t>2 Corinthians 11:24-27</a:t>
            </a:r>
          </a:p>
          <a:p>
            <a:r>
              <a:rPr lang="en-US" sz="3200" b="0" dirty="0">
                <a:solidFill>
                  <a:schemeClr val="bg1"/>
                </a:solidFill>
                <a:effectLst/>
                <a:latin typeface="system-ui"/>
              </a:rPr>
              <a:t>Five times I received from the Jews thirty-nine lashes. Three times I was beaten with rods, once I was stoned, </a:t>
            </a:r>
            <a:r>
              <a:rPr lang="en-US" sz="3200" b="1" dirty="0">
                <a:solidFill>
                  <a:schemeClr val="bg1"/>
                </a:solidFill>
                <a:effectLst/>
                <a:highlight>
                  <a:srgbClr val="008080"/>
                </a:highlight>
                <a:latin typeface="system-ui"/>
              </a:rPr>
              <a:t>three times I was shipwrecked</a:t>
            </a:r>
            <a:r>
              <a:rPr lang="en-US" sz="3200" b="0" dirty="0">
                <a:solidFill>
                  <a:schemeClr val="bg1"/>
                </a:solidFill>
                <a:effectLst/>
                <a:latin typeface="system-ui"/>
              </a:rPr>
              <a:t>, a night and a day I have spent adrift at sea. I have been on frequent journeys, in dangers from rivers, dangers from robbers, dangers from my countrymen, dangers from the Gentiles, dangers in the city, dangers in the wilderness, dangers at sea, dangers among false brothers; I have been in labor and hardship, through many sleepless nights, in hunger and thirst, often without food, in cold and exposure. </a:t>
            </a:r>
            <a:endParaRPr lang="en-US" sz="3200" dirty="0">
              <a:solidFill>
                <a:schemeClr val="bg1"/>
              </a:solidFill>
            </a:endParaRPr>
          </a:p>
        </p:txBody>
      </p:sp>
    </p:spTree>
    <p:extLst>
      <p:ext uri="{BB962C8B-B14F-4D97-AF65-F5344CB8AC3E}">
        <p14:creationId xmlns:p14="http://schemas.microsoft.com/office/powerpoint/2010/main" val="768109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54005"/>
            <a:ext cx="8918532" cy="4524315"/>
          </a:xfrm>
          <a:prstGeom prst="rect">
            <a:avLst/>
          </a:prstGeom>
          <a:solidFill>
            <a:schemeClr val="tx1">
              <a:alpha val="60000"/>
            </a:schemeClr>
          </a:solidFill>
        </p:spPr>
        <p:txBody>
          <a:bodyPr wrap="square">
            <a:spAutoFit/>
          </a:bodyPr>
          <a:lstStyle/>
          <a:p>
            <a:r>
              <a:rPr lang="en-US" sz="3200" b="1" u="sng" dirty="0">
                <a:solidFill>
                  <a:schemeClr val="bg1"/>
                </a:solidFill>
              </a:rPr>
              <a:t>1 Timothy 1:18-20</a:t>
            </a:r>
          </a:p>
          <a:p>
            <a:r>
              <a:rPr lang="en-US" sz="3200" dirty="0">
                <a:solidFill>
                  <a:schemeClr val="bg1"/>
                </a:solidFill>
              </a:rPr>
              <a:t>This charge I commit to you, son Timothy, according to the prophecies previously made concerning you, that by them you may wage the good warfare, having faith and a good conscience, which some having rejected, </a:t>
            </a:r>
            <a:r>
              <a:rPr lang="en-US" sz="3200" b="1" dirty="0">
                <a:solidFill>
                  <a:schemeClr val="bg1"/>
                </a:solidFill>
                <a:highlight>
                  <a:srgbClr val="008080"/>
                </a:highlight>
              </a:rPr>
              <a:t>concerning the faith have suffered shipwreck</a:t>
            </a:r>
            <a:r>
              <a:rPr lang="en-US" sz="3200" dirty="0">
                <a:solidFill>
                  <a:schemeClr val="bg1"/>
                </a:solidFill>
              </a:rPr>
              <a:t>, of whom are Hymenaeus and Alexander, whom I delivered to Satan that they may learn not to blaspheme.</a:t>
            </a:r>
            <a:endParaRPr lang="en-US" sz="4800" dirty="0">
              <a:solidFill>
                <a:schemeClr val="bg1"/>
              </a:solidFill>
            </a:endParaRPr>
          </a:p>
        </p:txBody>
      </p:sp>
    </p:spTree>
    <p:extLst>
      <p:ext uri="{BB962C8B-B14F-4D97-AF65-F5344CB8AC3E}">
        <p14:creationId xmlns:p14="http://schemas.microsoft.com/office/powerpoint/2010/main" val="2042127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762"/>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F7820C8-F0E0-4DEC-8BAF-2618EA905CF5}"/>
              </a:ext>
            </a:extLst>
          </p:cNvPr>
          <p:cNvSpPr txBox="1"/>
          <p:nvPr/>
        </p:nvSpPr>
        <p:spPr>
          <a:xfrm>
            <a:off x="112734" y="1598559"/>
            <a:ext cx="8918532" cy="1077218"/>
          </a:xfrm>
          <a:prstGeom prst="rect">
            <a:avLst/>
          </a:prstGeom>
          <a:solidFill>
            <a:schemeClr val="tx1">
              <a:alpha val="60000"/>
            </a:schemeClr>
          </a:solidFill>
        </p:spPr>
        <p:txBody>
          <a:bodyPr wrap="square">
            <a:spAutoFit/>
          </a:bodyPr>
          <a:lstStyle/>
          <a:p>
            <a:pPr algn="ctr"/>
            <a:r>
              <a:rPr lang="en-US" sz="3200" b="1" dirty="0">
                <a:solidFill>
                  <a:schemeClr val="bg1"/>
                </a:solidFill>
                <a:highlight>
                  <a:srgbClr val="008080"/>
                </a:highlight>
              </a:rPr>
              <a:t>have suffered shipwreck in regard to the faith </a:t>
            </a:r>
          </a:p>
          <a:p>
            <a:pPr algn="ctr"/>
            <a:r>
              <a:rPr lang="en-US" sz="3200" b="1" dirty="0">
                <a:solidFill>
                  <a:schemeClr val="bg1"/>
                </a:solidFill>
                <a:highlight>
                  <a:srgbClr val="008080"/>
                </a:highlight>
              </a:rPr>
              <a:t>(NET)</a:t>
            </a:r>
            <a:endParaRPr lang="en-US" sz="7200" b="1" dirty="0">
              <a:solidFill>
                <a:schemeClr val="bg1"/>
              </a:solidFill>
            </a:endParaRPr>
          </a:p>
        </p:txBody>
      </p:sp>
      <p:sp>
        <p:nvSpPr>
          <p:cNvPr id="6" name="TextBox 5">
            <a:extLst>
              <a:ext uri="{FF2B5EF4-FFF2-40B4-BE49-F238E27FC236}">
                <a16:creationId xmlns:a16="http://schemas.microsoft.com/office/drawing/2014/main" id="{FC70E492-A9FA-422B-B5C5-4B7B2AF686EE}"/>
              </a:ext>
            </a:extLst>
          </p:cNvPr>
          <p:cNvSpPr txBox="1"/>
          <p:nvPr/>
        </p:nvSpPr>
        <p:spPr>
          <a:xfrm>
            <a:off x="112734" y="4180582"/>
            <a:ext cx="8918532" cy="1077218"/>
          </a:xfrm>
          <a:prstGeom prst="rect">
            <a:avLst/>
          </a:prstGeom>
          <a:solidFill>
            <a:schemeClr val="tx1">
              <a:alpha val="60000"/>
            </a:schemeClr>
          </a:solidFill>
        </p:spPr>
        <p:txBody>
          <a:bodyPr wrap="square">
            <a:spAutoFit/>
          </a:bodyPr>
          <a:lstStyle/>
          <a:p>
            <a:pPr algn="ctr"/>
            <a:r>
              <a:rPr lang="en-US" sz="3200" b="1" dirty="0">
                <a:solidFill>
                  <a:schemeClr val="bg1"/>
                </a:solidFill>
                <a:highlight>
                  <a:srgbClr val="008080"/>
                </a:highlight>
              </a:rPr>
              <a:t>suffered shipwreck in regard to their faith </a:t>
            </a:r>
          </a:p>
          <a:p>
            <a:pPr algn="ctr"/>
            <a:r>
              <a:rPr lang="en-US" sz="3200" b="1" dirty="0">
                <a:solidFill>
                  <a:schemeClr val="bg1"/>
                </a:solidFill>
                <a:highlight>
                  <a:srgbClr val="008080"/>
                </a:highlight>
              </a:rPr>
              <a:t>(NASB)</a:t>
            </a:r>
            <a:endParaRPr lang="en-US" sz="7200" b="1" dirty="0">
              <a:solidFill>
                <a:schemeClr val="bg1"/>
              </a:solidFill>
            </a:endParaRPr>
          </a:p>
        </p:txBody>
      </p:sp>
      <p:sp>
        <p:nvSpPr>
          <p:cNvPr id="8" name="TextBox 7">
            <a:extLst>
              <a:ext uri="{FF2B5EF4-FFF2-40B4-BE49-F238E27FC236}">
                <a16:creationId xmlns:a16="http://schemas.microsoft.com/office/drawing/2014/main" id="{B8B65EB7-745C-489F-B9EB-6526C11EC0A2}"/>
              </a:ext>
            </a:extLst>
          </p:cNvPr>
          <p:cNvSpPr txBox="1"/>
          <p:nvPr/>
        </p:nvSpPr>
        <p:spPr>
          <a:xfrm>
            <a:off x="112734" y="286188"/>
            <a:ext cx="8918532" cy="1077218"/>
          </a:xfrm>
          <a:prstGeom prst="rect">
            <a:avLst/>
          </a:prstGeom>
          <a:solidFill>
            <a:schemeClr val="tx1">
              <a:alpha val="60000"/>
            </a:schemeClr>
          </a:solidFill>
        </p:spPr>
        <p:txBody>
          <a:bodyPr wrap="square">
            <a:spAutoFit/>
          </a:bodyPr>
          <a:lstStyle/>
          <a:p>
            <a:pPr algn="ctr"/>
            <a:r>
              <a:rPr lang="en-US" sz="3200" b="1" dirty="0">
                <a:solidFill>
                  <a:schemeClr val="bg1"/>
                </a:solidFill>
                <a:highlight>
                  <a:srgbClr val="008080"/>
                </a:highlight>
              </a:rPr>
              <a:t>concerning the faith have suffered shipwreck (NKJV)</a:t>
            </a:r>
            <a:endParaRPr lang="en-US" sz="7200" b="1" dirty="0">
              <a:solidFill>
                <a:schemeClr val="bg1"/>
              </a:solidFill>
            </a:endParaRPr>
          </a:p>
        </p:txBody>
      </p:sp>
      <p:sp>
        <p:nvSpPr>
          <p:cNvPr id="9" name="TextBox 8">
            <a:extLst>
              <a:ext uri="{FF2B5EF4-FFF2-40B4-BE49-F238E27FC236}">
                <a16:creationId xmlns:a16="http://schemas.microsoft.com/office/drawing/2014/main" id="{F0793526-2319-4890-B304-D462B46D26C5}"/>
              </a:ext>
            </a:extLst>
          </p:cNvPr>
          <p:cNvSpPr txBox="1"/>
          <p:nvPr/>
        </p:nvSpPr>
        <p:spPr>
          <a:xfrm>
            <a:off x="112734" y="5434269"/>
            <a:ext cx="8918532" cy="1077218"/>
          </a:xfrm>
          <a:prstGeom prst="rect">
            <a:avLst/>
          </a:prstGeom>
          <a:solidFill>
            <a:schemeClr val="tx1">
              <a:alpha val="60000"/>
            </a:schemeClr>
          </a:solidFill>
        </p:spPr>
        <p:txBody>
          <a:bodyPr wrap="square">
            <a:spAutoFit/>
          </a:bodyPr>
          <a:lstStyle/>
          <a:p>
            <a:pPr algn="ctr"/>
            <a:r>
              <a:rPr lang="en-US" sz="3200" b="1" dirty="0">
                <a:solidFill>
                  <a:schemeClr val="bg1"/>
                </a:solidFill>
                <a:highlight>
                  <a:srgbClr val="008080"/>
                </a:highlight>
              </a:rPr>
              <a:t>some have made shipwreck of their faith</a:t>
            </a:r>
          </a:p>
          <a:p>
            <a:pPr algn="ctr"/>
            <a:r>
              <a:rPr lang="en-US" sz="3200" b="1" dirty="0">
                <a:solidFill>
                  <a:schemeClr val="bg1"/>
                </a:solidFill>
                <a:highlight>
                  <a:srgbClr val="008080"/>
                </a:highlight>
              </a:rPr>
              <a:t>(ESV)</a:t>
            </a:r>
            <a:endParaRPr lang="en-US" sz="7200" b="1" dirty="0">
              <a:solidFill>
                <a:schemeClr val="bg1"/>
              </a:solidFill>
            </a:endParaRPr>
          </a:p>
        </p:txBody>
      </p:sp>
    </p:spTree>
    <p:extLst>
      <p:ext uri="{BB962C8B-B14F-4D97-AF65-F5344CB8AC3E}">
        <p14:creationId xmlns:p14="http://schemas.microsoft.com/office/powerpoint/2010/main" val="2130484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762"/>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1714500" y="245459"/>
            <a:ext cx="6172200" cy="1569660"/>
          </a:xfrm>
          <a:prstGeom prst="rect">
            <a:avLst/>
          </a:prstGeom>
          <a:solidFill>
            <a:schemeClr val="tx1">
              <a:alpha val="60000"/>
            </a:schemeClr>
          </a:solidFill>
        </p:spPr>
        <p:txBody>
          <a:bodyPr wrap="square">
            <a:spAutoFit/>
          </a:bodyPr>
          <a:lstStyle/>
          <a:p>
            <a:pPr algn="ctr"/>
            <a:r>
              <a:rPr lang="en-US" sz="3200" b="1" dirty="0">
                <a:solidFill>
                  <a:schemeClr val="bg1"/>
                </a:solidFill>
              </a:rPr>
              <a:t>They must hold the mystery of </a:t>
            </a:r>
          </a:p>
          <a:p>
            <a:pPr algn="ctr"/>
            <a:r>
              <a:rPr lang="en-US" sz="3200" b="1" dirty="0">
                <a:solidFill>
                  <a:schemeClr val="bg1"/>
                </a:solidFill>
                <a:highlight>
                  <a:srgbClr val="008080"/>
                </a:highlight>
              </a:rPr>
              <a:t>the faith</a:t>
            </a:r>
            <a:r>
              <a:rPr lang="en-US" sz="3200" dirty="0">
                <a:solidFill>
                  <a:schemeClr val="bg1"/>
                </a:solidFill>
              </a:rPr>
              <a:t> </a:t>
            </a:r>
            <a:r>
              <a:rPr lang="en-US" sz="3200" b="1" dirty="0">
                <a:solidFill>
                  <a:schemeClr val="bg1"/>
                </a:solidFill>
              </a:rPr>
              <a:t>with a clear conscience. </a:t>
            </a:r>
          </a:p>
          <a:p>
            <a:pPr algn="ctr"/>
            <a:r>
              <a:rPr lang="en-US" sz="3200" i="1" dirty="0">
                <a:solidFill>
                  <a:schemeClr val="bg1"/>
                </a:solidFill>
              </a:rPr>
              <a:t>1 Timothy 3:9</a:t>
            </a:r>
          </a:p>
        </p:txBody>
      </p:sp>
    </p:spTree>
    <p:extLst>
      <p:ext uri="{BB962C8B-B14F-4D97-AF65-F5344CB8AC3E}">
        <p14:creationId xmlns:p14="http://schemas.microsoft.com/office/powerpoint/2010/main" val="2982064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63500" y="91311"/>
            <a:ext cx="8991600" cy="2062103"/>
          </a:xfrm>
          <a:prstGeom prst="rect">
            <a:avLst/>
          </a:prstGeom>
          <a:solidFill>
            <a:schemeClr val="tx1">
              <a:alpha val="60000"/>
            </a:schemeClr>
          </a:solidFill>
        </p:spPr>
        <p:txBody>
          <a:bodyPr wrap="square">
            <a:spAutoFit/>
          </a:bodyPr>
          <a:lstStyle/>
          <a:p>
            <a:pPr algn="ctr"/>
            <a:r>
              <a:rPr lang="en-US" sz="3200" dirty="0">
                <a:solidFill>
                  <a:schemeClr val="bg1"/>
                </a:solidFill>
              </a:rPr>
              <a:t>Now the Spirit expressly says that in later times some will depart from</a:t>
            </a:r>
            <a:r>
              <a:rPr lang="en-US" sz="3200" b="1" dirty="0">
                <a:solidFill>
                  <a:schemeClr val="bg1"/>
                </a:solidFill>
              </a:rPr>
              <a:t> </a:t>
            </a:r>
            <a:r>
              <a:rPr lang="en-US" sz="3200" b="1" dirty="0">
                <a:solidFill>
                  <a:schemeClr val="bg1"/>
                </a:solidFill>
                <a:highlight>
                  <a:srgbClr val="008080"/>
                </a:highlight>
              </a:rPr>
              <a:t>the faith</a:t>
            </a:r>
            <a:r>
              <a:rPr lang="en-US" sz="3200" b="1" dirty="0">
                <a:solidFill>
                  <a:schemeClr val="bg1"/>
                </a:solidFill>
              </a:rPr>
              <a:t> </a:t>
            </a:r>
            <a:r>
              <a:rPr lang="en-US" sz="3200" dirty="0">
                <a:solidFill>
                  <a:schemeClr val="bg1"/>
                </a:solidFill>
              </a:rPr>
              <a:t>by devoting themselves to deceitful spirits and teachings of demons.</a:t>
            </a:r>
          </a:p>
          <a:p>
            <a:pPr algn="ctr"/>
            <a:r>
              <a:rPr lang="en-US" sz="3200" i="1" dirty="0">
                <a:solidFill>
                  <a:schemeClr val="bg1"/>
                </a:solidFill>
              </a:rPr>
              <a:t>1 Timothy 4:1</a:t>
            </a:r>
          </a:p>
        </p:txBody>
      </p:sp>
    </p:spTree>
    <p:extLst>
      <p:ext uri="{BB962C8B-B14F-4D97-AF65-F5344CB8AC3E}">
        <p14:creationId xmlns:p14="http://schemas.microsoft.com/office/powerpoint/2010/main" val="1816462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A37B0-839A-4488-B03D-94B84B83D5F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11BA865-13F8-4266-97A2-C9C64AF62DD9}"/>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7992B966-0568-42B5-AF4A-63882C74E7A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0793526-2319-4890-B304-D462B46D26C5}"/>
              </a:ext>
            </a:extLst>
          </p:cNvPr>
          <p:cNvSpPr txBox="1"/>
          <p:nvPr/>
        </p:nvSpPr>
        <p:spPr>
          <a:xfrm>
            <a:off x="711200" y="76706"/>
            <a:ext cx="7937500" cy="3046988"/>
          </a:xfrm>
          <a:prstGeom prst="rect">
            <a:avLst/>
          </a:prstGeom>
          <a:solidFill>
            <a:schemeClr val="tx1">
              <a:alpha val="60000"/>
            </a:schemeClr>
          </a:solidFill>
        </p:spPr>
        <p:txBody>
          <a:bodyPr wrap="square">
            <a:spAutoFit/>
          </a:bodyPr>
          <a:lstStyle/>
          <a:p>
            <a:pPr algn="ctr"/>
            <a:r>
              <a:rPr lang="en-US" sz="3200" dirty="0">
                <a:solidFill>
                  <a:schemeClr val="bg1"/>
                </a:solidFill>
              </a:rPr>
              <a:t>In pointing out these things to the brothers and sisters, you will be a good servant of Christ Jesus, constantly nourished on the words of </a:t>
            </a:r>
            <a:r>
              <a:rPr lang="en-US" sz="3200" b="1" dirty="0">
                <a:solidFill>
                  <a:schemeClr val="bg1"/>
                </a:solidFill>
                <a:highlight>
                  <a:srgbClr val="008080"/>
                </a:highlight>
              </a:rPr>
              <a:t>the faith</a:t>
            </a:r>
            <a:r>
              <a:rPr lang="en-US" sz="3200" b="1" dirty="0">
                <a:solidFill>
                  <a:schemeClr val="bg1"/>
                </a:solidFill>
              </a:rPr>
              <a:t> </a:t>
            </a:r>
            <a:r>
              <a:rPr lang="en-US" sz="3200" dirty="0">
                <a:solidFill>
                  <a:schemeClr val="bg1"/>
                </a:solidFill>
              </a:rPr>
              <a:t>and of the good doctrine which you have been following.</a:t>
            </a:r>
          </a:p>
          <a:p>
            <a:pPr algn="ctr"/>
            <a:r>
              <a:rPr lang="en-US" sz="3200" i="1" dirty="0">
                <a:solidFill>
                  <a:schemeClr val="bg1"/>
                </a:solidFill>
              </a:rPr>
              <a:t>1 Timothy 4:6</a:t>
            </a:r>
          </a:p>
        </p:txBody>
      </p:sp>
    </p:spTree>
    <p:extLst>
      <p:ext uri="{BB962C8B-B14F-4D97-AF65-F5344CB8AC3E}">
        <p14:creationId xmlns:p14="http://schemas.microsoft.com/office/powerpoint/2010/main" val="3324776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827</Words>
  <Application>Microsoft Office PowerPoint</Application>
  <PresentationFormat>On-screen Show (4:3)</PresentationFormat>
  <Paragraphs>42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2021-09-01T17:19:40Z</dcterms:created>
  <dcterms:modified xsi:type="dcterms:W3CDTF">2021-09-04T14:51:18Z</dcterms:modified>
</cp:coreProperties>
</file>