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9" r:id="rId4"/>
    <p:sldId id="260" r:id="rId5"/>
    <p:sldId id="261"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2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2B8A84-E45D-4868-BFBF-7F7EB93BD81E}"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10720397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B8A84-E45D-4868-BFBF-7F7EB93BD81E}"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2495379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B8A84-E45D-4868-BFBF-7F7EB93BD81E}"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2366803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B8A84-E45D-4868-BFBF-7F7EB93BD81E}"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7063980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2B8A84-E45D-4868-BFBF-7F7EB93BD81E}" type="datetimeFigureOut">
              <a:rPr lang="en-US" smtClean="0"/>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24926251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2B8A84-E45D-4868-BFBF-7F7EB93BD81E}"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33656394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2B8A84-E45D-4868-BFBF-7F7EB93BD81E}" type="datetimeFigureOut">
              <a:rPr lang="en-US" smtClean="0"/>
              <a:t>9/17/2021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13962666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2B8A84-E45D-4868-BFBF-7F7EB93BD81E}" type="datetimeFigureOut">
              <a:rPr lang="en-US" smtClean="0"/>
              <a:t>9/17/2021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4666783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B8A84-E45D-4868-BFBF-7F7EB93BD81E}" type="datetimeFigureOut">
              <a:rPr lang="en-US" smtClean="0"/>
              <a:t>9/17/2021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296478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2B8A84-E45D-4868-BFBF-7F7EB93BD81E}"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19350545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2B8A84-E45D-4868-BFBF-7F7EB93BD81E}" type="datetimeFigureOut">
              <a:rPr lang="en-US" smtClean="0"/>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327BF-598C-4F26-BBA4-0B49DBDB2903}" type="slidenum">
              <a:rPr lang="en-US" smtClean="0"/>
              <a:t>‹#›</a:t>
            </a:fld>
            <a:endParaRPr lang="en-US"/>
          </a:p>
        </p:txBody>
      </p:sp>
    </p:spTree>
    <p:extLst>
      <p:ext uri="{BB962C8B-B14F-4D97-AF65-F5344CB8AC3E}">
        <p14:creationId xmlns:p14="http://schemas.microsoft.com/office/powerpoint/2010/main" val="2473621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B8A84-E45D-4868-BFBF-7F7EB93BD81E}" type="datetimeFigureOut">
              <a:rPr lang="en-US" smtClean="0"/>
              <a:t>9/17/2021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327BF-598C-4F26-BBA4-0B49DBDB2903}" type="slidenum">
              <a:rPr lang="en-US" smtClean="0"/>
              <a:t>‹#›</a:t>
            </a:fld>
            <a:endParaRPr lang="en-US"/>
          </a:p>
        </p:txBody>
      </p:sp>
    </p:spTree>
    <p:extLst>
      <p:ext uri="{BB962C8B-B14F-4D97-AF65-F5344CB8AC3E}">
        <p14:creationId xmlns:p14="http://schemas.microsoft.com/office/powerpoint/2010/main" val="328403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20994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nter Sign Enter With Up Arrow/24097">
            <a:extLst>
              <a:ext uri="{FF2B5EF4-FFF2-40B4-BE49-F238E27FC236}">
                <a16:creationId xmlns:a16="http://schemas.microsoft.com/office/drawing/2014/main" id="{EFFB1AB4-FEAB-41D4-828B-1E15B39E852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185775" y="2889251"/>
            <a:ext cx="3958225" cy="39687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C254736-BC7A-401B-9647-2B8C4937A7D7}"/>
              </a:ext>
            </a:extLst>
          </p:cNvPr>
          <p:cNvSpPr txBox="1"/>
          <p:nvPr/>
        </p:nvSpPr>
        <p:spPr>
          <a:xfrm>
            <a:off x="250520" y="114531"/>
            <a:ext cx="8430017" cy="1569660"/>
          </a:xfrm>
          <a:prstGeom prst="rect">
            <a:avLst/>
          </a:prstGeom>
          <a:noFill/>
        </p:spPr>
        <p:txBody>
          <a:bodyPr wrap="square">
            <a:spAutoFit/>
          </a:bodyPr>
          <a:lstStyle/>
          <a:p>
            <a:r>
              <a:rPr lang="en-US" sz="3200" b="0" dirty="0">
                <a:solidFill>
                  <a:srgbClr val="001320"/>
                </a:solidFill>
                <a:effectLst/>
              </a:rPr>
              <a:t>Until I come, </a:t>
            </a:r>
            <a:r>
              <a:rPr lang="en-US" sz="3200" b="1" u="sng" dirty="0">
                <a:solidFill>
                  <a:srgbClr val="C00000"/>
                </a:solidFill>
                <a:effectLst/>
              </a:rPr>
              <a:t>give your attention to the public reading, to exhortation, and teaching</a:t>
            </a:r>
            <a:r>
              <a:rPr lang="en-US" sz="3200" b="0" dirty="0">
                <a:solidFill>
                  <a:srgbClr val="001320"/>
                </a:solidFill>
                <a:effectLst/>
              </a:rPr>
              <a:t>.</a:t>
            </a:r>
          </a:p>
          <a:p>
            <a:r>
              <a:rPr lang="en-US" sz="3200" dirty="0">
                <a:solidFill>
                  <a:srgbClr val="001320"/>
                </a:solidFill>
              </a:rPr>
              <a:t>												1 Timothy 4:13</a:t>
            </a:r>
            <a:endParaRPr lang="en-US" sz="3200" dirty="0"/>
          </a:p>
        </p:txBody>
      </p:sp>
    </p:spTree>
    <p:extLst>
      <p:ext uri="{BB962C8B-B14F-4D97-AF65-F5344CB8AC3E}">
        <p14:creationId xmlns:p14="http://schemas.microsoft.com/office/powerpoint/2010/main" val="12012207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nter Sign Enter With Up Arrow/24097">
            <a:extLst>
              <a:ext uri="{FF2B5EF4-FFF2-40B4-BE49-F238E27FC236}">
                <a16:creationId xmlns:a16="http://schemas.microsoft.com/office/drawing/2014/main" id="{EFFB1AB4-FEAB-41D4-828B-1E15B39E852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185775" y="2889251"/>
            <a:ext cx="3958225" cy="39687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C254736-BC7A-401B-9647-2B8C4937A7D7}"/>
              </a:ext>
            </a:extLst>
          </p:cNvPr>
          <p:cNvSpPr txBox="1"/>
          <p:nvPr/>
        </p:nvSpPr>
        <p:spPr>
          <a:xfrm>
            <a:off x="250520" y="114531"/>
            <a:ext cx="8430017" cy="1569660"/>
          </a:xfrm>
          <a:prstGeom prst="rect">
            <a:avLst/>
          </a:prstGeom>
          <a:noFill/>
        </p:spPr>
        <p:txBody>
          <a:bodyPr wrap="square">
            <a:spAutoFit/>
          </a:bodyPr>
          <a:lstStyle/>
          <a:p>
            <a:r>
              <a:rPr lang="en-US" sz="3200" dirty="0"/>
              <a:t>Therefore we must </a:t>
            </a:r>
            <a:r>
              <a:rPr lang="en-US" sz="3200" b="1" u="sng" dirty="0">
                <a:solidFill>
                  <a:srgbClr val="C00000"/>
                </a:solidFill>
              </a:rPr>
              <a:t>pay much closer attention to what we have heard</a:t>
            </a:r>
            <a:r>
              <a:rPr lang="en-US" sz="3200" dirty="0"/>
              <a:t>, lest we drift away from it.</a:t>
            </a:r>
            <a:r>
              <a:rPr lang="en-US" sz="3200" dirty="0">
                <a:solidFill>
                  <a:srgbClr val="001320"/>
                </a:solidFill>
              </a:rPr>
              <a:t>												            </a:t>
            </a:r>
            <a:r>
              <a:rPr lang="en-US" sz="3200" i="1" dirty="0">
                <a:solidFill>
                  <a:srgbClr val="001320"/>
                </a:solidFill>
              </a:rPr>
              <a:t>Hebrews 2:1</a:t>
            </a:r>
            <a:endParaRPr lang="en-US" sz="3200" i="1" dirty="0"/>
          </a:p>
        </p:txBody>
      </p:sp>
    </p:spTree>
    <p:extLst>
      <p:ext uri="{BB962C8B-B14F-4D97-AF65-F5344CB8AC3E}">
        <p14:creationId xmlns:p14="http://schemas.microsoft.com/office/powerpoint/2010/main" val="33250103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nter Sign Enter With Up Arrow/24097">
            <a:extLst>
              <a:ext uri="{FF2B5EF4-FFF2-40B4-BE49-F238E27FC236}">
                <a16:creationId xmlns:a16="http://schemas.microsoft.com/office/drawing/2014/main" id="{EFFB1AB4-FEAB-41D4-828B-1E15B39E852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185775" y="2889251"/>
            <a:ext cx="3958225" cy="39687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C254736-BC7A-401B-9647-2B8C4937A7D7}"/>
              </a:ext>
            </a:extLst>
          </p:cNvPr>
          <p:cNvSpPr txBox="1"/>
          <p:nvPr/>
        </p:nvSpPr>
        <p:spPr>
          <a:xfrm>
            <a:off x="0" y="0"/>
            <a:ext cx="8668011" cy="3046988"/>
          </a:xfrm>
          <a:prstGeom prst="rect">
            <a:avLst/>
          </a:prstGeom>
          <a:noFill/>
        </p:spPr>
        <p:txBody>
          <a:bodyPr wrap="square">
            <a:spAutoFit/>
          </a:bodyPr>
          <a:lstStyle/>
          <a:p>
            <a:r>
              <a:rPr lang="en-US" sz="3200" dirty="0"/>
              <a:t>And we have the prophetic word more fully confirmed, to which you will do well to </a:t>
            </a:r>
          </a:p>
          <a:p>
            <a:r>
              <a:rPr lang="en-US" sz="3200" b="1" u="sng" dirty="0">
                <a:solidFill>
                  <a:srgbClr val="C00000"/>
                </a:solidFill>
              </a:rPr>
              <a:t>pay attention as to a lamp shining in a dark place</a:t>
            </a:r>
            <a:r>
              <a:rPr lang="en-US" sz="3200" dirty="0"/>
              <a:t>, until the day dawns and the morning star rises in your hearts</a:t>
            </a:r>
            <a:r>
              <a:rPr lang="en-US" sz="3200" dirty="0">
                <a:solidFill>
                  <a:srgbClr val="001320"/>
                </a:solidFill>
              </a:rPr>
              <a:t>												            												       2 Peter 1:19 </a:t>
            </a:r>
            <a:endParaRPr lang="en-US" sz="3200" i="1" dirty="0"/>
          </a:p>
        </p:txBody>
      </p:sp>
      <p:sp>
        <p:nvSpPr>
          <p:cNvPr id="5" name="TextBox 4">
            <a:extLst>
              <a:ext uri="{FF2B5EF4-FFF2-40B4-BE49-F238E27FC236}">
                <a16:creationId xmlns:a16="http://schemas.microsoft.com/office/drawing/2014/main" id="{967C1751-827E-4056-BDE3-59D70A50995E}"/>
              </a:ext>
            </a:extLst>
          </p:cNvPr>
          <p:cNvSpPr txBox="1"/>
          <p:nvPr/>
        </p:nvSpPr>
        <p:spPr>
          <a:xfrm>
            <a:off x="250521" y="3266542"/>
            <a:ext cx="5235879"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0" i="0" dirty="0">
                <a:solidFill>
                  <a:schemeClr val="bg1"/>
                </a:solidFill>
                <a:effectLst/>
                <a:latin typeface="system-ui"/>
              </a:rPr>
              <a:t>Your word is a lamp to my feet</a:t>
            </a:r>
            <a:br>
              <a:rPr lang="en-US" sz="3200" dirty="0">
                <a:solidFill>
                  <a:schemeClr val="bg1"/>
                </a:solidFill>
              </a:rPr>
            </a:br>
            <a:r>
              <a:rPr lang="en-US" sz="3200" b="0" i="0" dirty="0">
                <a:solidFill>
                  <a:schemeClr val="bg1"/>
                </a:solidFill>
                <a:effectLst/>
                <a:latin typeface="Courier New" panose="02070309020205020404" pitchFamily="49" charset="0"/>
              </a:rPr>
              <a:t>    </a:t>
            </a:r>
            <a:r>
              <a:rPr lang="en-US" sz="3200" b="0" i="0" dirty="0">
                <a:solidFill>
                  <a:schemeClr val="bg1"/>
                </a:solidFill>
                <a:effectLst/>
                <a:latin typeface="system-ui"/>
              </a:rPr>
              <a:t>and a light to my path.</a:t>
            </a:r>
          </a:p>
          <a:p>
            <a:r>
              <a:rPr lang="en-US" sz="3200" i="1" dirty="0">
                <a:solidFill>
                  <a:schemeClr val="bg1"/>
                </a:solidFill>
                <a:latin typeface="system-ui"/>
              </a:rPr>
              <a:t>Psalm 119:105</a:t>
            </a:r>
            <a:endParaRPr lang="en-US" sz="3200" i="1" dirty="0">
              <a:solidFill>
                <a:schemeClr val="bg1"/>
              </a:solidFill>
            </a:endParaRPr>
          </a:p>
        </p:txBody>
      </p:sp>
    </p:spTree>
    <p:extLst>
      <p:ext uri="{BB962C8B-B14F-4D97-AF65-F5344CB8AC3E}">
        <p14:creationId xmlns:p14="http://schemas.microsoft.com/office/powerpoint/2010/main" val="25443683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Enter Sign Enter With Up Arrow/24097">
            <a:extLst>
              <a:ext uri="{FF2B5EF4-FFF2-40B4-BE49-F238E27FC236}">
                <a16:creationId xmlns:a16="http://schemas.microsoft.com/office/drawing/2014/main" id="{8B40C4A6-61B2-4EEF-BAF9-F37D02C57D2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2600" y="1444625"/>
            <a:ext cx="3968749" cy="39687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a:extLst>
              <a:ext uri="{FF2B5EF4-FFF2-40B4-BE49-F238E27FC236}">
                <a16:creationId xmlns:a16="http://schemas.microsoft.com/office/drawing/2014/main" id="{7B07E91A-74C5-4BF5-BF4E-18ED0178382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692648" y="1444624"/>
            <a:ext cx="3968751" cy="3968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0820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Enter Sign Enter With Up Arrow/24097">
            <a:extLst>
              <a:ext uri="{FF2B5EF4-FFF2-40B4-BE49-F238E27FC236}">
                <a16:creationId xmlns:a16="http://schemas.microsoft.com/office/drawing/2014/main" id="{8B40C4A6-61B2-4EEF-BAF9-F37D02C57D2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2600" y="1444625"/>
            <a:ext cx="3968749" cy="39687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a:extLst>
              <a:ext uri="{FF2B5EF4-FFF2-40B4-BE49-F238E27FC236}">
                <a16:creationId xmlns:a16="http://schemas.microsoft.com/office/drawing/2014/main" id="{7B07E91A-74C5-4BF5-BF4E-18ED0178382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4692648" y="1444624"/>
            <a:ext cx="3968751" cy="3968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8343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618EFF-B4C8-455B-A1BD-030ADF3672E8}"/>
              </a:ext>
            </a:extLst>
          </p:cNvPr>
          <p:cNvSpPr txBox="1"/>
          <p:nvPr/>
        </p:nvSpPr>
        <p:spPr>
          <a:xfrm>
            <a:off x="325676" y="201998"/>
            <a:ext cx="8492647" cy="2554545"/>
          </a:xfrm>
          <a:prstGeom prst="rect">
            <a:avLst/>
          </a:prstGeom>
          <a:noFill/>
        </p:spPr>
        <p:txBody>
          <a:bodyPr wrap="square">
            <a:spAutoFit/>
          </a:bodyPr>
          <a:lstStyle/>
          <a:p>
            <a:r>
              <a:rPr lang="en-US" sz="3200" b="1" i="0" u="sng" dirty="0">
                <a:solidFill>
                  <a:srgbClr val="C00000"/>
                </a:solidFill>
                <a:effectLst/>
                <a:latin typeface="system-ui"/>
              </a:rPr>
              <a:t>Beware of practicing your righteousness before other people</a:t>
            </a:r>
            <a:r>
              <a:rPr lang="en-US" sz="3200" b="1" i="0" dirty="0">
                <a:solidFill>
                  <a:srgbClr val="C00000"/>
                </a:solidFill>
                <a:effectLst/>
                <a:latin typeface="system-ui"/>
              </a:rPr>
              <a:t> </a:t>
            </a:r>
            <a:r>
              <a:rPr lang="en-US" sz="3200" i="0" dirty="0">
                <a:solidFill>
                  <a:srgbClr val="000000"/>
                </a:solidFill>
                <a:effectLst/>
                <a:latin typeface="system-ui"/>
              </a:rPr>
              <a:t>in order to be seen by them, for then you will have no reward from your Father who is in heaven.</a:t>
            </a:r>
          </a:p>
          <a:p>
            <a:r>
              <a:rPr lang="en-US" sz="3200" i="1" dirty="0">
                <a:solidFill>
                  <a:srgbClr val="000000"/>
                </a:solidFill>
                <a:latin typeface="system-ui"/>
              </a:rPr>
              <a:t>						      						Matthew 6:1</a:t>
            </a:r>
            <a:endParaRPr lang="en-US" sz="3200" i="1" dirty="0"/>
          </a:p>
        </p:txBody>
      </p:sp>
      <p:pic>
        <p:nvPicPr>
          <p:cNvPr id="6" name="Picture 4" descr="See the source image">
            <a:extLst>
              <a:ext uri="{FF2B5EF4-FFF2-40B4-BE49-F238E27FC236}">
                <a16:creationId xmlns:a16="http://schemas.microsoft.com/office/drawing/2014/main" id="{74407044-D75C-4190-8AF1-BA6B6296BC0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135671" y="3175348"/>
            <a:ext cx="3682652" cy="3682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560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618EFF-B4C8-455B-A1BD-030ADF3672E8}"/>
              </a:ext>
            </a:extLst>
          </p:cNvPr>
          <p:cNvSpPr txBox="1"/>
          <p:nvPr/>
        </p:nvSpPr>
        <p:spPr>
          <a:xfrm>
            <a:off x="162838" y="0"/>
            <a:ext cx="8818324" cy="3539430"/>
          </a:xfrm>
          <a:prstGeom prst="rect">
            <a:avLst/>
          </a:prstGeom>
          <a:noFill/>
        </p:spPr>
        <p:txBody>
          <a:bodyPr wrap="square">
            <a:spAutoFit/>
          </a:bodyPr>
          <a:lstStyle/>
          <a:p>
            <a:r>
              <a:rPr lang="en-US" sz="3200" b="1" u="sng" dirty="0">
                <a:solidFill>
                  <a:srgbClr val="C00000"/>
                </a:solidFill>
              </a:rPr>
              <a:t>Beware of false prophets</a:t>
            </a:r>
            <a:r>
              <a:rPr lang="en-US" sz="3200" dirty="0"/>
              <a:t>, who come to you in sheep's clothing but inwardly are ravenous wolves. You will recognize them by their fruits. Are grapes gathered from thornbushes, or figs from thistles? So, every healthy tree bears good fruit, but the diseased tree bears bad fruit. </a:t>
            </a:r>
            <a:r>
              <a:rPr lang="en-US" sz="3200" i="1" dirty="0">
                <a:solidFill>
                  <a:srgbClr val="000000"/>
                </a:solidFill>
                <a:latin typeface="system-ui"/>
              </a:rPr>
              <a:t>						  Matthew 7:15-17</a:t>
            </a:r>
            <a:endParaRPr lang="en-US" sz="3200" i="1" dirty="0"/>
          </a:p>
        </p:txBody>
      </p:sp>
      <p:pic>
        <p:nvPicPr>
          <p:cNvPr id="6" name="Picture 4" descr="See the source image">
            <a:extLst>
              <a:ext uri="{FF2B5EF4-FFF2-40B4-BE49-F238E27FC236}">
                <a16:creationId xmlns:a16="http://schemas.microsoft.com/office/drawing/2014/main" id="{74407044-D75C-4190-8AF1-BA6B6296BC0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135671" y="3175348"/>
            <a:ext cx="3682652" cy="3682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6328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618EFF-B4C8-455B-A1BD-030ADF3672E8}"/>
              </a:ext>
            </a:extLst>
          </p:cNvPr>
          <p:cNvSpPr txBox="1"/>
          <p:nvPr/>
        </p:nvSpPr>
        <p:spPr>
          <a:xfrm>
            <a:off x="162838" y="0"/>
            <a:ext cx="8818324" cy="2554545"/>
          </a:xfrm>
          <a:prstGeom prst="rect">
            <a:avLst/>
          </a:prstGeom>
          <a:noFill/>
        </p:spPr>
        <p:txBody>
          <a:bodyPr wrap="square">
            <a:spAutoFit/>
          </a:bodyPr>
          <a:lstStyle/>
          <a:p>
            <a:r>
              <a:rPr lang="en-US" sz="3200" dirty="0"/>
              <a:t>Behold, I am sending you out as sheep in the midst of wolves, so be wise as serpents and innocent as doves. </a:t>
            </a:r>
            <a:r>
              <a:rPr lang="en-US" sz="3200" b="1" u="sng" dirty="0">
                <a:solidFill>
                  <a:srgbClr val="C00000"/>
                </a:solidFill>
              </a:rPr>
              <a:t>Beware of men</a:t>
            </a:r>
            <a:r>
              <a:rPr lang="en-US" sz="3200" dirty="0"/>
              <a:t>, for they will deliver you over to courts and flog you in their synagogues.</a:t>
            </a:r>
            <a:r>
              <a:rPr lang="en-US" sz="3200" i="1" dirty="0">
                <a:solidFill>
                  <a:srgbClr val="000000"/>
                </a:solidFill>
                <a:latin typeface="system-ui"/>
              </a:rPr>
              <a:t>						  									Matthew 10:16-17</a:t>
            </a:r>
            <a:endParaRPr lang="en-US" sz="3200" i="1" dirty="0"/>
          </a:p>
        </p:txBody>
      </p:sp>
      <p:pic>
        <p:nvPicPr>
          <p:cNvPr id="6" name="Picture 4" descr="See the source image">
            <a:extLst>
              <a:ext uri="{FF2B5EF4-FFF2-40B4-BE49-F238E27FC236}">
                <a16:creationId xmlns:a16="http://schemas.microsoft.com/office/drawing/2014/main" id="{74407044-D75C-4190-8AF1-BA6B6296BC0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135671" y="3175348"/>
            <a:ext cx="3682652" cy="3682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7923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618EFF-B4C8-455B-A1BD-030ADF3672E8}"/>
              </a:ext>
            </a:extLst>
          </p:cNvPr>
          <p:cNvSpPr txBox="1"/>
          <p:nvPr/>
        </p:nvSpPr>
        <p:spPr>
          <a:xfrm>
            <a:off x="162838" y="0"/>
            <a:ext cx="8981162" cy="1569660"/>
          </a:xfrm>
          <a:prstGeom prst="rect">
            <a:avLst/>
          </a:prstGeom>
          <a:noFill/>
        </p:spPr>
        <p:txBody>
          <a:bodyPr wrap="square">
            <a:spAutoFit/>
          </a:bodyPr>
          <a:lstStyle/>
          <a:p>
            <a:r>
              <a:rPr lang="en-US" sz="3200" dirty="0"/>
              <a:t>Jesus said to them, “Watch and </a:t>
            </a:r>
            <a:r>
              <a:rPr lang="en-US" sz="3200" b="1" u="sng" dirty="0">
                <a:solidFill>
                  <a:srgbClr val="C00000"/>
                </a:solidFill>
              </a:rPr>
              <a:t>beware of the leaven of the Pharisees and Sadducees</a:t>
            </a:r>
            <a:r>
              <a:rPr lang="en-US" sz="3200" dirty="0"/>
              <a:t>.”</a:t>
            </a:r>
            <a:r>
              <a:rPr lang="en-US" sz="3200" i="1" dirty="0">
                <a:solidFill>
                  <a:srgbClr val="000000"/>
                </a:solidFill>
                <a:latin typeface="system-ui"/>
              </a:rPr>
              <a:t>						  									Matthew 16:6</a:t>
            </a:r>
            <a:endParaRPr lang="en-US" sz="3200" i="1" dirty="0"/>
          </a:p>
        </p:txBody>
      </p:sp>
      <p:pic>
        <p:nvPicPr>
          <p:cNvPr id="6" name="Picture 4" descr="See the source image">
            <a:extLst>
              <a:ext uri="{FF2B5EF4-FFF2-40B4-BE49-F238E27FC236}">
                <a16:creationId xmlns:a16="http://schemas.microsoft.com/office/drawing/2014/main" id="{74407044-D75C-4190-8AF1-BA6B6296BC0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135671" y="3175348"/>
            <a:ext cx="3682652" cy="368265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FAB694A-A225-420A-AF51-E40884D290F9}"/>
              </a:ext>
            </a:extLst>
          </p:cNvPr>
          <p:cNvSpPr txBox="1"/>
          <p:nvPr/>
        </p:nvSpPr>
        <p:spPr>
          <a:xfrm>
            <a:off x="40709" y="3256364"/>
            <a:ext cx="9062581"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3200" b="0" i="0" dirty="0">
                <a:solidFill>
                  <a:schemeClr val="bg1"/>
                </a:solidFill>
                <a:effectLst/>
                <a:latin typeface="system-ui"/>
              </a:rPr>
              <a:t>Your boasting is not good. Do you not know that a little leaven leavens the whole lump?</a:t>
            </a:r>
          </a:p>
          <a:p>
            <a:pPr algn="ctr"/>
            <a:r>
              <a:rPr lang="en-US" sz="3200" i="1" dirty="0">
                <a:solidFill>
                  <a:schemeClr val="bg1"/>
                </a:solidFill>
                <a:latin typeface="system-ui"/>
              </a:rPr>
              <a:t>1 Corinthians 5:6</a:t>
            </a:r>
            <a:endParaRPr lang="en-US" sz="3200" i="1" dirty="0">
              <a:solidFill>
                <a:schemeClr val="bg1"/>
              </a:solidFill>
            </a:endParaRPr>
          </a:p>
        </p:txBody>
      </p:sp>
      <p:sp>
        <p:nvSpPr>
          <p:cNvPr id="8" name="TextBox 7">
            <a:extLst>
              <a:ext uri="{FF2B5EF4-FFF2-40B4-BE49-F238E27FC236}">
                <a16:creationId xmlns:a16="http://schemas.microsoft.com/office/drawing/2014/main" id="{573DEB45-8B3F-4A38-AC2A-60B144D7597F}"/>
              </a:ext>
            </a:extLst>
          </p:cNvPr>
          <p:cNvSpPr txBox="1"/>
          <p:nvPr/>
        </p:nvSpPr>
        <p:spPr>
          <a:xfrm>
            <a:off x="40709" y="4893367"/>
            <a:ext cx="9103291"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3200" b="0" i="0" dirty="0">
                <a:solidFill>
                  <a:schemeClr val="bg1"/>
                </a:solidFill>
                <a:effectLst/>
                <a:latin typeface="system-ui"/>
              </a:rPr>
              <a:t>A little leaven leavens the whole lump.</a:t>
            </a:r>
          </a:p>
          <a:p>
            <a:pPr algn="ctr"/>
            <a:r>
              <a:rPr lang="en-US" sz="3200" dirty="0">
                <a:solidFill>
                  <a:schemeClr val="bg1"/>
                </a:solidFill>
                <a:latin typeface="system-ui"/>
              </a:rPr>
              <a:t>Galatians 5:9</a:t>
            </a:r>
            <a:endParaRPr lang="en-US" sz="3200" dirty="0">
              <a:solidFill>
                <a:schemeClr val="bg1"/>
              </a:solidFill>
            </a:endParaRPr>
          </a:p>
        </p:txBody>
      </p:sp>
    </p:spTree>
    <p:extLst>
      <p:ext uri="{BB962C8B-B14F-4D97-AF65-F5344CB8AC3E}">
        <p14:creationId xmlns:p14="http://schemas.microsoft.com/office/powerpoint/2010/main" val="1493328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618EFF-B4C8-455B-A1BD-030ADF3672E8}"/>
              </a:ext>
            </a:extLst>
          </p:cNvPr>
          <p:cNvSpPr txBox="1"/>
          <p:nvPr/>
        </p:nvSpPr>
        <p:spPr>
          <a:xfrm>
            <a:off x="162838" y="0"/>
            <a:ext cx="8818324" cy="4524315"/>
          </a:xfrm>
          <a:prstGeom prst="rect">
            <a:avLst/>
          </a:prstGeom>
          <a:noFill/>
        </p:spPr>
        <p:txBody>
          <a:bodyPr wrap="square">
            <a:spAutoFit/>
          </a:bodyPr>
          <a:lstStyle/>
          <a:p>
            <a:r>
              <a:rPr lang="en-US" sz="3200" b="0" i="0" dirty="0">
                <a:solidFill>
                  <a:srgbClr val="000000"/>
                </a:solidFill>
                <a:effectLst/>
                <a:latin typeface="system-ui"/>
              </a:rPr>
              <a:t>And he said to his disciples, “Temptations to sin are sure to come, but woe to the one through whom they come! It would be better for him if a millstone were hung around his neck and he were cast into the sea than that he should cause one of these little ones to sin. </a:t>
            </a:r>
            <a:r>
              <a:rPr lang="en-US" sz="3200" b="1" i="0" u="sng" dirty="0">
                <a:solidFill>
                  <a:srgbClr val="C00000"/>
                </a:solidFill>
                <a:effectLst/>
                <a:latin typeface="system-ui"/>
              </a:rPr>
              <a:t>Pay attention to yourselves! </a:t>
            </a:r>
            <a:r>
              <a:rPr lang="en-US" sz="3200" b="0" i="0" dirty="0">
                <a:solidFill>
                  <a:srgbClr val="000000"/>
                </a:solidFill>
                <a:effectLst/>
                <a:latin typeface="system-ui"/>
              </a:rPr>
              <a:t>If your brother sins, rebuke him, and if he repents, forgive him.”</a:t>
            </a:r>
            <a:r>
              <a:rPr lang="en-US" sz="3200" i="1" dirty="0">
                <a:solidFill>
                  <a:srgbClr val="000000"/>
                </a:solidFill>
                <a:latin typeface="system-ui"/>
              </a:rPr>
              <a:t>					  					</a:t>
            </a:r>
          </a:p>
          <a:p>
            <a:r>
              <a:rPr lang="en-US" sz="3200" i="1" dirty="0">
                <a:solidFill>
                  <a:srgbClr val="000000"/>
                </a:solidFill>
                <a:latin typeface="system-ui"/>
              </a:rPr>
              <a:t>Luke 17:1-3</a:t>
            </a:r>
            <a:endParaRPr lang="en-US" sz="3200" i="1" dirty="0"/>
          </a:p>
        </p:txBody>
      </p:sp>
      <p:pic>
        <p:nvPicPr>
          <p:cNvPr id="6" name="Picture 4" descr="See the source image">
            <a:extLst>
              <a:ext uri="{FF2B5EF4-FFF2-40B4-BE49-F238E27FC236}">
                <a16:creationId xmlns:a16="http://schemas.microsoft.com/office/drawing/2014/main" id="{74407044-D75C-4190-8AF1-BA6B6296BC0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511453" y="3551130"/>
            <a:ext cx="3306870" cy="3306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008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618EFF-B4C8-455B-A1BD-030ADF3672E8}"/>
              </a:ext>
            </a:extLst>
          </p:cNvPr>
          <p:cNvSpPr txBox="1"/>
          <p:nvPr/>
        </p:nvSpPr>
        <p:spPr>
          <a:xfrm>
            <a:off x="162838" y="0"/>
            <a:ext cx="8818324" cy="3539430"/>
          </a:xfrm>
          <a:prstGeom prst="rect">
            <a:avLst/>
          </a:prstGeom>
          <a:noFill/>
        </p:spPr>
        <p:txBody>
          <a:bodyPr wrap="square">
            <a:spAutoFit/>
          </a:bodyPr>
          <a:lstStyle/>
          <a:p>
            <a:r>
              <a:rPr lang="en-US" sz="3200" b="1" i="0" u="sng" dirty="0">
                <a:solidFill>
                  <a:srgbClr val="C00000"/>
                </a:solidFill>
                <a:effectLst/>
                <a:latin typeface="system-ui"/>
              </a:rPr>
              <a:t>Beware of the scribes</a:t>
            </a:r>
            <a:r>
              <a:rPr lang="en-US" sz="3200" b="0" i="0" dirty="0">
                <a:solidFill>
                  <a:srgbClr val="000000"/>
                </a:solidFill>
                <a:effectLst/>
                <a:latin typeface="system-ui"/>
              </a:rPr>
              <a:t>, who like to walk around in long robes, and love greetings in the marketplaces and the best seats in the synagogues and the places of honor at feasts, who devour widows' houses and for a pretense make long prayers. They will receive the greater condemnation.</a:t>
            </a:r>
            <a:r>
              <a:rPr lang="en-US" sz="3200" i="1" dirty="0">
                <a:solidFill>
                  <a:srgbClr val="000000"/>
                </a:solidFill>
                <a:latin typeface="system-ui"/>
              </a:rPr>
              <a:t>					  														Luke 20:46-47</a:t>
            </a:r>
            <a:endParaRPr lang="en-US" sz="3200" i="1" dirty="0"/>
          </a:p>
        </p:txBody>
      </p:sp>
      <p:pic>
        <p:nvPicPr>
          <p:cNvPr id="6" name="Picture 4" descr="See the source image">
            <a:extLst>
              <a:ext uri="{FF2B5EF4-FFF2-40B4-BE49-F238E27FC236}">
                <a16:creationId xmlns:a16="http://schemas.microsoft.com/office/drawing/2014/main" id="{74407044-D75C-4190-8AF1-BA6B6296BC0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511453" y="3551130"/>
            <a:ext cx="3306870" cy="3306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290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618EFF-B4C8-455B-A1BD-030ADF3672E8}"/>
              </a:ext>
            </a:extLst>
          </p:cNvPr>
          <p:cNvSpPr txBox="1"/>
          <p:nvPr/>
        </p:nvSpPr>
        <p:spPr>
          <a:xfrm>
            <a:off x="162838" y="0"/>
            <a:ext cx="8981162" cy="4524315"/>
          </a:xfrm>
          <a:prstGeom prst="rect">
            <a:avLst/>
          </a:prstGeom>
          <a:noFill/>
        </p:spPr>
        <p:txBody>
          <a:bodyPr wrap="square">
            <a:spAutoFit/>
          </a:bodyPr>
          <a:lstStyle/>
          <a:p>
            <a:r>
              <a:rPr lang="en-US" sz="3200" b="1" i="0" u="sng" dirty="0">
                <a:solidFill>
                  <a:srgbClr val="C00000"/>
                </a:solidFill>
                <a:effectLst/>
                <a:latin typeface="system-ui"/>
              </a:rPr>
              <a:t>Pay careful attention to yourselves and to all the flock</a:t>
            </a:r>
            <a:r>
              <a:rPr lang="en-US" sz="3200" b="0" i="0" dirty="0">
                <a:solidFill>
                  <a:srgbClr val="000000"/>
                </a:solidFill>
                <a:effectLst/>
                <a:latin typeface="system-ui"/>
              </a:rPr>
              <a:t>, in which the Holy Spirit has made you  overseers, to care for the church of God,</a:t>
            </a:r>
            <a:r>
              <a:rPr lang="en-US" sz="3200" baseline="30000" dirty="0">
                <a:solidFill>
                  <a:srgbClr val="000000"/>
                </a:solidFill>
                <a:latin typeface="system-ui"/>
              </a:rPr>
              <a:t> </a:t>
            </a:r>
            <a:r>
              <a:rPr lang="en-US" sz="3200" b="0" i="0" dirty="0">
                <a:solidFill>
                  <a:srgbClr val="000000"/>
                </a:solidFill>
                <a:effectLst/>
                <a:latin typeface="system-ui"/>
              </a:rPr>
              <a:t>which he obtained with his own blood.</a:t>
            </a:r>
            <a:r>
              <a:rPr lang="en-US" sz="3200" baseline="30000" dirty="0">
                <a:solidFill>
                  <a:srgbClr val="000000"/>
                </a:solidFill>
                <a:latin typeface="system-ui"/>
              </a:rPr>
              <a:t> </a:t>
            </a:r>
            <a:r>
              <a:rPr lang="en-US" sz="3200" b="0" i="0" dirty="0">
                <a:solidFill>
                  <a:srgbClr val="000000"/>
                </a:solidFill>
                <a:effectLst/>
                <a:latin typeface="system-ui"/>
              </a:rPr>
              <a:t>I know that after my departure fierce wolves will come in among you, not sparing the flock; and from among your own selves will arise men speaking twisted things, to draw away the disciples after them.</a:t>
            </a:r>
            <a:r>
              <a:rPr lang="en-US" sz="3200" i="1" dirty="0">
                <a:solidFill>
                  <a:srgbClr val="000000"/>
                </a:solidFill>
                <a:latin typeface="system-ui"/>
              </a:rPr>
              <a:t>					  </a:t>
            </a:r>
          </a:p>
          <a:p>
            <a:r>
              <a:rPr lang="en-US" sz="3200" i="1" dirty="0">
                <a:solidFill>
                  <a:srgbClr val="000000"/>
                </a:solidFill>
                <a:latin typeface="system-ui"/>
              </a:rPr>
              <a:t>Acts 20:28-30</a:t>
            </a:r>
            <a:endParaRPr lang="en-US" sz="3200" i="1" dirty="0"/>
          </a:p>
        </p:txBody>
      </p:sp>
      <p:pic>
        <p:nvPicPr>
          <p:cNvPr id="6" name="Picture 4" descr="See the source image">
            <a:extLst>
              <a:ext uri="{FF2B5EF4-FFF2-40B4-BE49-F238E27FC236}">
                <a16:creationId xmlns:a16="http://schemas.microsoft.com/office/drawing/2014/main" id="{74407044-D75C-4190-8AF1-BA6B6296BC0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6112701" y="4152378"/>
            <a:ext cx="2705622" cy="270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5617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293</TotalTime>
  <Words>655</Words>
  <Application>Microsoft Office PowerPoint</Application>
  <PresentationFormat>On-screen Show (4:3)</PresentationFormat>
  <Paragraphs>21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4</cp:revision>
  <dcterms:created xsi:type="dcterms:W3CDTF">2021-09-16T20:14:32Z</dcterms:created>
  <dcterms:modified xsi:type="dcterms:W3CDTF">2021-09-17T15:52:52Z</dcterms:modified>
</cp:coreProperties>
</file>