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72" r:id="rId3"/>
    <p:sldId id="281" r:id="rId4"/>
    <p:sldId id="280" r:id="rId5"/>
    <p:sldId id="273" r:id="rId6"/>
    <p:sldId id="274" r:id="rId7"/>
    <p:sldId id="275" r:id="rId8"/>
    <p:sldId id="276" r:id="rId9"/>
    <p:sldId id="277" r:id="rId10"/>
    <p:sldId id="278" r:id="rId11"/>
    <p:sldId id="283" r:id="rId12"/>
    <p:sldId id="257" r:id="rId13"/>
    <p:sldId id="266" r:id="rId14"/>
    <p:sldId id="269" r:id="rId15"/>
    <p:sldId id="267" r:id="rId16"/>
    <p:sldId id="268" r:id="rId17"/>
    <p:sldId id="28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5EAFC7-6B98-45EA-BBCA-460DA5FB3930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942A8E-3128-489D-8BAF-8ED067EB4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061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FE875-6F2D-4987-BC1C-FE3DCC85AC46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20BD2-340D-45E9-B7C3-2ADA8344C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642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FE875-6F2D-4987-BC1C-FE3DCC85AC46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20BD2-340D-45E9-B7C3-2ADA8344C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167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FE875-6F2D-4987-BC1C-FE3DCC85AC46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20BD2-340D-45E9-B7C3-2ADA8344C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937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FE875-6F2D-4987-BC1C-FE3DCC85AC46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20BD2-340D-45E9-B7C3-2ADA8344C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015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FE875-6F2D-4987-BC1C-FE3DCC85AC46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20BD2-340D-45E9-B7C3-2ADA8344C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80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FE875-6F2D-4987-BC1C-FE3DCC85AC46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20BD2-340D-45E9-B7C3-2ADA8344C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20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FE875-6F2D-4987-BC1C-FE3DCC85AC46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20BD2-340D-45E9-B7C3-2ADA8344C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792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FE875-6F2D-4987-BC1C-FE3DCC85AC46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20BD2-340D-45E9-B7C3-2ADA8344C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382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FE875-6F2D-4987-BC1C-FE3DCC85AC46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20BD2-340D-45E9-B7C3-2ADA8344C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474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FE875-6F2D-4987-BC1C-FE3DCC85AC46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20BD2-340D-45E9-B7C3-2ADA8344C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994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FE875-6F2D-4987-BC1C-FE3DCC85AC46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20BD2-340D-45E9-B7C3-2ADA8344C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004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FE875-6F2D-4987-BC1C-FE3DCC85AC46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20BD2-340D-45E9-B7C3-2ADA8344C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430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3003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1E3DE8-D0A1-4AFD-9FF2-062116CA6095}"/>
              </a:ext>
            </a:extLst>
          </p:cNvPr>
          <p:cNvCxnSpPr/>
          <p:nvPr/>
        </p:nvCxnSpPr>
        <p:spPr>
          <a:xfrm>
            <a:off x="0" y="4045907"/>
            <a:ext cx="717741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5FD6946-6821-4E1D-A67C-ABDDD7918D34}"/>
              </a:ext>
            </a:extLst>
          </p:cNvPr>
          <p:cNvCxnSpPr>
            <a:cxnSpLocks/>
          </p:cNvCxnSpPr>
          <p:nvPr/>
        </p:nvCxnSpPr>
        <p:spPr>
          <a:xfrm>
            <a:off x="137786" y="100208"/>
            <a:ext cx="0" cy="6551113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8B1133A7-0B70-46B1-8515-9F1138558F0F}"/>
              </a:ext>
            </a:extLst>
          </p:cNvPr>
          <p:cNvSpPr txBox="1"/>
          <p:nvPr/>
        </p:nvSpPr>
        <p:spPr>
          <a:xfrm>
            <a:off x="125261" y="4164129"/>
            <a:ext cx="9131473" cy="23243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dirty="0">
                <a:solidFill>
                  <a:schemeClr val="bg1"/>
                </a:solidFill>
              </a:rPr>
              <a:t>Those flood waters were like baptism that now saves you. But baptism is more than just washing your body. It means turning to God with a clear conscience, because Jesus Christ was raised from death.</a:t>
            </a:r>
            <a:endParaRPr lang="en-US" sz="49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4BFE0C7-363C-46E2-85AC-53125FE9B533}"/>
              </a:ext>
            </a:extLst>
          </p:cNvPr>
          <p:cNvSpPr txBox="1"/>
          <p:nvPr/>
        </p:nvSpPr>
        <p:spPr>
          <a:xfrm>
            <a:off x="150312" y="100208"/>
            <a:ext cx="9006213" cy="23243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dirty="0">
                <a:solidFill>
                  <a:schemeClr val="bg1"/>
                </a:solidFill>
              </a:rPr>
              <a:t>Corresponding to that, baptism now saves you—not the removal of dirt from the flesh, but an appeal to God for a good conscience—through the resurrection of Jesus Christ,</a:t>
            </a:r>
            <a:endParaRPr lang="en-US" sz="4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1947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0CA82A2-45D7-4F9C-945D-09C873589F5F}"/>
              </a:ext>
            </a:extLst>
          </p:cNvPr>
          <p:cNvSpPr txBox="1"/>
          <p:nvPr/>
        </p:nvSpPr>
        <p:spPr>
          <a:xfrm>
            <a:off x="0" y="2480153"/>
            <a:ext cx="44386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Formal Equivalence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D427787-6F9C-44A4-B86C-EAE5871BC625}"/>
              </a:ext>
            </a:extLst>
          </p:cNvPr>
          <p:cNvSpPr txBox="1"/>
          <p:nvPr/>
        </p:nvSpPr>
        <p:spPr>
          <a:xfrm>
            <a:off x="5373667" y="2480152"/>
            <a:ext cx="36826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C000"/>
                </a:solidFill>
              </a:rPr>
              <a:t>Dynamic Equivalence</a:t>
            </a:r>
            <a:endParaRPr lang="en-US" dirty="0">
              <a:solidFill>
                <a:srgbClr val="FFC000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1E3DE8-D0A1-4AFD-9FF2-062116CA6095}"/>
              </a:ext>
            </a:extLst>
          </p:cNvPr>
          <p:cNvCxnSpPr/>
          <p:nvPr/>
        </p:nvCxnSpPr>
        <p:spPr>
          <a:xfrm>
            <a:off x="0" y="4045907"/>
            <a:ext cx="717741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5FD6946-6821-4E1D-A67C-ABDDD7918D34}"/>
              </a:ext>
            </a:extLst>
          </p:cNvPr>
          <p:cNvCxnSpPr>
            <a:cxnSpLocks/>
          </p:cNvCxnSpPr>
          <p:nvPr/>
        </p:nvCxnSpPr>
        <p:spPr>
          <a:xfrm>
            <a:off x="137786" y="3933173"/>
            <a:ext cx="8918532" cy="0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0398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>
            <a:extLst>
              <a:ext uri="{FF2B5EF4-FFF2-40B4-BE49-F238E27FC236}">
                <a16:creationId xmlns:a16="http://schemas.microsoft.com/office/drawing/2014/main" id="{8D4F630F-4B5E-4247-BAD0-13C04FBA99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8841" y="1215076"/>
            <a:ext cx="3298717" cy="5562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4999639-F19B-4B24-83FE-8C82B8A40FA5}"/>
              </a:ext>
            </a:extLst>
          </p:cNvPr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The Authorized Version of 1611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5A2E2F-EF8B-46B4-9F50-143771FF8A5B}"/>
              </a:ext>
            </a:extLst>
          </p:cNvPr>
          <p:cNvSpPr txBox="1"/>
          <p:nvPr/>
        </p:nvSpPr>
        <p:spPr>
          <a:xfrm>
            <a:off x="76200" y="568745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>
                <a:solidFill>
                  <a:schemeClr val="bg1"/>
                </a:solidFill>
              </a:rPr>
              <a:t>King James Version</a:t>
            </a:r>
          </a:p>
        </p:txBody>
      </p:sp>
    </p:spTree>
    <p:extLst>
      <p:ext uri="{BB962C8B-B14F-4D97-AF65-F5344CB8AC3E}">
        <p14:creationId xmlns:p14="http://schemas.microsoft.com/office/powerpoint/2010/main" val="1842268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8CC9C8FB-8147-47BC-BF1E-3F3F115169FC}"/>
              </a:ext>
            </a:extLst>
          </p:cNvPr>
          <p:cNvSpPr/>
          <p:nvPr/>
        </p:nvSpPr>
        <p:spPr>
          <a:xfrm>
            <a:off x="3983277" y="250521"/>
            <a:ext cx="1277655" cy="964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DC63418-C4A7-4687-9B21-D66A39DB0EDB}"/>
              </a:ext>
            </a:extLst>
          </p:cNvPr>
          <p:cNvCxnSpPr>
            <a:cxnSpLocks/>
          </p:cNvCxnSpPr>
          <p:nvPr/>
        </p:nvCxnSpPr>
        <p:spPr>
          <a:xfrm flipH="1">
            <a:off x="2802179" y="965546"/>
            <a:ext cx="1365338" cy="1075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4035DB6-0686-488A-AD19-B7B21878807B}"/>
              </a:ext>
            </a:extLst>
          </p:cNvPr>
          <p:cNvCxnSpPr>
            <a:cxnSpLocks/>
            <a:endCxn id="18" idx="0"/>
          </p:cNvCxnSpPr>
          <p:nvPr/>
        </p:nvCxnSpPr>
        <p:spPr>
          <a:xfrm flipH="1">
            <a:off x="3854351" y="1169617"/>
            <a:ext cx="454604" cy="11205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D44D257-C71A-4A55-9617-EAC805363C3A}"/>
              </a:ext>
            </a:extLst>
          </p:cNvPr>
          <p:cNvCxnSpPr>
            <a:cxnSpLocks/>
          </p:cNvCxnSpPr>
          <p:nvPr/>
        </p:nvCxnSpPr>
        <p:spPr>
          <a:xfrm>
            <a:off x="4874715" y="1215025"/>
            <a:ext cx="398745" cy="1075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DC68BF2-8C26-40D6-BC74-F1AB040B8738}"/>
              </a:ext>
            </a:extLst>
          </p:cNvPr>
          <p:cNvCxnSpPr>
            <a:cxnSpLocks/>
            <a:stCxn id="22" idx="0"/>
          </p:cNvCxnSpPr>
          <p:nvPr/>
        </p:nvCxnSpPr>
        <p:spPr>
          <a:xfrm flipH="1" flipV="1">
            <a:off x="5224398" y="902919"/>
            <a:ext cx="1276068" cy="7849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>
            <a:extLst>
              <a:ext uri="{FF2B5EF4-FFF2-40B4-BE49-F238E27FC236}">
                <a16:creationId xmlns:a16="http://schemas.microsoft.com/office/drawing/2014/main" id="{E2B9411E-BF1F-4645-8090-DFAB4D614266}"/>
              </a:ext>
            </a:extLst>
          </p:cNvPr>
          <p:cNvSpPr/>
          <p:nvPr/>
        </p:nvSpPr>
        <p:spPr>
          <a:xfrm>
            <a:off x="2181618" y="1828801"/>
            <a:ext cx="739038" cy="6784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B957F870-553B-413B-BA7B-95195AD8F429}"/>
              </a:ext>
            </a:extLst>
          </p:cNvPr>
          <p:cNvSpPr/>
          <p:nvPr/>
        </p:nvSpPr>
        <p:spPr>
          <a:xfrm>
            <a:off x="3484832" y="2290177"/>
            <a:ext cx="739038" cy="6784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C15A711-C26D-4036-916E-BAEA15AC6593}"/>
              </a:ext>
            </a:extLst>
          </p:cNvPr>
          <p:cNvSpPr/>
          <p:nvPr/>
        </p:nvSpPr>
        <p:spPr>
          <a:xfrm>
            <a:off x="4905516" y="2156565"/>
            <a:ext cx="739038" cy="6784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D8776B5A-C9A0-4130-A1EF-0F0D480D7FC2}"/>
              </a:ext>
            </a:extLst>
          </p:cNvPr>
          <p:cNvSpPr/>
          <p:nvPr/>
        </p:nvSpPr>
        <p:spPr>
          <a:xfrm>
            <a:off x="6130947" y="1687885"/>
            <a:ext cx="739038" cy="6784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63AE2D7-C60E-4F70-BFE1-2F0DBB55A3B1}"/>
              </a:ext>
            </a:extLst>
          </p:cNvPr>
          <p:cNvCxnSpPr>
            <a:cxnSpLocks/>
          </p:cNvCxnSpPr>
          <p:nvPr/>
        </p:nvCxnSpPr>
        <p:spPr>
          <a:xfrm flipH="1">
            <a:off x="1617442" y="2297482"/>
            <a:ext cx="596000" cy="8841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5B7B022F-0650-4982-80FE-07936C2D34A6}"/>
              </a:ext>
            </a:extLst>
          </p:cNvPr>
          <p:cNvCxnSpPr>
            <a:cxnSpLocks/>
          </p:cNvCxnSpPr>
          <p:nvPr/>
        </p:nvCxnSpPr>
        <p:spPr>
          <a:xfrm flipH="1">
            <a:off x="2087338" y="2495811"/>
            <a:ext cx="360106" cy="8841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B06BECFB-8C96-4341-A24D-37B75DF5F55F}"/>
              </a:ext>
            </a:extLst>
          </p:cNvPr>
          <p:cNvCxnSpPr>
            <a:cxnSpLocks/>
          </p:cNvCxnSpPr>
          <p:nvPr/>
        </p:nvCxnSpPr>
        <p:spPr>
          <a:xfrm>
            <a:off x="2602996" y="2482243"/>
            <a:ext cx="22631" cy="8883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0A827073-0E83-4B65-9DF6-78494C2D40B8}"/>
              </a:ext>
            </a:extLst>
          </p:cNvPr>
          <p:cNvCxnSpPr>
            <a:cxnSpLocks/>
          </p:cNvCxnSpPr>
          <p:nvPr/>
        </p:nvCxnSpPr>
        <p:spPr>
          <a:xfrm flipH="1">
            <a:off x="3399747" y="2867942"/>
            <a:ext cx="211434" cy="7145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A6ACE169-0487-429D-8F77-5498B520D03B}"/>
              </a:ext>
            </a:extLst>
          </p:cNvPr>
          <p:cNvCxnSpPr>
            <a:cxnSpLocks/>
          </p:cNvCxnSpPr>
          <p:nvPr/>
        </p:nvCxnSpPr>
        <p:spPr>
          <a:xfrm flipH="1">
            <a:off x="3799521" y="2874205"/>
            <a:ext cx="54830" cy="9175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D64756C-9B63-444B-8759-7F924438B6D8}"/>
              </a:ext>
            </a:extLst>
          </p:cNvPr>
          <p:cNvCxnSpPr>
            <a:cxnSpLocks/>
          </p:cNvCxnSpPr>
          <p:nvPr/>
        </p:nvCxnSpPr>
        <p:spPr>
          <a:xfrm>
            <a:off x="3994201" y="2901343"/>
            <a:ext cx="121109" cy="6811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05053E77-B6C7-4ECE-ABBE-7CC7A1254A8C}"/>
              </a:ext>
            </a:extLst>
          </p:cNvPr>
          <p:cNvCxnSpPr>
            <a:cxnSpLocks/>
          </p:cNvCxnSpPr>
          <p:nvPr/>
        </p:nvCxnSpPr>
        <p:spPr>
          <a:xfrm flipH="1">
            <a:off x="4975459" y="2739546"/>
            <a:ext cx="98628" cy="9253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38CDBF6E-D414-4B4F-A631-57167DD7744D}"/>
              </a:ext>
            </a:extLst>
          </p:cNvPr>
          <p:cNvCxnSpPr>
            <a:cxnSpLocks/>
          </p:cNvCxnSpPr>
          <p:nvPr/>
        </p:nvCxnSpPr>
        <p:spPr>
          <a:xfrm>
            <a:off x="5379415" y="2779213"/>
            <a:ext cx="0" cy="9973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864719B6-1AB0-4491-8C07-9B9A5EE7BBCE}"/>
              </a:ext>
            </a:extLst>
          </p:cNvPr>
          <p:cNvCxnSpPr>
            <a:cxnSpLocks/>
          </p:cNvCxnSpPr>
          <p:nvPr/>
        </p:nvCxnSpPr>
        <p:spPr>
          <a:xfrm>
            <a:off x="5592100" y="2603329"/>
            <a:ext cx="205118" cy="10469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751B4E22-B694-42FA-9EA3-8889167DA9E5}"/>
              </a:ext>
            </a:extLst>
          </p:cNvPr>
          <p:cNvCxnSpPr>
            <a:cxnSpLocks/>
          </p:cNvCxnSpPr>
          <p:nvPr/>
        </p:nvCxnSpPr>
        <p:spPr>
          <a:xfrm flipH="1">
            <a:off x="6166755" y="2253119"/>
            <a:ext cx="98628" cy="9253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74B5A9FD-F4FD-4A59-9317-1298BC0D1A9A}"/>
              </a:ext>
            </a:extLst>
          </p:cNvPr>
          <p:cNvCxnSpPr>
            <a:cxnSpLocks/>
            <a:stCxn id="22" idx="4"/>
          </p:cNvCxnSpPr>
          <p:nvPr/>
        </p:nvCxnSpPr>
        <p:spPr>
          <a:xfrm>
            <a:off x="6500466" y="2366378"/>
            <a:ext cx="85140" cy="8867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1A1ADB0C-B273-49A5-98A5-79744BE12314}"/>
              </a:ext>
            </a:extLst>
          </p:cNvPr>
          <p:cNvCxnSpPr>
            <a:cxnSpLocks/>
          </p:cNvCxnSpPr>
          <p:nvPr/>
        </p:nvCxnSpPr>
        <p:spPr>
          <a:xfrm>
            <a:off x="6831456" y="2126555"/>
            <a:ext cx="130926" cy="7614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 50">
            <a:extLst>
              <a:ext uri="{FF2B5EF4-FFF2-40B4-BE49-F238E27FC236}">
                <a16:creationId xmlns:a16="http://schemas.microsoft.com/office/drawing/2014/main" id="{5C3115B0-93AA-42C6-903A-35965CD63A09}"/>
              </a:ext>
            </a:extLst>
          </p:cNvPr>
          <p:cNvSpPr/>
          <p:nvPr/>
        </p:nvSpPr>
        <p:spPr>
          <a:xfrm>
            <a:off x="6914913" y="2739546"/>
            <a:ext cx="586638" cy="5260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4FB18512-8AB0-4665-9B81-8B7F9C21F805}"/>
              </a:ext>
            </a:extLst>
          </p:cNvPr>
          <p:cNvSpPr/>
          <p:nvPr/>
        </p:nvSpPr>
        <p:spPr>
          <a:xfrm>
            <a:off x="6375744" y="3151344"/>
            <a:ext cx="586638" cy="5260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A778CE97-1672-4990-9810-9D5D00332309}"/>
              </a:ext>
            </a:extLst>
          </p:cNvPr>
          <p:cNvSpPr/>
          <p:nvPr/>
        </p:nvSpPr>
        <p:spPr>
          <a:xfrm>
            <a:off x="5786846" y="2867942"/>
            <a:ext cx="586638" cy="5260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43E45DDE-7821-4989-8E54-3B5238D1C396}"/>
              </a:ext>
            </a:extLst>
          </p:cNvPr>
          <p:cNvSpPr/>
          <p:nvPr/>
        </p:nvSpPr>
        <p:spPr>
          <a:xfrm>
            <a:off x="5580117" y="3511724"/>
            <a:ext cx="586638" cy="5260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83836925-9FE5-4AAF-96DB-46662EDFC0F1}"/>
              </a:ext>
            </a:extLst>
          </p:cNvPr>
          <p:cNvSpPr/>
          <p:nvPr/>
        </p:nvSpPr>
        <p:spPr>
          <a:xfrm>
            <a:off x="5005462" y="3697793"/>
            <a:ext cx="586638" cy="5260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5F9B4896-199D-43C4-AC08-D29421140FA9}"/>
              </a:ext>
            </a:extLst>
          </p:cNvPr>
          <p:cNvSpPr/>
          <p:nvPr/>
        </p:nvSpPr>
        <p:spPr>
          <a:xfrm>
            <a:off x="4520621" y="3319397"/>
            <a:ext cx="586638" cy="5260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4CBC089E-FED1-4C00-B1BD-6C55DCC0D81A}"/>
              </a:ext>
            </a:extLst>
          </p:cNvPr>
          <p:cNvSpPr/>
          <p:nvPr/>
        </p:nvSpPr>
        <p:spPr>
          <a:xfrm>
            <a:off x="3874198" y="3316789"/>
            <a:ext cx="586638" cy="5260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C9370123-5892-4518-9A2A-E3008EE0A2EC}"/>
              </a:ext>
            </a:extLst>
          </p:cNvPr>
          <p:cNvSpPr/>
          <p:nvPr/>
        </p:nvSpPr>
        <p:spPr>
          <a:xfrm>
            <a:off x="3396639" y="3692050"/>
            <a:ext cx="586638" cy="5260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F66E9F69-6DD6-4E99-A138-97B853E32D3C}"/>
              </a:ext>
            </a:extLst>
          </p:cNvPr>
          <p:cNvSpPr/>
          <p:nvPr/>
        </p:nvSpPr>
        <p:spPr>
          <a:xfrm>
            <a:off x="2984788" y="3225193"/>
            <a:ext cx="586638" cy="5260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FA8DC373-6C83-4E42-A014-022A94107F75}"/>
              </a:ext>
            </a:extLst>
          </p:cNvPr>
          <p:cNvSpPr/>
          <p:nvPr/>
        </p:nvSpPr>
        <p:spPr>
          <a:xfrm>
            <a:off x="2344763" y="3014858"/>
            <a:ext cx="586638" cy="5260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079BBFDE-675C-454E-A4DB-088D18DC68D0}"/>
              </a:ext>
            </a:extLst>
          </p:cNvPr>
          <p:cNvSpPr/>
          <p:nvPr/>
        </p:nvSpPr>
        <p:spPr>
          <a:xfrm>
            <a:off x="1693980" y="3181611"/>
            <a:ext cx="586638" cy="5260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439B387E-33A3-4470-BF35-849FFD5C8A1D}"/>
              </a:ext>
            </a:extLst>
          </p:cNvPr>
          <p:cNvSpPr/>
          <p:nvPr/>
        </p:nvSpPr>
        <p:spPr>
          <a:xfrm>
            <a:off x="1155174" y="2805050"/>
            <a:ext cx="586638" cy="5260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75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0951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993B40-88C2-4BDA-BF10-F64F401FEF20}"/>
              </a:ext>
            </a:extLst>
          </p:cNvPr>
          <p:cNvSpPr txBox="1"/>
          <p:nvPr/>
        </p:nvSpPr>
        <p:spPr>
          <a:xfrm>
            <a:off x="1434229" y="612842"/>
            <a:ext cx="2887250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Almug</a:t>
            </a:r>
            <a:endParaRPr lang="en-US" sz="3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Chode</a:t>
            </a:r>
          </a:p>
          <a:p>
            <a:pPr algn="ctr"/>
            <a:r>
              <a:rPr lang="en-US" sz="36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Chapt</a:t>
            </a:r>
            <a:endParaRPr lang="en-US" sz="3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Habergeon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Hosen</a:t>
            </a:r>
          </a:p>
          <a:p>
            <a:pPr algn="ctr"/>
            <a:r>
              <a:rPr lang="en-US" sz="36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Kab</a:t>
            </a:r>
            <a:endParaRPr lang="en-US" sz="3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Ligure</a:t>
            </a:r>
          </a:p>
          <a:p>
            <a:pPr algn="ctr"/>
            <a:r>
              <a:rPr lang="en-US" sz="36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Neesed</a:t>
            </a:r>
            <a:endParaRPr lang="en-US" sz="3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Pilled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ing-</a:t>
            </a:r>
            <a:r>
              <a:rPr lang="en-US" sz="36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saked</a:t>
            </a:r>
            <a:endParaRPr lang="en-US" sz="3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AB54E3-0627-47C3-8A0E-B04AA64B9042}"/>
              </a:ext>
            </a:extLst>
          </p:cNvPr>
          <p:cNvSpPr txBox="1"/>
          <p:nvPr/>
        </p:nvSpPr>
        <p:spPr>
          <a:xfrm>
            <a:off x="3751544" y="889840"/>
            <a:ext cx="4572000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Stacte</a:t>
            </a:r>
            <a:endParaRPr lang="en-US" sz="3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Strake</a:t>
            </a:r>
          </a:p>
          <a:p>
            <a:pPr algn="ctr"/>
            <a:r>
              <a:rPr lang="en-US" sz="36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Trode</a:t>
            </a:r>
            <a:endParaRPr lang="en-US" sz="3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Wimples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Ouches</a:t>
            </a:r>
          </a:p>
          <a:p>
            <a:pPr algn="ctr"/>
            <a:r>
              <a:rPr lang="en-US" sz="36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Tatches</a:t>
            </a:r>
            <a:endParaRPr lang="en-US" sz="3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ccurrent</a:t>
            </a:r>
            <a:endParaRPr lang="en-US" sz="3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Pruit</a:t>
            </a:r>
            <a:endParaRPr lang="en-US" sz="3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237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8CC9C8FB-8147-47BC-BF1E-3F3F115169FC}"/>
              </a:ext>
            </a:extLst>
          </p:cNvPr>
          <p:cNvSpPr/>
          <p:nvPr/>
        </p:nvSpPr>
        <p:spPr>
          <a:xfrm>
            <a:off x="3983277" y="250521"/>
            <a:ext cx="1277655" cy="964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DC63418-C4A7-4687-9B21-D66A39DB0EDB}"/>
              </a:ext>
            </a:extLst>
          </p:cNvPr>
          <p:cNvCxnSpPr>
            <a:cxnSpLocks/>
          </p:cNvCxnSpPr>
          <p:nvPr/>
        </p:nvCxnSpPr>
        <p:spPr>
          <a:xfrm flipH="1">
            <a:off x="2802179" y="965546"/>
            <a:ext cx="1365338" cy="1075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4035DB6-0686-488A-AD19-B7B21878807B}"/>
              </a:ext>
            </a:extLst>
          </p:cNvPr>
          <p:cNvCxnSpPr>
            <a:cxnSpLocks/>
            <a:endCxn id="18" idx="0"/>
          </p:cNvCxnSpPr>
          <p:nvPr/>
        </p:nvCxnSpPr>
        <p:spPr>
          <a:xfrm flipH="1">
            <a:off x="3854351" y="1169617"/>
            <a:ext cx="454604" cy="11205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D44D257-C71A-4A55-9617-EAC805363C3A}"/>
              </a:ext>
            </a:extLst>
          </p:cNvPr>
          <p:cNvCxnSpPr>
            <a:cxnSpLocks/>
          </p:cNvCxnSpPr>
          <p:nvPr/>
        </p:nvCxnSpPr>
        <p:spPr>
          <a:xfrm>
            <a:off x="4874715" y="1215025"/>
            <a:ext cx="398745" cy="1075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DC68BF2-8C26-40D6-BC74-F1AB040B8738}"/>
              </a:ext>
            </a:extLst>
          </p:cNvPr>
          <p:cNvCxnSpPr>
            <a:cxnSpLocks/>
            <a:stCxn id="22" idx="0"/>
          </p:cNvCxnSpPr>
          <p:nvPr/>
        </p:nvCxnSpPr>
        <p:spPr>
          <a:xfrm flipH="1" flipV="1">
            <a:off x="5224398" y="902919"/>
            <a:ext cx="1276068" cy="7849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>
            <a:extLst>
              <a:ext uri="{FF2B5EF4-FFF2-40B4-BE49-F238E27FC236}">
                <a16:creationId xmlns:a16="http://schemas.microsoft.com/office/drawing/2014/main" id="{E2B9411E-BF1F-4645-8090-DFAB4D614266}"/>
              </a:ext>
            </a:extLst>
          </p:cNvPr>
          <p:cNvSpPr/>
          <p:nvPr/>
        </p:nvSpPr>
        <p:spPr>
          <a:xfrm>
            <a:off x="2181618" y="1828801"/>
            <a:ext cx="739038" cy="6784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B957F870-553B-413B-BA7B-95195AD8F429}"/>
              </a:ext>
            </a:extLst>
          </p:cNvPr>
          <p:cNvSpPr/>
          <p:nvPr/>
        </p:nvSpPr>
        <p:spPr>
          <a:xfrm>
            <a:off x="3484832" y="2290177"/>
            <a:ext cx="739038" cy="6784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C15A711-C26D-4036-916E-BAEA15AC6593}"/>
              </a:ext>
            </a:extLst>
          </p:cNvPr>
          <p:cNvSpPr/>
          <p:nvPr/>
        </p:nvSpPr>
        <p:spPr>
          <a:xfrm>
            <a:off x="4905516" y="2156565"/>
            <a:ext cx="739038" cy="6784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D8776B5A-C9A0-4130-A1EF-0F0D480D7FC2}"/>
              </a:ext>
            </a:extLst>
          </p:cNvPr>
          <p:cNvSpPr/>
          <p:nvPr/>
        </p:nvSpPr>
        <p:spPr>
          <a:xfrm>
            <a:off x="6130947" y="1687885"/>
            <a:ext cx="739038" cy="6784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63AE2D7-C60E-4F70-BFE1-2F0DBB55A3B1}"/>
              </a:ext>
            </a:extLst>
          </p:cNvPr>
          <p:cNvCxnSpPr>
            <a:cxnSpLocks/>
          </p:cNvCxnSpPr>
          <p:nvPr/>
        </p:nvCxnSpPr>
        <p:spPr>
          <a:xfrm flipH="1">
            <a:off x="1617442" y="2297482"/>
            <a:ext cx="596000" cy="8841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5B7B022F-0650-4982-80FE-07936C2D34A6}"/>
              </a:ext>
            </a:extLst>
          </p:cNvPr>
          <p:cNvCxnSpPr>
            <a:cxnSpLocks/>
          </p:cNvCxnSpPr>
          <p:nvPr/>
        </p:nvCxnSpPr>
        <p:spPr>
          <a:xfrm flipH="1">
            <a:off x="2087338" y="2495811"/>
            <a:ext cx="360106" cy="8841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B06BECFB-8C96-4341-A24D-37B75DF5F55F}"/>
              </a:ext>
            </a:extLst>
          </p:cNvPr>
          <p:cNvCxnSpPr>
            <a:cxnSpLocks/>
          </p:cNvCxnSpPr>
          <p:nvPr/>
        </p:nvCxnSpPr>
        <p:spPr>
          <a:xfrm>
            <a:off x="2602996" y="2482243"/>
            <a:ext cx="22631" cy="8883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0A827073-0E83-4B65-9DF6-78494C2D40B8}"/>
              </a:ext>
            </a:extLst>
          </p:cNvPr>
          <p:cNvCxnSpPr>
            <a:cxnSpLocks/>
          </p:cNvCxnSpPr>
          <p:nvPr/>
        </p:nvCxnSpPr>
        <p:spPr>
          <a:xfrm flipH="1">
            <a:off x="3399747" y="2867942"/>
            <a:ext cx="211434" cy="7145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A6ACE169-0487-429D-8F77-5498B520D03B}"/>
              </a:ext>
            </a:extLst>
          </p:cNvPr>
          <p:cNvCxnSpPr>
            <a:cxnSpLocks/>
          </p:cNvCxnSpPr>
          <p:nvPr/>
        </p:nvCxnSpPr>
        <p:spPr>
          <a:xfrm flipH="1">
            <a:off x="3799521" y="2874205"/>
            <a:ext cx="54830" cy="9175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D64756C-9B63-444B-8759-7F924438B6D8}"/>
              </a:ext>
            </a:extLst>
          </p:cNvPr>
          <p:cNvCxnSpPr>
            <a:cxnSpLocks/>
          </p:cNvCxnSpPr>
          <p:nvPr/>
        </p:nvCxnSpPr>
        <p:spPr>
          <a:xfrm>
            <a:off x="3994201" y="2901343"/>
            <a:ext cx="121109" cy="6811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05053E77-B6C7-4ECE-ABBE-7CC7A1254A8C}"/>
              </a:ext>
            </a:extLst>
          </p:cNvPr>
          <p:cNvCxnSpPr>
            <a:cxnSpLocks/>
          </p:cNvCxnSpPr>
          <p:nvPr/>
        </p:nvCxnSpPr>
        <p:spPr>
          <a:xfrm flipH="1">
            <a:off x="4975459" y="2739546"/>
            <a:ext cx="98628" cy="9253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38CDBF6E-D414-4B4F-A631-57167DD7744D}"/>
              </a:ext>
            </a:extLst>
          </p:cNvPr>
          <p:cNvCxnSpPr>
            <a:cxnSpLocks/>
          </p:cNvCxnSpPr>
          <p:nvPr/>
        </p:nvCxnSpPr>
        <p:spPr>
          <a:xfrm>
            <a:off x="5379415" y="2779213"/>
            <a:ext cx="0" cy="9973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864719B6-1AB0-4491-8C07-9B9A5EE7BBCE}"/>
              </a:ext>
            </a:extLst>
          </p:cNvPr>
          <p:cNvCxnSpPr>
            <a:cxnSpLocks/>
          </p:cNvCxnSpPr>
          <p:nvPr/>
        </p:nvCxnSpPr>
        <p:spPr>
          <a:xfrm>
            <a:off x="5592100" y="2603329"/>
            <a:ext cx="205118" cy="10469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751B4E22-B694-42FA-9EA3-8889167DA9E5}"/>
              </a:ext>
            </a:extLst>
          </p:cNvPr>
          <p:cNvCxnSpPr>
            <a:cxnSpLocks/>
          </p:cNvCxnSpPr>
          <p:nvPr/>
        </p:nvCxnSpPr>
        <p:spPr>
          <a:xfrm flipH="1">
            <a:off x="6166755" y="2253119"/>
            <a:ext cx="98628" cy="9253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74B5A9FD-F4FD-4A59-9317-1298BC0D1A9A}"/>
              </a:ext>
            </a:extLst>
          </p:cNvPr>
          <p:cNvCxnSpPr>
            <a:cxnSpLocks/>
            <a:stCxn id="22" idx="4"/>
          </p:cNvCxnSpPr>
          <p:nvPr/>
        </p:nvCxnSpPr>
        <p:spPr>
          <a:xfrm>
            <a:off x="6500466" y="2366378"/>
            <a:ext cx="85140" cy="8867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1A1ADB0C-B273-49A5-98A5-79744BE12314}"/>
              </a:ext>
            </a:extLst>
          </p:cNvPr>
          <p:cNvCxnSpPr>
            <a:cxnSpLocks/>
          </p:cNvCxnSpPr>
          <p:nvPr/>
        </p:nvCxnSpPr>
        <p:spPr>
          <a:xfrm>
            <a:off x="6831456" y="2126555"/>
            <a:ext cx="130926" cy="7614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 50">
            <a:extLst>
              <a:ext uri="{FF2B5EF4-FFF2-40B4-BE49-F238E27FC236}">
                <a16:creationId xmlns:a16="http://schemas.microsoft.com/office/drawing/2014/main" id="{5C3115B0-93AA-42C6-903A-35965CD63A09}"/>
              </a:ext>
            </a:extLst>
          </p:cNvPr>
          <p:cNvSpPr/>
          <p:nvPr/>
        </p:nvSpPr>
        <p:spPr>
          <a:xfrm>
            <a:off x="6914913" y="2739546"/>
            <a:ext cx="586638" cy="5260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4FB18512-8AB0-4665-9B81-8B7F9C21F805}"/>
              </a:ext>
            </a:extLst>
          </p:cNvPr>
          <p:cNvSpPr/>
          <p:nvPr/>
        </p:nvSpPr>
        <p:spPr>
          <a:xfrm>
            <a:off x="6375744" y="3151344"/>
            <a:ext cx="586638" cy="5260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A778CE97-1672-4990-9810-9D5D00332309}"/>
              </a:ext>
            </a:extLst>
          </p:cNvPr>
          <p:cNvSpPr/>
          <p:nvPr/>
        </p:nvSpPr>
        <p:spPr>
          <a:xfrm>
            <a:off x="5786846" y="2867942"/>
            <a:ext cx="586638" cy="5260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43E45DDE-7821-4989-8E54-3B5238D1C396}"/>
              </a:ext>
            </a:extLst>
          </p:cNvPr>
          <p:cNvSpPr/>
          <p:nvPr/>
        </p:nvSpPr>
        <p:spPr>
          <a:xfrm>
            <a:off x="5580117" y="3511724"/>
            <a:ext cx="586638" cy="5260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83836925-9FE5-4AAF-96DB-46662EDFC0F1}"/>
              </a:ext>
            </a:extLst>
          </p:cNvPr>
          <p:cNvSpPr/>
          <p:nvPr/>
        </p:nvSpPr>
        <p:spPr>
          <a:xfrm>
            <a:off x="5005462" y="3697793"/>
            <a:ext cx="586638" cy="5260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5F9B4896-199D-43C4-AC08-D29421140FA9}"/>
              </a:ext>
            </a:extLst>
          </p:cNvPr>
          <p:cNvSpPr/>
          <p:nvPr/>
        </p:nvSpPr>
        <p:spPr>
          <a:xfrm>
            <a:off x="4520621" y="3319397"/>
            <a:ext cx="586638" cy="5260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4CBC089E-FED1-4C00-B1BD-6C55DCC0D81A}"/>
              </a:ext>
            </a:extLst>
          </p:cNvPr>
          <p:cNvSpPr/>
          <p:nvPr/>
        </p:nvSpPr>
        <p:spPr>
          <a:xfrm>
            <a:off x="3874198" y="3316789"/>
            <a:ext cx="586638" cy="5260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C9370123-5892-4518-9A2A-E3008EE0A2EC}"/>
              </a:ext>
            </a:extLst>
          </p:cNvPr>
          <p:cNvSpPr/>
          <p:nvPr/>
        </p:nvSpPr>
        <p:spPr>
          <a:xfrm>
            <a:off x="3396639" y="3692050"/>
            <a:ext cx="586638" cy="5260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F66E9F69-6DD6-4E99-A138-97B853E32D3C}"/>
              </a:ext>
            </a:extLst>
          </p:cNvPr>
          <p:cNvSpPr/>
          <p:nvPr/>
        </p:nvSpPr>
        <p:spPr>
          <a:xfrm>
            <a:off x="2984788" y="3225193"/>
            <a:ext cx="586638" cy="5260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FA8DC373-6C83-4E42-A014-022A94107F75}"/>
              </a:ext>
            </a:extLst>
          </p:cNvPr>
          <p:cNvSpPr/>
          <p:nvPr/>
        </p:nvSpPr>
        <p:spPr>
          <a:xfrm>
            <a:off x="2344763" y="3014858"/>
            <a:ext cx="586638" cy="5260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079BBFDE-675C-454E-A4DB-088D18DC68D0}"/>
              </a:ext>
            </a:extLst>
          </p:cNvPr>
          <p:cNvSpPr/>
          <p:nvPr/>
        </p:nvSpPr>
        <p:spPr>
          <a:xfrm>
            <a:off x="1693980" y="3181611"/>
            <a:ext cx="586638" cy="5260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439B387E-33A3-4470-BF35-849FFD5C8A1D}"/>
              </a:ext>
            </a:extLst>
          </p:cNvPr>
          <p:cNvSpPr/>
          <p:nvPr/>
        </p:nvSpPr>
        <p:spPr>
          <a:xfrm>
            <a:off x="1155174" y="2805050"/>
            <a:ext cx="586638" cy="5260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348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999639-F19B-4B24-83FE-8C82B8A40FA5}"/>
              </a:ext>
            </a:extLst>
          </p:cNvPr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KJV (1611)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0748EC-8B8C-4F9F-8CDB-1AE52CADEAC4}"/>
              </a:ext>
            </a:extLst>
          </p:cNvPr>
          <p:cNvSpPr txBox="1"/>
          <p:nvPr/>
        </p:nvSpPr>
        <p:spPr>
          <a:xfrm>
            <a:off x="732772" y="710683"/>
            <a:ext cx="83047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RV (1885)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5D35A5-55FD-48A9-9C45-77731536DF5F}"/>
              </a:ext>
            </a:extLst>
          </p:cNvPr>
          <p:cNvSpPr txBox="1"/>
          <p:nvPr/>
        </p:nvSpPr>
        <p:spPr>
          <a:xfrm>
            <a:off x="526093" y="181221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ASV (1901)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F8EBE71-C824-412F-9421-F71841AD7779}"/>
              </a:ext>
            </a:extLst>
          </p:cNvPr>
          <p:cNvSpPr txBox="1"/>
          <p:nvPr/>
        </p:nvSpPr>
        <p:spPr>
          <a:xfrm>
            <a:off x="-250520" y="3008508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RSV (1952)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20C34C8-C6E8-4652-AD75-7FB15FCA97C6}"/>
              </a:ext>
            </a:extLst>
          </p:cNvPr>
          <p:cNvSpPr txBox="1"/>
          <p:nvPr/>
        </p:nvSpPr>
        <p:spPr>
          <a:xfrm>
            <a:off x="5715912" y="2993270"/>
            <a:ext cx="27973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NASB (1971)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8F8B14E-B60C-4C67-9232-AEDEBE666452}"/>
              </a:ext>
            </a:extLst>
          </p:cNvPr>
          <p:cNvSpPr txBox="1"/>
          <p:nvPr/>
        </p:nvSpPr>
        <p:spPr>
          <a:xfrm>
            <a:off x="-123031" y="3726002"/>
            <a:ext cx="26930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NKJV (1982)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FA8B07F-C56A-43B3-87DF-022DC2EBFCB4}"/>
              </a:ext>
            </a:extLst>
          </p:cNvPr>
          <p:cNvSpPr txBox="1"/>
          <p:nvPr/>
        </p:nvSpPr>
        <p:spPr>
          <a:xfrm>
            <a:off x="3022815" y="4266797"/>
            <a:ext cx="26930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NRSV (1989)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DF27790-842C-43B4-B2D4-5CCEABEF5489}"/>
              </a:ext>
            </a:extLst>
          </p:cNvPr>
          <p:cNvSpPr txBox="1"/>
          <p:nvPr/>
        </p:nvSpPr>
        <p:spPr>
          <a:xfrm>
            <a:off x="6398861" y="5130714"/>
            <a:ext cx="23722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ESV (2001)</a:t>
            </a: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7F7887C2-E37B-4DBE-853D-C8C74A4E8C16}"/>
              </a:ext>
            </a:extLst>
          </p:cNvPr>
          <p:cNvSpPr/>
          <p:nvPr/>
        </p:nvSpPr>
        <p:spPr>
          <a:xfrm>
            <a:off x="4647156" y="1296641"/>
            <a:ext cx="450937" cy="646331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7B5F3D8F-E9C2-4628-9937-E8A9D29B321A}"/>
              </a:ext>
            </a:extLst>
          </p:cNvPr>
          <p:cNvSpPr/>
          <p:nvPr/>
        </p:nvSpPr>
        <p:spPr>
          <a:xfrm rot="17259444">
            <a:off x="2767375" y="-98009"/>
            <a:ext cx="450937" cy="1690281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Down 14">
            <a:extLst>
              <a:ext uri="{FF2B5EF4-FFF2-40B4-BE49-F238E27FC236}">
                <a16:creationId xmlns:a16="http://schemas.microsoft.com/office/drawing/2014/main" id="{3CE7C3DF-C2AD-42A6-A819-8F0F41C38165}"/>
              </a:ext>
            </a:extLst>
          </p:cNvPr>
          <p:cNvSpPr/>
          <p:nvPr/>
        </p:nvSpPr>
        <p:spPr>
          <a:xfrm rot="1383418">
            <a:off x="4313133" y="2435633"/>
            <a:ext cx="450937" cy="646331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row: Down 15">
            <a:extLst>
              <a:ext uri="{FF2B5EF4-FFF2-40B4-BE49-F238E27FC236}">
                <a16:creationId xmlns:a16="http://schemas.microsoft.com/office/drawing/2014/main" id="{20B66D47-6D82-4E43-8810-B5AD1595160E}"/>
              </a:ext>
            </a:extLst>
          </p:cNvPr>
          <p:cNvSpPr/>
          <p:nvPr/>
        </p:nvSpPr>
        <p:spPr>
          <a:xfrm rot="20090330">
            <a:off x="5831918" y="2428850"/>
            <a:ext cx="450937" cy="646331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row: Down 16">
            <a:extLst>
              <a:ext uri="{FF2B5EF4-FFF2-40B4-BE49-F238E27FC236}">
                <a16:creationId xmlns:a16="http://schemas.microsoft.com/office/drawing/2014/main" id="{B3A0ABC6-1353-4E70-90D8-08BF9BE64E46}"/>
              </a:ext>
            </a:extLst>
          </p:cNvPr>
          <p:cNvSpPr/>
          <p:nvPr/>
        </p:nvSpPr>
        <p:spPr>
          <a:xfrm>
            <a:off x="772581" y="752142"/>
            <a:ext cx="450937" cy="305577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row: Down 17">
            <a:extLst>
              <a:ext uri="{FF2B5EF4-FFF2-40B4-BE49-F238E27FC236}">
                <a16:creationId xmlns:a16="http://schemas.microsoft.com/office/drawing/2014/main" id="{13B7AC9E-387D-4A73-9A69-B0898A36DA57}"/>
              </a:ext>
            </a:extLst>
          </p:cNvPr>
          <p:cNvSpPr/>
          <p:nvPr/>
        </p:nvSpPr>
        <p:spPr>
          <a:xfrm>
            <a:off x="4196218" y="3664614"/>
            <a:ext cx="450937" cy="646331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row: Down 18">
            <a:extLst>
              <a:ext uri="{FF2B5EF4-FFF2-40B4-BE49-F238E27FC236}">
                <a16:creationId xmlns:a16="http://schemas.microsoft.com/office/drawing/2014/main" id="{650DD67A-1271-4B3D-9D2C-DDB327720820}"/>
              </a:ext>
            </a:extLst>
          </p:cNvPr>
          <p:cNvSpPr/>
          <p:nvPr/>
        </p:nvSpPr>
        <p:spPr>
          <a:xfrm rot="19239568">
            <a:off x="5748142" y="3409453"/>
            <a:ext cx="450937" cy="1967888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702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0CA82A2-45D7-4F9C-945D-09C873589F5F}"/>
              </a:ext>
            </a:extLst>
          </p:cNvPr>
          <p:cNvSpPr txBox="1"/>
          <p:nvPr/>
        </p:nvSpPr>
        <p:spPr>
          <a:xfrm>
            <a:off x="0" y="2480153"/>
            <a:ext cx="39206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Formal Equivalence 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D427787-6F9C-44A4-B86C-EAE5871BC625}"/>
              </a:ext>
            </a:extLst>
          </p:cNvPr>
          <p:cNvSpPr txBox="1"/>
          <p:nvPr/>
        </p:nvSpPr>
        <p:spPr>
          <a:xfrm>
            <a:off x="5373667" y="2480152"/>
            <a:ext cx="36826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C000"/>
                </a:solidFill>
              </a:rPr>
              <a:t>Dynamic Equivalence</a:t>
            </a:r>
            <a:endParaRPr lang="en-US" dirty="0">
              <a:solidFill>
                <a:srgbClr val="FFC000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1E3DE8-D0A1-4AFD-9FF2-062116CA6095}"/>
              </a:ext>
            </a:extLst>
          </p:cNvPr>
          <p:cNvCxnSpPr/>
          <p:nvPr/>
        </p:nvCxnSpPr>
        <p:spPr>
          <a:xfrm>
            <a:off x="0" y="4045907"/>
            <a:ext cx="717741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5FD6946-6821-4E1D-A67C-ABDDD7918D34}"/>
              </a:ext>
            </a:extLst>
          </p:cNvPr>
          <p:cNvCxnSpPr>
            <a:cxnSpLocks/>
          </p:cNvCxnSpPr>
          <p:nvPr/>
        </p:nvCxnSpPr>
        <p:spPr>
          <a:xfrm>
            <a:off x="137786" y="3933173"/>
            <a:ext cx="8918532" cy="0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8B1133A7-0B70-46B1-8515-9F1138558F0F}"/>
              </a:ext>
            </a:extLst>
          </p:cNvPr>
          <p:cNvSpPr txBox="1"/>
          <p:nvPr/>
        </p:nvSpPr>
        <p:spPr>
          <a:xfrm>
            <a:off x="1" y="849898"/>
            <a:ext cx="9144000" cy="8919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4800" b="1" dirty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Cubits</a:t>
            </a:r>
            <a:r>
              <a:rPr lang="en-US" sz="4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 </a:t>
            </a:r>
            <a:r>
              <a:rPr lang="en-US" sz="4800" b="1" dirty="0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Feet</a:t>
            </a:r>
            <a:r>
              <a:rPr lang="en-US" sz="4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4800" b="1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6116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0CA82A2-45D7-4F9C-945D-09C873589F5F}"/>
              </a:ext>
            </a:extLst>
          </p:cNvPr>
          <p:cNvSpPr txBox="1"/>
          <p:nvPr/>
        </p:nvSpPr>
        <p:spPr>
          <a:xfrm>
            <a:off x="0" y="2480153"/>
            <a:ext cx="12275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Literal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D427787-6F9C-44A4-B86C-EAE5871BC625}"/>
              </a:ext>
            </a:extLst>
          </p:cNvPr>
          <p:cNvSpPr txBox="1"/>
          <p:nvPr/>
        </p:nvSpPr>
        <p:spPr>
          <a:xfrm>
            <a:off x="5373667" y="2480152"/>
            <a:ext cx="36826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C000"/>
                </a:solidFill>
              </a:rPr>
              <a:t>Dynamic Equivalence</a:t>
            </a:r>
            <a:endParaRPr lang="en-US" dirty="0">
              <a:solidFill>
                <a:srgbClr val="FFC000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1E3DE8-D0A1-4AFD-9FF2-062116CA6095}"/>
              </a:ext>
            </a:extLst>
          </p:cNvPr>
          <p:cNvCxnSpPr/>
          <p:nvPr/>
        </p:nvCxnSpPr>
        <p:spPr>
          <a:xfrm>
            <a:off x="0" y="4045907"/>
            <a:ext cx="717741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5FD6946-6821-4E1D-A67C-ABDDD7918D34}"/>
              </a:ext>
            </a:extLst>
          </p:cNvPr>
          <p:cNvCxnSpPr>
            <a:cxnSpLocks/>
          </p:cNvCxnSpPr>
          <p:nvPr/>
        </p:nvCxnSpPr>
        <p:spPr>
          <a:xfrm>
            <a:off x="137786" y="3933173"/>
            <a:ext cx="8918532" cy="0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84A691F-3491-452A-B183-380B400FF975}"/>
              </a:ext>
            </a:extLst>
          </p:cNvPr>
          <p:cNvCxnSpPr>
            <a:cxnSpLocks/>
          </p:cNvCxnSpPr>
          <p:nvPr/>
        </p:nvCxnSpPr>
        <p:spPr>
          <a:xfrm>
            <a:off x="450937" y="3649702"/>
            <a:ext cx="0" cy="884720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6773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0CA82A2-45D7-4F9C-945D-09C873589F5F}"/>
              </a:ext>
            </a:extLst>
          </p:cNvPr>
          <p:cNvSpPr txBox="1"/>
          <p:nvPr/>
        </p:nvSpPr>
        <p:spPr>
          <a:xfrm>
            <a:off x="0" y="2480153"/>
            <a:ext cx="12275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Literal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D427787-6F9C-44A4-B86C-EAE5871BC625}"/>
              </a:ext>
            </a:extLst>
          </p:cNvPr>
          <p:cNvSpPr txBox="1"/>
          <p:nvPr/>
        </p:nvSpPr>
        <p:spPr>
          <a:xfrm>
            <a:off x="5373667" y="2480152"/>
            <a:ext cx="36826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C000"/>
                </a:solidFill>
              </a:rPr>
              <a:t>Dynamic Equivalence</a:t>
            </a:r>
            <a:endParaRPr lang="en-US" dirty="0">
              <a:solidFill>
                <a:srgbClr val="FFC000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1E3DE8-D0A1-4AFD-9FF2-062116CA6095}"/>
              </a:ext>
            </a:extLst>
          </p:cNvPr>
          <p:cNvCxnSpPr/>
          <p:nvPr/>
        </p:nvCxnSpPr>
        <p:spPr>
          <a:xfrm>
            <a:off x="0" y="4045907"/>
            <a:ext cx="717741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5FD6946-6821-4E1D-A67C-ABDDD7918D34}"/>
              </a:ext>
            </a:extLst>
          </p:cNvPr>
          <p:cNvCxnSpPr>
            <a:cxnSpLocks/>
          </p:cNvCxnSpPr>
          <p:nvPr/>
        </p:nvCxnSpPr>
        <p:spPr>
          <a:xfrm>
            <a:off x="137786" y="3933173"/>
            <a:ext cx="8918532" cy="0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84A691F-3491-452A-B183-380B400FF975}"/>
              </a:ext>
            </a:extLst>
          </p:cNvPr>
          <p:cNvCxnSpPr>
            <a:cxnSpLocks/>
          </p:cNvCxnSpPr>
          <p:nvPr/>
        </p:nvCxnSpPr>
        <p:spPr>
          <a:xfrm>
            <a:off x="450937" y="3649702"/>
            <a:ext cx="0" cy="884720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8B1133A7-0B70-46B1-8515-9F1138558F0F}"/>
              </a:ext>
            </a:extLst>
          </p:cNvPr>
          <p:cNvSpPr txBox="1"/>
          <p:nvPr/>
        </p:nvSpPr>
        <p:spPr>
          <a:xfrm>
            <a:off x="137786" y="4690321"/>
            <a:ext cx="9006213" cy="17580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which also you antitype now saving baptism, not flesh off filth, but conscience good, demand toward God through resurrection Jesus Christ </a:t>
            </a:r>
          </a:p>
        </p:txBody>
      </p:sp>
    </p:spTree>
    <p:extLst>
      <p:ext uri="{BB962C8B-B14F-4D97-AF65-F5344CB8AC3E}">
        <p14:creationId xmlns:p14="http://schemas.microsoft.com/office/powerpoint/2010/main" val="1764562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0CA82A2-45D7-4F9C-945D-09C873589F5F}"/>
              </a:ext>
            </a:extLst>
          </p:cNvPr>
          <p:cNvSpPr txBox="1"/>
          <p:nvPr/>
        </p:nvSpPr>
        <p:spPr>
          <a:xfrm>
            <a:off x="0" y="2480153"/>
            <a:ext cx="358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Formal Equivalence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D427787-6F9C-44A4-B86C-EAE5871BC625}"/>
              </a:ext>
            </a:extLst>
          </p:cNvPr>
          <p:cNvSpPr txBox="1"/>
          <p:nvPr/>
        </p:nvSpPr>
        <p:spPr>
          <a:xfrm>
            <a:off x="5373667" y="2480152"/>
            <a:ext cx="36826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C000"/>
                </a:solidFill>
              </a:rPr>
              <a:t>Dynamic Equivalence</a:t>
            </a:r>
            <a:endParaRPr lang="en-US" dirty="0">
              <a:solidFill>
                <a:srgbClr val="FFC000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1E3DE8-D0A1-4AFD-9FF2-062116CA6095}"/>
              </a:ext>
            </a:extLst>
          </p:cNvPr>
          <p:cNvCxnSpPr/>
          <p:nvPr/>
        </p:nvCxnSpPr>
        <p:spPr>
          <a:xfrm>
            <a:off x="0" y="4045907"/>
            <a:ext cx="717741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5FD6946-6821-4E1D-A67C-ABDDD7918D34}"/>
              </a:ext>
            </a:extLst>
          </p:cNvPr>
          <p:cNvCxnSpPr>
            <a:cxnSpLocks/>
          </p:cNvCxnSpPr>
          <p:nvPr/>
        </p:nvCxnSpPr>
        <p:spPr>
          <a:xfrm>
            <a:off x="137786" y="3933173"/>
            <a:ext cx="8918532" cy="0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84A691F-3491-452A-B183-380B400FF975}"/>
              </a:ext>
            </a:extLst>
          </p:cNvPr>
          <p:cNvCxnSpPr>
            <a:cxnSpLocks/>
          </p:cNvCxnSpPr>
          <p:nvPr/>
        </p:nvCxnSpPr>
        <p:spPr>
          <a:xfrm>
            <a:off x="1352811" y="3649702"/>
            <a:ext cx="0" cy="884720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8B1133A7-0B70-46B1-8515-9F1138558F0F}"/>
              </a:ext>
            </a:extLst>
          </p:cNvPr>
          <p:cNvSpPr txBox="1"/>
          <p:nvPr/>
        </p:nvSpPr>
        <p:spPr>
          <a:xfrm>
            <a:off x="68893" y="4577587"/>
            <a:ext cx="9006213" cy="23243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dirty="0">
                <a:solidFill>
                  <a:schemeClr val="bg1"/>
                </a:solidFill>
              </a:rPr>
              <a:t>Corresponding to that, baptism now saves you—not the removal of dirt from the flesh, but an appeal to God for a good conscience—through the resurrection of Jesus Christ,</a:t>
            </a:r>
            <a:endParaRPr lang="en-US" sz="4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56AEECD-CAC3-4852-9D36-633A98DCE389}"/>
              </a:ext>
            </a:extLst>
          </p:cNvPr>
          <p:cNvSpPr txBox="1"/>
          <p:nvPr/>
        </p:nvSpPr>
        <p:spPr>
          <a:xfrm>
            <a:off x="1352811" y="4045907"/>
            <a:ext cx="18538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NASB</a:t>
            </a:r>
          </a:p>
        </p:txBody>
      </p:sp>
    </p:spTree>
    <p:extLst>
      <p:ext uri="{BB962C8B-B14F-4D97-AF65-F5344CB8AC3E}">
        <p14:creationId xmlns:p14="http://schemas.microsoft.com/office/powerpoint/2010/main" val="4107617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0CA82A2-45D7-4F9C-945D-09C873589F5F}"/>
              </a:ext>
            </a:extLst>
          </p:cNvPr>
          <p:cNvSpPr txBox="1"/>
          <p:nvPr/>
        </p:nvSpPr>
        <p:spPr>
          <a:xfrm>
            <a:off x="0" y="2480153"/>
            <a:ext cx="358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Formal Equivalence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D427787-6F9C-44A4-B86C-EAE5871BC625}"/>
              </a:ext>
            </a:extLst>
          </p:cNvPr>
          <p:cNvSpPr txBox="1"/>
          <p:nvPr/>
        </p:nvSpPr>
        <p:spPr>
          <a:xfrm>
            <a:off x="5373667" y="2480152"/>
            <a:ext cx="36826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C000"/>
                </a:solidFill>
              </a:rPr>
              <a:t>Dynamic Equivalence</a:t>
            </a:r>
            <a:endParaRPr lang="en-US" dirty="0">
              <a:solidFill>
                <a:srgbClr val="FFC000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1E3DE8-D0A1-4AFD-9FF2-062116CA6095}"/>
              </a:ext>
            </a:extLst>
          </p:cNvPr>
          <p:cNvCxnSpPr/>
          <p:nvPr/>
        </p:nvCxnSpPr>
        <p:spPr>
          <a:xfrm>
            <a:off x="0" y="4045907"/>
            <a:ext cx="717741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5FD6946-6821-4E1D-A67C-ABDDD7918D34}"/>
              </a:ext>
            </a:extLst>
          </p:cNvPr>
          <p:cNvCxnSpPr>
            <a:cxnSpLocks/>
          </p:cNvCxnSpPr>
          <p:nvPr/>
        </p:nvCxnSpPr>
        <p:spPr>
          <a:xfrm>
            <a:off x="137786" y="3933173"/>
            <a:ext cx="8918532" cy="0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84A691F-3491-452A-B183-380B400FF975}"/>
              </a:ext>
            </a:extLst>
          </p:cNvPr>
          <p:cNvCxnSpPr>
            <a:cxnSpLocks/>
          </p:cNvCxnSpPr>
          <p:nvPr/>
        </p:nvCxnSpPr>
        <p:spPr>
          <a:xfrm>
            <a:off x="2292263" y="3692867"/>
            <a:ext cx="0" cy="884720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8B1133A7-0B70-46B1-8515-9F1138558F0F}"/>
              </a:ext>
            </a:extLst>
          </p:cNvPr>
          <p:cNvSpPr txBox="1"/>
          <p:nvPr/>
        </p:nvSpPr>
        <p:spPr>
          <a:xfrm>
            <a:off x="68893" y="4526707"/>
            <a:ext cx="9006213" cy="23243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dirty="0">
                <a:solidFill>
                  <a:schemeClr val="bg1"/>
                </a:solidFill>
              </a:rPr>
              <a:t>Baptism, which corresponds to this, now saves you, not as a removal of dirt from the body but as an appeal to God for a good conscience, through the resurrection of Jesus Christ,</a:t>
            </a:r>
            <a:endParaRPr lang="en-US" sz="7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56AEECD-CAC3-4852-9D36-633A98DCE389}"/>
              </a:ext>
            </a:extLst>
          </p:cNvPr>
          <p:cNvSpPr txBox="1"/>
          <p:nvPr/>
        </p:nvSpPr>
        <p:spPr>
          <a:xfrm>
            <a:off x="2292263" y="3890009"/>
            <a:ext cx="18538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ESV</a:t>
            </a:r>
          </a:p>
        </p:txBody>
      </p:sp>
    </p:spTree>
    <p:extLst>
      <p:ext uri="{BB962C8B-B14F-4D97-AF65-F5344CB8AC3E}">
        <p14:creationId xmlns:p14="http://schemas.microsoft.com/office/powerpoint/2010/main" val="746691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0CA82A2-45D7-4F9C-945D-09C873589F5F}"/>
              </a:ext>
            </a:extLst>
          </p:cNvPr>
          <p:cNvSpPr txBox="1"/>
          <p:nvPr/>
        </p:nvSpPr>
        <p:spPr>
          <a:xfrm>
            <a:off x="0" y="2480153"/>
            <a:ext cx="35432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Formal Equivalence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D427787-6F9C-44A4-B86C-EAE5871BC625}"/>
              </a:ext>
            </a:extLst>
          </p:cNvPr>
          <p:cNvSpPr txBox="1"/>
          <p:nvPr/>
        </p:nvSpPr>
        <p:spPr>
          <a:xfrm>
            <a:off x="5373667" y="2480152"/>
            <a:ext cx="36826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C000"/>
                </a:solidFill>
              </a:rPr>
              <a:t>Dynamic Equivalence</a:t>
            </a:r>
            <a:endParaRPr lang="en-US" dirty="0">
              <a:solidFill>
                <a:srgbClr val="FFC000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1E3DE8-D0A1-4AFD-9FF2-062116CA6095}"/>
              </a:ext>
            </a:extLst>
          </p:cNvPr>
          <p:cNvCxnSpPr/>
          <p:nvPr/>
        </p:nvCxnSpPr>
        <p:spPr>
          <a:xfrm>
            <a:off x="0" y="4045907"/>
            <a:ext cx="717741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5FD6946-6821-4E1D-A67C-ABDDD7918D34}"/>
              </a:ext>
            </a:extLst>
          </p:cNvPr>
          <p:cNvCxnSpPr>
            <a:cxnSpLocks/>
          </p:cNvCxnSpPr>
          <p:nvPr/>
        </p:nvCxnSpPr>
        <p:spPr>
          <a:xfrm>
            <a:off x="137786" y="3933173"/>
            <a:ext cx="8918532" cy="0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84A691F-3491-452A-B183-380B400FF975}"/>
              </a:ext>
            </a:extLst>
          </p:cNvPr>
          <p:cNvCxnSpPr>
            <a:cxnSpLocks/>
          </p:cNvCxnSpPr>
          <p:nvPr/>
        </p:nvCxnSpPr>
        <p:spPr>
          <a:xfrm>
            <a:off x="4305822" y="3490813"/>
            <a:ext cx="0" cy="884720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8B1133A7-0B70-46B1-8515-9F1138558F0F}"/>
              </a:ext>
            </a:extLst>
          </p:cNvPr>
          <p:cNvSpPr txBox="1"/>
          <p:nvPr/>
        </p:nvSpPr>
        <p:spPr>
          <a:xfrm>
            <a:off x="68893" y="4526707"/>
            <a:ext cx="9006213" cy="23243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dirty="0">
                <a:solidFill>
                  <a:schemeClr val="bg1"/>
                </a:solidFill>
              </a:rPr>
              <a:t>and this water symbolizes baptism that now saves you also—not the removal of dirt from the body but the pledge of a clear conscience toward God.</a:t>
            </a:r>
            <a:r>
              <a:rPr lang="en-US" sz="3200" baseline="30000" dirty="0">
                <a:solidFill>
                  <a:schemeClr val="bg1"/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It saves you by the resurrection of Jesus Christ,</a:t>
            </a:r>
            <a:endParaRPr lang="en-US" sz="115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56AEECD-CAC3-4852-9D36-633A98DCE389}"/>
              </a:ext>
            </a:extLst>
          </p:cNvPr>
          <p:cNvSpPr txBox="1"/>
          <p:nvPr/>
        </p:nvSpPr>
        <p:spPr>
          <a:xfrm>
            <a:off x="4305822" y="3866345"/>
            <a:ext cx="18538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NIV</a:t>
            </a:r>
          </a:p>
        </p:txBody>
      </p:sp>
    </p:spTree>
    <p:extLst>
      <p:ext uri="{BB962C8B-B14F-4D97-AF65-F5344CB8AC3E}">
        <p14:creationId xmlns:p14="http://schemas.microsoft.com/office/powerpoint/2010/main" val="3314969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0CA82A2-45D7-4F9C-945D-09C873589F5F}"/>
              </a:ext>
            </a:extLst>
          </p:cNvPr>
          <p:cNvSpPr txBox="1"/>
          <p:nvPr/>
        </p:nvSpPr>
        <p:spPr>
          <a:xfrm>
            <a:off x="0" y="2480153"/>
            <a:ext cx="40481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Formal Equivalence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D427787-6F9C-44A4-B86C-EAE5871BC625}"/>
              </a:ext>
            </a:extLst>
          </p:cNvPr>
          <p:cNvSpPr txBox="1"/>
          <p:nvPr/>
        </p:nvSpPr>
        <p:spPr>
          <a:xfrm>
            <a:off x="5373667" y="2480152"/>
            <a:ext cx="36826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C000"/>
                </a:solidFill>
              </a:rPr>
              <a:t>Dynamic Equivalence</a:t>
            </a:r>
            <a:endParaRPr lang="en-US" dirty="0">
              <a:solidFill>
                <a:srgbClr val="FFC000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1E3DE8-D0A1-4AFD-9FF2-062116CA6095}"/>
              </a:ext>
            </a:extLst>
          </p:cNvPr>
          <p:cNvCxnSpPr/>
          <p:nvPr/>
        </p:nvCxnSpPr>
        <p:spPr>
          <a:xfrm>
            <a:off x="0" y="4045907"/>
            <a:ext cx="717741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5FD6946-6821-4E1D-A67C-ABDDD7918D34}"/>
              </a:ext>
            </a:extLst>
          </p:cNvPr>
          <p:cNvCxnSpPr>
            <a:cxnSpLocks/>
          </p:cNvCxnSpPr>
          <p:nvPr/>
        </p:nvCxnSpPr>
        <p:spPr>
          <a:xfrm>
            <a:off x="137786" y="3933173"/>
            <a:ext cx="8918532" cy="0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84A691F-3491-452A-B183-380B400FF975}"/>
              </a:ext>
            </a:extLst>
          </p:cNvPr>
          <p:cNvCxnSpPr>
            <a:cxnSpLocks/>
          </p:cNvCxnSpPr>
          <p:nvPr/>
        </p:nvCxnSpPr>
        <p:spPr>
          <a:xfrm>
            <a:off x="5570951" y="3566400"/>
            <a:ext cx="0" cy="884720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8B1133A7-0B70-46B1-8515-9F1138558F0F}"/>
              </a:ext>
            </a:extLst>
          </p:cNvPr>
          <p:cNvSpPr txBox="1"/>
          <p:nvPr/>
        </p:nvSpPr>
        <p:spPr>
          <a:xfrm>
            <a:off x="68893" y="4526707"/>
            <a:ext cx="9006213" cy="23243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dirty="0">
                <a:solidFill>
                  <a:schemeClr val="bg1"/>
                </a:solidFill>
              </a:rPr>
              <a:t>And that water is a picture of baptism, which now saves you, not by removing dirt from your body, but as a response to God from a clean conscience. It is effective because of the resurrection of Jesus Christ.</a:t>
            </a:r>
            <a:endParaRPr lang="en-US" sz="239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56AEECD-CAC3-4852-9D36-633A98DCE389}"/>
              </a:ext>
            </a:extLst>
          </p:cNvPr>
          <p:cNvSpPr txBox="1"/>
          <p:nvPr/>
        </p:nvSpPr>
        <p:spPr>
          <a:xfrm>
            <a:off x="5570951" y="3866345"/>
            <a:ext cx="18538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NLT</a:t>
            </a:r>
          </a:p>
        </p:txBody>
      </p:sp>
    </p:spTree>
    <p:extLst>
      <p:ext uri="{BB962C8B-B14F-4D97-AF65-F5344CB8AC3E}">
        <p14:creationId xmlns:p14="http://schemas.microsoft.com/office/powerpoint/2010/main" val="4213638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0CA82A2-45D7-4F9C-945D-09C873589F5F}"/>
              </a:ext>
            </a:extLst>
          </p:cNvPr>
          <p:cNvSpPr txBox="1"/>
          <p:nvPr/>
        </p:nvSpPr>
        <p:spPr>
          <a:xfrm>
            <a:off x="0" y="2480153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Formal Equivalence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D427787-6F9C-44A4-B86C-EAE5871BC625}"/>
              </a:ext>
            </a:extLst>
          </p:cNvPr>
          <p:cNvSpPr txBox="1"/>
          <p:nvPr/>
        </p:nvSpPr>
        <p:spPr>
          <a:xfrm>
            <a:off x="5373667" y="2480152"/>
            <a:ext cx="36826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C000"/>
                </a:solidFill>
              </a:rPr>
              <a:t>Dynamic Equivalence</a:t>
            </a:r>
            <a:endParaRPr lang="en-US" dirty="0">
              <a:solidFill>
                <a:srgbClr val="FFC000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1E3DE8-D0A1-4AFD-9FF2-062116CA6095}"/>
              </a:ext>
            </a:extLst>
          </p:cNvPr>
          <p:cNvCxnSpPr/>
          <p:nvPr/>
        </p:nvCxnSpPr>
        <p:spPr>
          <a:xfrm>
            <a:off x="0" y="4045907"/>
            <a:ext cx="717741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5FD6946-6821-4E1D-A67C-ABDDD7918D34}"/>
              </a:ext>
            </a:extLst>
          </p:cNvPr>
          <p:cNvCxnSpPr>
            <a:cxnSpLocks/>
          </p:cNvCxnSpPr>
          <p:nvPr/>
        </p:nvCxnSpPr>
        <p:spPr>
          <a:xfrm>
            <a:off x="137786" y="3933173"/>
            <a:ext cx="8918532" cy="0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84A691F-3491-452A-B183-380B400FF975}"/>
              </a:ext>
            </a:extLst>
          </p:cNvPr>
          <p:cNvCxnSpPr>
            <a:cxnSpLocks/>
          </p:cNvCxnSpPr>
          <p:nvPr/>
        </p:nvCxnSpPr>
        <p:spPr>
          <a:xfrm>
            <a:off x="7371567" y="3649702"/>
            <a:ext cx="0" cy="884720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8B1133A7-0B70-46B1-8515-9F1138558F0F}"/>
              </a:ext>
            </a:extLst>
          </p:cNvPr>
          <p:cNvSpPr txBox="1"/>
          <p:nvPr/>
        </p:nvSpPr>
        <p:spPr>
          <a:xfrm>
            <a:off x="68893" y="4526707"/>
            <a:ext cx="9338154" cy="23243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dirty="0">
                <a:solidFill>
                  <a:schemeClr val="bg1"/>
                </a:solidFill>
              </a:rPr>
              <a:t>Those flood waters were like baptism that now saves you. But baptism is more than just washing your body. It means turning to God with a clear conscience, because Jesus Christ was raised from death.</a:t>
            </a:r>
            <a:endParaRPr lang="en-US" sz="49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56AEECD-CAC3-4852-9D36-633A98DCE389}"/>
              </a:ext>
            </a:extLst>
          </p:cNvPr>
          <p:cNvSpPr txBox="1"/>
          <p:nvPr/>
        </p:nvSpPr>
        <p:spPr>
          <a:xfrm>
            <a:off x="7374698" y="3904138"/>
            <a:ext cx="18538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CEV</a:t>
            </a:r>
          </a:p>
        </p:txBody>
      </p:sp>
    </p:spTree>
    <p:extLst>
      <p:ext uri="{BB962C8B-B14F-4D97-AF65-F5344CB8AC3E}">
        <p14:creationId xmlns:p14="http://schemas.microsoft.com/office/powerpoint/2010/main" val="2638247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146</TotalTime>
  <Words>395</Words>
  <Application>Microsoft Office PowerPoint</Application>
  <PresentationFormat>On-screen Show (4:3)</PresentationFormat>
  <Paragraphs>61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Eastview Church</dc:creator>
  <cp:lastModifiedBy>Eastview Church</cp:lastModifiedBy>
  <cp:revision>8</cp:revision>
  <dcterms:created xsi:type="dcterms:W3CDTF">2021-08-05T14:26:35Z</dcterms:created>
  <dcterms:modified xsi:type="dcterms:W3CDTF">2021-08-13T17:21:51Z</dcterms:modified>
</cp:coreProperties>
</file>