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5" r:id="rId10"/>
    <p:sldId id="264" r:id="rId11"/>
    <p:sldId id="267" r:id="rId12"/>
    <p:sldId id="269" r:id="rId13"/>
    <p:sldId id="270" r:id="rId14"/>
    <p:sldId id="266" r:id="rId15"/>
    <p:sldId id="271" r:id="rId16"/>
    <p:sldId id="272" r:id="rId17"/>
    <p:sldId id="273" r:id="rId18"/>
    <p:sldId id="275" r:id="rId19"/>
    <p:sldId id="276" r:id="rId20"/>
    <p:sldId id="277"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977711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76766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559015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46784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15F84-DCA0-4D93-AA66-CB32243F2C77}"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797376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915F84-DCA0-4D93-AA66-CB32243F2C77}"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132438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915F84-DCA0-4D93-AA66-CB32243F2C77}" type="datetimeFigureOut">
              <a:rPr lang="en-US" smtClean="0"/>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4072445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915F84-DCA0-4D93-AA66-CB32243F2C77}" type="datetimeFigureOut">
              <a:rPr lang="en-US" smtClean="0"/>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818316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15F84-DCA0-4D93-AA66-CB32243F2C77}" type="datetimeFigureOut">
              <a:rPr lang="en-US" smtClean="0"/>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875607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013637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606024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15F84-DCA0-4D93-AA66-CB32243F2C77}" type="datetimeFigureOut">
              <a:rPr lang="en-US" smtClean="0"/>
              <a:t>7/27/2021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1E33E-9E62-4A49-89C1-7D7CBC4073F5}" type="slidenum">
              <a:rPr lang="en-US" smtClean="0"/>
              <a:t>‹#›</a:t>
            </a:fld>
            <a:endParaRPr lang="en-US"/>
          </a:p>
        </p:txBody>
      </p:sp>
    </p:spTree>
    <p:extLst>
      <p:ext uri="{BB962C8B-B14F-4D97-AF65-F5344CB8AC3E}">
        <p14:creationId xmlns:p14="http://schemas.microsoft.com/office/powerpoint/2010/main" val="2041682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502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9" name="TextBox 8">
            <a:extLst>
              <a:ext uri="{FF2B5EF4-FFF2-40B4-BE49-F238E27FC236}">
                <a16:creationId xmlns:a16="http://schemas.microsoft.com/office/drawing/2014/main" id="{8F1BEF09-9089-48FB-BCBE-3C3100284A3E}"/>
              </a:ext>
            </a:extLst>
          </p:cNvPr>
          <p:cNvSpPr txBox="1"/>
          <p:nvPr/>
        </p:nvSpPr>
        <p:spPr>
          <a:xfrm>
            <a:off x="549647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Meditate</a:t>
            </a:r>
          </a:p>
        </p:txBody>
      </p:sp>
      <p:sp>
        <p:nvSpPr>
          <p:cNvPr id="11" name="TextBox 10">
            <a:extLst>
              <a:ext uri="{FF2B5EF4-FFF2-40B4-BE49-F238E27FC236}">
                <a16:creationId xmlns:a16="http://schemas.microsoft.com/office/drawing/2014/main" id="{1C693BEC-2AC7-4BEF-8431-FDBCECBAE626}"/>
              </a:ext>
            </a:extLst>
          </p:cNvPr>
          <p:cNvSpPr txBox="1"/>
          <p:nvPr/>
        </p:nvSpPr>
        <p:spPr>
          <a:xfrm>
            <a:off x="792388" y="967298"/>
            <a:ext cx="7104019" cy="2185214"/>
          </a:xfrm>
          <a:prstGeom prst="rect">
            <a:avLst/>
          </a:prstGeom>
          <a:noFill/>
        </p:spPr>
        <p:txBody>
          <a:bodyPr wrap="square">
            <a:spAutoFit/>
          </a:bodyPr>
          <a:lstStyle/>
          <a:p>
            <a:r>
              <a:rPr lang="en-US" sz="3600" b="0" i="0" dirty="0">
                <a:solidFill>
                  <a:srgbClr val="000000"/>
                </a:solidFill>
                <a:effectLst/>
                <a:latin typeface="system-ui"/>
              </a:rPr>
              <a:t>I will </a:t>
            </a:r>
            <a:r>
              <a:rPr lang="en-US" sz="3600" b="1" i="0" dirty="0">
                <a:solidFill>
                  <a:srgbClr val="000000"/>
                </a:solidFill>
                <a:effectLst/>
                <a:highlight>
                  <a:srgbClr val="FFFF00"/>
                </a:highlight>
                <a:latin typeface="system-ui"/>
              </a:rPr>
              <a:t>meditate</a:t>
            </a:r>
            <a:r>
              <a:rPr lang="en-US" sz="3600" b="0" i="0" dirty="0">
                <a:solidFill>
                  <a:srgbClr val="000000"/>
                </a:solidFill>
                <a:effectLst/>
                <a:latin typeface="system-ui"/>
              </a:rPr>
              <a:t> on Your precepts,</a:t>
            </a:r>
            <a:br>
              <a:rPr lang="en-US" sz="3600" dirty="0"/>
            </a:br>
            <a:r>
              <a:rPr lang="en-US" sz="3600" b="0" i="0" dirty="0">
                <a:solidFill>
                  <a:srgbClr val="000000"/>
                </a:solidFill>
                <a:effectLst/>
                <a:latin typeface="system-ui"/>
              </a:rPr>
              <a:t>And contemplate Your ways.</a:t>
            </a:r>
          </a:p>
          <a:p>
            <a:r>
              <a:rPr lang="en-US" sz="3200" dirty="0">
                <a:solidFill>
                  <a:srgbClr val="000000"/>
                </a:solidFill>
                <a:latin typeface="system-ui"/>
              </a:rPr>
              <a:t>										</a:t>
            </a:r>
            <a:r>
              <a:rPr lang="en-US" sz="3200" i="1" dirty="0">
                <a:solidFill>
                  <a:srgbClr val="000000"/>
                </a:solidFill>
                <a:latin typeface="system-ui"/>
              </a:rPr>
              <a:t>Psalm 119:15</a:t>
            </a:r>
            <a:endParaRPr lang="en-US" sz="3200" b="0" i="1" dirty="0">
              <a:solidFill>
                <a:srgbClr val="000000"/>
              </a:solidFill>
              <a:effectLst/>
              <a:latin typeface="system-ui"/>
            </a:endParaRPr>
          </a:p>
          <a:p>
            <a:endParaRPr lang="en-US" sz="3200" dirty="0"/>
          </a:p>
        </p:txBody>
      </p:sp>
    </p:spTree>
    <p:extLst>
      <p:ext uri="{BB962C8B-B14F-4D97-AF65-F5344CB8AC3E}">
        <p14:creationId xmlns:p14="http://schemas.microsoft.com/office/powerpoint/2010/main" val="4166202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9" name="TextBox 8">
            <a:extLst>
              <a:ext uri="{FF2B5EF4-FFF2-40B4-BE49-F238E27FC236}">
                <a16:creationId xmlns:a16="http://schemas.microsoft.com/office/drawing/2014/main" id="{8F1BEF09-9089-48FB-BCBE-3C3100284A3E}"/>
              </a:ext>
            </a:extLst>
          </p:cNvPr>
          <p:cNvSpPr txBox="1"/>
          <p:nvPr/>
        </p:nvSpPr>
        <p:spPr>
          <a:xfrm>
            <a:off x="549647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Meditate</a:t>
            </a:r>
          </a:p>
        </p:txBody>
      </p:sp>
      <p:sp>
        <p:nvSpPr>
          <p:cNvPr id="11" name="TextBox 10">
            <a:extLst>
              <a:ext uri="{FF2B5EF4-FFF2-40B4-BE49-F238E27FC236}">
                <a16:creationId xmlns:a16="http://schemas.microsoft.com/office/drawing/2014/main" id="{1C693BEC-2AC7-4BEF-8431-FDBCECBAE626}"/>
              </a:ext>
            </a:extLst>
          </p:cNvPr>
          <p:cNvSpPr txBox="1"/>
          <p:nvPr/>
        </p:nvSpPr>
        <p:spPr>
          <a:xfrm>
            <a:off x="314775" y="967298"/>
            <a:ext cx="8514450" cy="2185214"/>
          </a:xfrm>
          <a:prstGeom prst="rect">
            <a:avLst/>
          </a:prstGeom>
          <a:noFill/>
        </p:spPr>
        <p:txBody>
          <a:bodyPr wrap="square">
            <a:spAutoFit/>
          </a:bodyPr>
          <a:lstStyle/>
          <a:p>
            <a:r>
              <a:rPr lang="en-US" sz="3600" b="0" dirty="0">
                <a:solidFill>
                  <a:srgbClr val="000000"/>
                </a:solidFill>
                <a:effectLst/>
                <a:latin typeface="system-ui"/>
              </a:rPr>
              <a:t>Princes also sit and speak against me,</a:t>
            </a:r>
            <a:br>
              <a:rPr lang="en-US" sz="3600" dirty="0"/>
            </a:br>
            <a:r>
              <a:rPr lang="en-US" sz="3600" b="0" dirty="0">
                <a:solidFill>
                  <a:srgbClr val="000000"/>
                </a:solidFill>
                <a:effectLst/>
                <a:latin typeface="system-ui"/>
              </a:rPr>
              <a:t>But Your servant </a:t>
            </a:r>
            <a:r>
              <a:rPr lang="en-US" sz="3600" b="1" dirty="0">
                <a:solidFill>
                  <a:srgbClr val="000000"/>
                </a:solidFill>
                <a:effectLst/>
                <a:highlight>
                  <a:srgbClr val="FFFF00"/>
                </a:highlight>
                <a:latin typeface="system-ui"/>
              </a:rPr>
              <a:t>meditates</a:t>
            </a:r>
            <a:r>
              <a:rPr lang="en-US" sz="3600" b="0" dirty="0">
                <a:solidFill>
                  <a:srgbClr val="000000"/>
                </a:solidFill>
                <a:effectLst/>
                <a:latin typeface="system-ui"/>
              </a:rPr>
              <a:t> on Your statutes.</a:t>
            </a:r>
            <a:r>
              <a:rPr lang="en-US" sz="3200" dirty="0">
                <a:solidFill>
                  <a:srgbClr val="000000"/>
                </a:solidFill>
                <a:latin typeface="system-ui"/>
              </a:rPr>
              <a:t>													</a:t>
            </a:r>
            <a:r>
              <a:rPr lang="en-US" sz="3200" i="1" dirty="0">
                <a:solidFill>
                  <a:srgbClr val="000000"/>
                </a:solidFill>
                <a:latin typeface="system-ui"/>
              </a:rPr>
              <a:t>Psalm 119:23</a:t>
            </a:r>
            <a:endParaRPr lang="en-US" sz="3200" b="0" i="1" dirty="0">
              <a:solidFill>
                <a:srgbClr val="000000"/>
              </a:solidFill>
              <a:effectLst/>
              <a:latin typeface="system-ui"/>
            </a:endParaRPr>
          </a:p>
          <a:p>
            <a:endParaRPr lang="en-US" sz="3200" dirty="0"/>
          </a:p>
        </p:txBody>
      </p:sp>
    </p:spTree>
    <p:extLst>
      <p:ext uri="{BB962C8B-B14F-4D97-AF65-F5344CB8AC3E}">
        <p14:creationId xmlns:p14="http://schemas.microsoft.com/office/powerpoint/2010/main" val="2892848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9" name="TextBox 8">
            <a:extLst>
              <a:ext uri="{FF2B5EF4-FFF2-40B4-BE49-F238E27FC236}">
                <a16:creationId xmlns:a16="http://schemas.microsoft.com/office/drawing/2014/main" id="{8F1BEF09-9089-48FB-BCBE-3C3100284A3E}"/>
              </a:ext>
            </a:extLst>
          </p:cNvPr>
          <p:cNvSpPr txBox="1"/>
          <p:nvPr/>
        </p:nvSpPr>
        <p:spPr>
          <a:xfrm>
            <a:off x="549647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Meditate</a:t>
            </a:r>
          </a:p>
        </p:txBody>
      </p:sp>
      <p:sp>
        <p:nvSpPr>
          <p:cNvPr id="11" name="TextBox 10">
            <a:extLst>
              <a:ext uri="{FF2B5EF4-FFF2-40B4-BE49-F238E27FC236}">
                <a16:creationId xmlns:a16="http://schemas.microsoft.com/office/drawing/2014/main" id="{1C693BEC-2AC7-4BEF-8431-FDBCECBAE626}"/>
              </a:ext>
            </a:extLst>
          </p:cNvPr>
          <p:cNvSpPr txBox="1"/>
          <p:nvPr/>
        </p:nvSpPr>
        <p:spPr>
          <a:xfrm>
            <a:off x="1" y="829512"/>
            <a:ext cx="9144000" cy="2739211"/>
          </a:xfrm>
          <a:prstGeom prst="rect">
            <a:avLst/>
          </a:prstGeom>
          <a:noFill/>
        </p:spPr>
        <p:txBody>
          <a:bodyPr wrap="square">
            <a:spAutoFit/>
          </a:bodyPr>
          <a:lstStyle/>
          <a:p>
            <a:r>
              <a:rPr lang="en-US" sz="3600" b="0" i="0" dirty="0">
                <a:solidFill>
                  <a:srgbClr val="000000"/>
                </a:solidFill>
                <a:effectLst/>
                <a:latin typeface="system-ui"/>
              </a:rPr>
              <a:t>Let the proud be ashamed,</a:t>
            </a:r>
            <a:br>
              <a:rPr lang="en-US" sz="3600" dirty="0"/>
            </a:br>
            <a:r>
              <a:rPr lang="en-US" sz="3600" b="0" i="0" dirty="0">
                <a:solidFill>
                  <a:srgbClr val="000000"/>
                </a:solidFill>
                <a:effectLst/>
                <a:latin typeface="system-ui"/>
              </a:rPr>
              <a:t>For they treated me wrongfully with falsehood;</a:t>
            </a:r>
            <a:br>
              <a:rPr lang="en-US" sz="3600" dirty="0"/>
            </a:br>
            <a:r>
              <a:rPr lang="en-US" sz="3600" b="0" dirty="0">
                <a:solidFill>
                  <a:srgbClr val="000000"/>
                </a:solidFill>
                <a:effectLst/>
                <a:latin typeface="system-ui"/>
              </a:rPr>
              <a:t>But I will </a:t>
            </a:r>
            <a:r>
              <a:rPr lang="en-US" sz="3600" b="1" dirty="0">
                <a:solidFill>
                  <a:srgbClr val="000000"/>
                </a:solidFill>
                <a:effectLst/>
                <a:highlight>
                  <a:srgbClr val="FFFF00"/>
                </a:highlight>
                <a:latin typeface="system-ui"/>
              </a:rPr>
              <a:t>meditate</a:t>
            </a:r>
            <a:r>
              <a:rPr lang="en-US" sz="3600" b="0" dirty="0">
                <a:solidFill>
                  <a:srgbClr val="000000"/>
                </a:solidFill>
                <a:effectLst/>
                <a:latin typeface="system-ui"/>
              </a:rPr>
              <a:t> on Your precepts.</a:t>
            </a:r>
            <a:r>
              <a:rPr lang="en-US" sz="3200" dirty="0">
                <a:solidFill>
                  <a:srgbClr val="000000"/>
                </a:solidFill>
                <a:latin typeface="system-ui"/>
              </a:rPr>
              <a:t>																			</a:t>
            </a:r>
            <a:r>
              <a:rPr lang="en-US" sz="3200" i="1" dirty="0">
                <a:solidFill>
                  <a:srgbClr val="000000"/>
                </a:solidFill>
                <a:latin typeface="system-ui"/>
              </a:rPr>
              <a:t>Psalm 119:78</a:t>
            </a:r>
            <a:endParaRPr lang="en-US" sz="3200" b="0" i="1" dirty="0">
              <a:solidFill>
                <a:srgbClr val="000000"/>
              </a:solidFill>
              <a:effectLst/>
              <a:latin typeface="system-ui"/>
            </a:endParaRPr>
          </a:p>
          <a:p>
            <a:endParaRPr lang="en-US" sz="3200" dirty="0"/>
          </a:p>
        </p:txBody>
      </p:sp>
    </p:spTree>
    <p:extLst>
      <p:ext uri="{BB962C8B-B14F-4D97-AF65-F5344CB8AC3E}">
        <p14:creationId xmlns:p14="http://schemas.microsoft.com/office/powerpoint/2010/main" val="18271047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9" name="TextBox 8">
            <a:extLst>
              <a:ext uri="{FF2B5EF4-FFF2-40B4-BE49-F238E27FC236}">
                <a16:creationId xmlns:a16="http://schemas.microsoft.com/office/drawing/2014/main" id="{8F1BEF09-9089-48FB-BCBE-3C3100284A3E}"/>
              </a:ext>
            </a:extLst>
          </p:cNvPr>
          <p:cNvSpPr txBox="1"/>
          <p:nvPr/>
        </p:nvSpPr>
        <p:spPr>
          <a:xfrm>
            <a:off x="549647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Meditate</a:t>
            </a:r>
          </a:p>
        </p:txBody>
      </p:sp>
      <p:sp>
        <p:nvSpPr>
          <p:cNvPr id="11" name="TextBox 10">
            <a:extLst>
              <a:ext uri="{FF2B5EF4-FFF2-40B4-BE49-F238E27FC236}">
                <a16:creationId xmlns:a16="http://schemas.microsoft.com/office/drawing/2014/main" id="{1C693BEC-2AC7-4BEF-8431-FDBCECBAE626}"/>
              </a:ext>
            </a:extLst>
          </p:cNvPr>
          <p:cNvSpPr txBox="1"/>
          <p:nvPr/>
        </p:nvSpPr>
        <p:spPr>
          <a:xfrm>
            <a:off x="0" y="1042455"/>
            <a:ext cx="9144000" cy="1692771"/>
          </a:xfrm>
          <a:prstGeom prst="rect">
            <a:avLst/>
          </a:prstGeom>
          <a:noFill/>
        </p:spPr>
        <p:txBody>
          <a:bodyPr wrap="square">
            <a:spAutoFit/>
          </a:bodyPr>
          <a:lstStyle/>
          <a:p>
            <a:r>
              <a:rPr lang="en-US" sz="3600" b="0" dirty="0">
                <a:solidFill>
                  <a:srgbClr val="000000"/>
                </a:solidFill>
                <a:effectLst/>
                <a:latin typeface="system-ui"/>
              </a:rPr>
              <a:t>My eyes are awake through the night watches,</a:t>
            </a:r>
            <a:br>
              <a:rPr lang="en-US" sz="3600" dirty="0"/>
            </a:br>
            <a:r>
              <a:rPr lang="en-US" sz="3600" b="0" dirty="0">
                <a:solidFill>
                  <a:srgbClr val="000000"/>
                </a:solidFill>
                <a:effectLst/>
                <a:latin typeface="system-ui"/>
              </a:rPr>
              <a:t>That I may </a:t>
            </a:r>
            <a:r>
              <a:rPr lang="en-US" sz="3600" b="1" dirty="0">
                <a:solidFill>
                  <a:srgbClr val="000000"/>
                </a:solidFill>
                <a:effectLst/>
                <a:highlight>
                  <a:srgbClr val="FFFF00"/>
                </a:highlight>
                <a:latin typeface="system-ui"/>
              </a:rPr>
              <a:t>meditate</a:t>
            </a:r>
            <a:r>
              <a:rPr lang="en-US" sz="3600" b="0" dirty="0">
                <a:solidFill>
                  <a:srgbClr val="000000"/>
                </a:solidFill>
                <a:effectLst/>
                <a:latin typeface="system-ui"/>
              </a:rPr>
              <a:t> on Your word.</a:t>
            </a:r>
            <a:r>
              <a:rPr lang="en-US" sz="3200" dirty="0">
                <a:solidFill>
                  <a:srgbClr val="000000"/>
                </a:solidFill>
                <a:latin typeface="system-ui"/>
              </a:rPr>
              <a:t>																			</a:t>
            </a:r>
            <a:r>
              <a:rPr lang="en-US" sz="3200" i="1" dirty="0">
                <a:solidFill>
                  <a:srgbClr val="000000"/>
                </a:solidFill>
                <a:latin typeface="system-ui"/>
              </a:rPr>
              <a:t>Psalm 119:148</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12882847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9" name="TextBox 8">
            <a:extLst>
              <a:ext uri="{FF2B5EF4-FFF2-40B4-BE49-F238E27FC236}">
                <a16:creationId xmlns:a16="http://schemas.microsoft.com/office/drawing/2014/main" id="{8F1BEF09-9089-48FB-BCBE-3C3100284A3E}"/>
              </a:ext>
            </a:extLst>
          </p:cNvPr>
          <p:cNvSpPr txBox="1"/>
          <p:nvPr/>
        </p:nvSpPr>
        <p:spPr>
          <a:xfrm>
            <a:off x="549647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Meditate</a:t>
            </a:r>
          </a:p>
        </p:txBody>
      </p:sp>
      <p:sp>
        <p:nvSpPr>
          <p:cNvPr id="10" name="TextBox 9">
            <a:extLst>
              <a:ext uri="{FF2B5EF4-FFF2-40B4-BE49-F238E27FC236}">
                <a16:creationId xmlns:a16="http://schemas.microsoft.com/office/drawing/2014/main" id="{D969A4E9-9F37-49FF-A048-B89B93D1BE93}"/>
              </a:ext>
            </a:extLst>
          </p:cNvPr>
          <p:cNvSpPr txBox="1"/>
          <p:nvPr/>
        </p:nvSpPr>
        <p:spPr>
          <a:xfrm>
            <a:off x="7715576" y="6159047"/>
            <a:ext cx="2680570"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Sing</a:t>
            </a:r>
          </a:p>
        </p:txBody>
      </p:sp>
      <p:sp>
        <p:nvSpPr>
          <p:cNvPr id="11" name="TextBox 10">
            <a:extLst>
              <a:ext uri="{FF2B5EF4-FFF2-40B4-BE49-F238E27FC236}">
                <a16:creationId xmlns:a16="http://schemas.microsoft.com/office/drawing/2014/main" id="{12758719-1B14-493D-AD86-DC32DEAA73FB}"/>
              </a:ext>
            </a:extLst>
          </p:cNvPr>
          <p:cNvSpPr txBox="1"/>
          <p:nvPr/>
        </p:nvSpPr>
        <p:spPr>
          <a:xfrm>
            <a:off x="243035" y="176502"/>
            <a:ext cx="8657929" cy="3416320"/>
          </a:xfrm>
          <a:prstGeom prst="rect">
            <a:avLst/>
          </a:prstGeom>
          <a:noFill/>
        </p:spPr>
        <p:txBody>
          <a:bodyPr wrap="square">
            <a:spAutoFit/>
          </a:bodyPr>
          <a:lstStyle/>
          <a:p>
            <a:r>
              <a:rPr lang="en-US" sz="3600" b="0" i="0" dirty="0">
                <a:solidFill>
                  <a:srgbClr val="000000"/>
                </a:solidFill>
                <a:effectLst/>
                <a:latin typeface="system-ui"/>
              </a:rPr>
              <a:t>Let the word of Christ dwell in you richly in all wisdom, teaching and admonishing one another in psalms and hymns and spiritual songs, singing with grace in your hearts to the Lord.</a:t>
            </a:r>
          </a:p>
          <a:p>
            <a:r>
              <a:rPr lang="en-US" sz="3600" dirty="0">
                <a:solidFill>
                  <a:srgbClr val="000000"/>
                </a:solidFill>
                <a:latin typeface="system-ui"/>
              </a:rPr>
              <a:t>												   </a:t>
            </a:r>
            <a:r>
              <a:rPr lang="en-US" sz="3200" i="1" dirty="0">
                <a:solidFill>
                  <a:srgbClr val="000000"/>
                </a:solidFill>
                <a:latin typeface="system-ui"/>
              </a:rPr>
              <a:t>Colossians 3:16</a:t>
            </a:r>
            <a:endParaRPr lang="en-US" sz="3600" i="1" dirty="0"/>
          </a:p>
        </p:txBody>
      </p:sp>
    </p:spTree>
    <p:extLst>
      <p:ext uri="{BB962C8B-B14F-4D97-AF65-F5344CB8AC3E}">
        <p14:creationId xmlns:p14="http://schemas.microsoft.com/office/powerpoint/2010/main" val="21706425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profitable for teaching, for reproof, for  correction,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2828924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a:t>
            </a:r>
            <a:r>
              <a:rPr lang="en-US" sz="3600" b="1" i="0" dirty="0">
                <a:solidFill>
                  <a:srgbClr val="000000"/>
                </a:solidFill>
                <a:effectLst/>
                <a:highlight>
                  <a:srgbClr val="FFFF00"/>
                </a:highlight>
                <a:latin typeface="system-ui"/>
              </a:rPr>
              <a:t>profitable</a:t>
            </a:r>
            <a:r>
              <a:rPr lang="en-US" sz="3600" b="0" i="0" dirty="0">
                <a:solidFill>
                  <a:srgbClr val="000000"/>
                </a:solidFill>
                <a:effectLst/>
                <a:latin typeface="system-ui"/>
              </a:rPr>
              <a:t> for teaching, for reproof, for  correction,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912538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a:t>
            </a:r>
            <a:r>
              <a:rPr lang="en-US" sz="3600" i="0" dirty="0">
                <a:solidFill>
                  <a:srgbClr val="000000"/>
                </a:solidFill>
                <a:effectLst/>
                <a:latin typeface="system-ui"/>
              </a:rPr>
              <a:t>profitable</a:t>
            </a:r>
            <a:r>
              <a:rPr lang="en-US" sz="3600" b="0" i="0" dirty="0">
                <a:solidFill>
                  <a:srgbClr val="000000"/>
                </a:solidFill>
                <a:effectLst/>
                <a:latin typeface="system-ui"/>
              </a:rPr>
              <a:t> for </a:t>
            </a:r>
            <a:r>
              <a:rPr lang="en-US" sz="3600" b="1" i="0" dirty="0">
                <a:solidFill>
                  <a:srgbClr val="000000"/>
                </a:solidFill>
                <a:effectLst/>
                <a:highlight>
                  <a:srgbClr val="FFFF00"/>
                </a:highlight>
                <a:latin typeface="system-ui"/>
              </a:rPr>
              <a:t>teaching</a:t>
            </a:r>
            <a:r>
              <a:rPr lang="en-US" sz="3600" b="0" i="0" dirty="0">
                <a:solidFill>
                  <a:srgbClr val="000000"/>
                </a:solidFill>
                <a:effectLst/>
                <a:latin typeface="system-ui"/>
              </a:rPr>
              <a:t>, for reproof, for  correction,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4063911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profitable for teaching, for </a:t>
            </a:r>
            <a:r>
              <a:rPr lang="en-US" sz="3600" b="1" i="0" dirty="0">
                <a:solidFill>
                  <a:srgbClr val="000000"/>
                </a:solidFill>
                <a:effectLst/>
                <a:highlight>
                  <a:srgbClr val="FFFF00"/>
                </a:highlight>
                <a:latin typeface="system-ui"/>
              </a:rPr>
              <a:t>reproof</a:t>
            </a:r>
            <a:r>
              <a:rPr lang="en-US" sz="3600" b="0" i="0" dirty="0">
                <a:solidFill>
                  <a:srgbClr val="000000"/>
                </a:solidFill>
                <a:effectLst/>
                <a:latin typeface="system-ui"/>
              </a:rPr>
              <a:t>, for  correction,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1520853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profitable for teaching, for reproof, for  </a:t>
            </a:r>
            <a:r>
              <a:rPr lang="en-US" sz="3600" b="1" i="0" dirty="0">
                <a:solidFill>
                  <a:srgbClr val="000000"/>
                </a:solidFill>
                <a:effectLst/>
                <a:highlight>
                  <a:srgbClr val="FFFF00"/>
                </a:highlight>
                <a:latin typeface="system-ui"/>
              </a:rPr>
              <a:t>correction</a:t>
            </a:r>
            <a:r>
              <a:rPr lang="en-US" sz="3600" b="0" i="0" dirty="0">
                <a:solidFill>
                  <a:srgbClr val="000000"/>
                </a:solidFill>
                <a:effectLst/>
                <a:latin typeface="system-ui"/>
              </a:rPr>
              <a:t>,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2453579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045" y="1475737"/>
            <a:ext cx="6168612" cy="56578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5D4E55-6202-4E8D-A605-FF9AD0209D77}"/>
              </a:ext>
            </a:extLst>
          </p:cNvPr>
          <p:cNvSpPr txBox="1"/>
          <p:nvPr/>
        </p:nvSpPr>
        <p:spPr>
          <a:xfrm>
            <a:off x="0" y="644740"/>
            <a:ext cx="9144000" cy="830997"/>
          </a:xfrm>
          <a:prstGeom prst="rect">
            <a:avLst/>
          </a:prstGeom>
          <a:noFill/>
        </p:spPr>
        <p:txBody>
          <a:bodyPr wrap="square" rtlCol="0">
            <a:spAutoFit/>
          </a:bodyPr>
          <a:lstStyle/>
          <a:p>
            <a:pPr algn="ctr"/>
            <a:r>
              <a:rPr lang="en-US" sz="4800" dirty="0">
                <a:latin typeface="Segoe UI Black" panose="020B0A02040204020203" pitchFamily="34" charset="0"/>
                <a:ea typeface="Segoe UI Black" panose="020B0A02040204020203" pitchFamily="34" charset="0"/>
              </a:rPr>
              <a:t>Tools for Spiritual Growth</a:t>
            </a:r>
          </a:p>
        </p:txBody>
      </p:sp>
      <p:sp>
        <p:nvSpPr>
          <p:cNvPr id="5" name="TextBox 4">
            <a:extLst>
              <a:ext uri="{FF2B5EF4-FFF2-40B4-BE49-F238E27FC236}">
                <a16:creationId xmlns:a16="http://schemas.microsoft.com/office/drawing/2014/main" id="{22800111-127F-412F-AA00-5C2525F8AA5B}"/>
              </a:ext>
            </a:extLst>
          </p:cNvPr>
          <p:cNvSpPr txBox="1"/>
          <p:nvPr/>
        </p:nvSpPr>
        <p:spPr>
          <a:xfrm>
            <a:off x="776614" y="1371674"/>
            <a:ext cx="7703507" cy="769441"/>
          </a:xfrm>
          <a:prstGeom prst="rect">
            <a:avLst/>
          </a:prstGeom>
          <a:noFill/>
        </p:spPr>
        <p:txBody>
          <a:bodyPr wrap="square" rtlCol="0">
            <a:spAutoFit/>
          </a:bodyPr>
          <a:lstStyle/>
          <a:p>
            <a:pPr algn="ctr"/>
            <a:r>
              <a:rPr lang="en-US" sz="4400" i="1" dirty="0">
                <a:solidFill>
                  <a:srgbClr val="FF0000"/>
                </a:solidFill>
              </a:rPr>
              <a:t>Scripture</a:t>
            </a:r>
          </a:p>
        </p:txBody>
      </p:sp>
    </p:spTree>
    <p:extLst>
      <p:ext uri="{BB962C8B-B14F-4D97-AF65-F5344CB8AC3E}">
        <p14:creationId xmlns:p14="http://schemas.microsoft.com/office/powerpoint/2010/main" val="2048513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profitable for teaching, for reproof, for  correction, and for </a:t>
            </a:r>
            <a:r>
              <a:rPr lang="en-US" sz="3600" b="1" i="0" dirty="0">
                <a:solidFill>
                  <a:srgbClr val="000000"/>
                </a:solidFill>
                <a:effectLst/>
                <a:highlight>
                  <a:srgbClr val="FFFF00"/>
                </a:highlight>
                <a:latin typeface="system-ui"/>
              </a:rPr>
              <a:t>training in righteousness</a:t>
            </a:r>
            <a:r>
              <a:rPr lang="en-US" sz="3600" b="0" i="0" dirty="0">
                <a:solidFill>
                  <a:srgbClr val="000000"/>
                </a:solidFill>
                <a:effectLst/>
                <a:latin typeface="system-ui"/>
              </a:rPr>
              <a:t>, that the man of God</a:t>
            </a:r>
            <a:r>
              <a:rPr lang="en-US" sz="3600" baseline="30000" dirty="0">
                <a:solidFill>
                  <a:srgbClr val="000000"/>
                </a:solidFill>
                <a:latin typeface="system-ui"/>
              </a:rPr>
              <a:t>  </a:t>
            </a:r>
            <a:r>
              <a:rPr lang="en-US" sz="3600" b="0" i="0" dirty="0">
                <a:solidFill>
                  <a:srgbClr val="000000"/>
                </a:solidFill>
                <a:effectLst/>
                <a:latin typeface="system-ui"/>
              </a:rPr>
              <a:t>may be complete, equipped for every good work.</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2833571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758719-1B14-493D-AD86-DC32DEAA73FB}"/>
              </a:ext>
            </a:extLst>
          </p:cNvPr>
          <p:cNvSpPr txBox="1"/>
          <p:nvPr/>
        </p:nvSpPr>
        <p:spPr>
          <a:xfrm>
            <a:off x="1" y="243515"/>
            <a:ext cx="9056318" cy="3416320"/>
          </a:xfrm>
          <a:prstGeom prst="rect">
            <a:avLst/>
          </a:prstGeom>
          <a:noFill/>
        </p:spPr>
        <p:txBody>
          <a:bodyPr wrap="square">
            <a:spAutoFit/>
          </a:bodyPr>
          <a:lstStyle/>
          <a:p>
            <a:r>
              <a:rPr lang="en-US" sz="3600" b="0" i="0" dirty="0">
                <a:solidFill>
                  <a:srgbClr val="000000"/>
                </a:solidFill>
                <a:effectLst/>
                <a:latin typeface="system-ui"/>
              </a:rPr>
              <a:t>All Scripture is breathed out by God and profitable for teaching, for reproof, for  correction, and for training in righteousness, that the man of God</a:t>
            </a:r>
            <a:r>
              <a:rPr lang="en-US" sz="3600" baseline="30000" dirty="0">
                <a:solidFill>
                  <a:srgbClr val="000000"/>
                </a:solidFill>
                <a:latin typeface="system-ui"/>
              </a:rPr>
              <a:t>  </a:t>
            </a:r>
            <a:r>
              <a:rPr lang="en-US" sz="3600" b="0" i="0" dirty="0">
                <a:solidFill>
                  <a:srgbClr val="000000"/>
                </a:solidFill>
                <a:effectLst/>
                <a:latin typeface="system-ui"/>
              </a:rPr>
              <a:t>may be </a:t>
            </a:r>
            <a:r>
              <a:rPr lang="en-US" sz="3600" b="1" i="0" dirty="0">
                <a:solidFill>
                  <a:srgbClr val="000000"/>
                </a:solidFill>
                <a:effectLst/>
                <a:highlight>
                  <a:srgbClr val="FFFF00"/>
                </a:highlight>
                <a:latin typeface="system-ui"/>
              </a:rPr>
              <a:t>complete, equipped for every good work</a:t>
            </a:r>
            <a:r>
              <a:rPr lang="en-US" sz="3600" b="0" i="0" dirty="0">
                <a:solidFill>
                  <a:srgbClr val="000000"/>
                </a:solidFill>
                <a:effectLst/>
                <a:latin typeface="system-ui"/>
              </a:rPr>
              <a:t>.</a:t>
            </a:r>
            <a:r>
              <a:rPr lang="en-US" sz="3600" dirty="0">
                <a:solidFill>
                  <a:srgbClr val="000000"/>
                </a:solidFill>
                <a:latin typeface="system-ui"/>
              </a:rPr>
              <a:t>												   							  </a:t>
            </a:r>
            <a:r>
              <a:rPr lang="en-US" sz="3200" i="1" dirty="0">
                <a:solidFill>
                  <a:srgbClr val="000000"/>
                </a:solidFill>
                <a:latin typeface="system-ui"/>
              </a:rPr>
              <a:t>2 Timothy 3:16-17</a:t>
            </a:r>
            <a:endParaRPr lang="en-US" sz="3600" i="1" dirty="0"/>
          </a:p>
        </p:txBody>
      </p:sp>
    </p:spTree>
    <p:extLst>
      <p:ext uri="{BB962C8B-B14F-4D97-AF65-F5344CB8AC3E}">
        <p14:creationId xmlns:p14="http://schemas.microsoft.com/office/powerpoint/2010/main" val="72112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1143000" y="1674674"/>
            <a:ext cx="6858000" cy="1754326"/>
          </a:xfrm>
          <a:prstGeom prst="rect">
            <a:avLst/>
          </a:prstGeom>
          <a:noFill/>
        </p:spPr>
        <p:txBody>
          <a:bodyPr wrap="square">
            <a:spAutoFit/>
          </a:bodyPr>
          <a:lstStyle/>
          <a:p>
            <a:pPr algn="l"/>
            <a:r>
              <a:rPr lang="en-US" sz="3600" b="0" i="0" dirty="0">
                <a:solidFill>
                  <a:srgbClr val="000000"/>
                </a:solidFill>
                <a:effectLst/>
                <a:latin typeface="system-ui"/>
              </a:rPr>
              <a:t>Therefore, as </a:t>
            </a:r>
            <a:r>
              <a:rPr lang="en-US" sz="3600" b="1" i="0" dirty="0">
                <a:effectLst/>
                <a:highlight>
                  <a:srgbClr val="FFFF00"/>
                </a:highlight>
                <a:latin typeface="system-ui"/>
              </a:rPr>
              <a:t>the Holy Spirit says</a:t>
            </a:r>
            <a:r>
              <a:rPr lang="en-US" sz="3600" b="0" i="0" dirty="0">
                <a:solidFill>
                  <a:srgbClr val="000000"/>
                </a:solidFill>
                <a:effectLst/>
                <a:latin typeface="system-ui"/>
              </a:rPr>
              <a:t>:</a:t>
            </a:r>
          </a:p>
          <a:p>
            <a:pPr algn="l"/>
            <a:r>
              <a:rPr lang="en-US" sz="3600" b="0" i="0" dirty="0">
                <a:solidFill>
                  <a:srgbClr val="000000"/>
                </a:solidFill>
                <a:effectLst/>
                <a:latin typeface="system-ui"/>
              </a:rPr>
              <a:t>“Today, if you will hear His voice…”</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Hebrews 3:7</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4239565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212942"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5" name="TextBox 4">
            <a:extLst>
              <a:ext uri="{FF2B5EF4-FFF2-40B4-BE49-F238E27FC236}">
                <a16:creationId xmlns:a16="http://schemas.microsoft.com/office/drawing/2014/main" id="{07413948-0634-4EB6-9ABE-60B8D4E25EDB}"/>
              </a:ext>
            </a:extLst>
          </p:cNvPr>
          <p:cNvSpPr txBox="1"/>
          <p:nvPr/>
        </p:nvSpPr>
        <p:spPr>
          <a:xfrm>
            <a:off x="212942" y="566678"/>
            <a:ext cx="8818323" cy="2862322"/>
          </a:xfrm>
          <a:prstGeom prst="rect">
            <a:avLst/>
          </a:prstGeom>
          <a:noFill/>
        </p:spPr>
        <p:txBody>
          <a:bodyPr wrap="square">
            <a:spAutoFit/>
          </a:bodyPr>
          <a:lstStyle/>
          <a:p>
            <a:pPr algn="l"/>
            <a:r>
              <a:rPr lang="en-US" sz="3600" b="0" dirty="0">
                <a:solidFill>
                  <a:srgbClr val="000000"/>
                </a:solidFill>
                <a:effectLst/>
                <a:latin typeface="system-ui"/>
              </a:rPr>
              <a:t>When this letter is </a:t>
            </a:r>
            <a:r>
              <a:rPr lang="en-US" sz="3600" b="1" dirty="0">
                <a:solidFill>
                  <a:srgbClr val="000000"/>
                </a:solidFill>
                <a:effectLst/>
                <a:highlight>
                  <a:srgbClr val="FFFF00"/>
                </a:highlight>
                <a:latin typeface="system-ui"/>
              </a:rPr>
              <a:t>read</a:t>
            </a:r>
            <a:r>
              <a:rPr lang="en-US" sz="3600" b="0" dirty="0">
                <a:solidFill>
                  <a:srgbClr val="000000"/>
                </a:solidFill>
                <a:effectLst/>
                <a:latin typeface="system-ui"/>
              </a:rPr>
              <a:t> among you, have it also </a:t>
            </a:r>
            <a:r>
              <a:rPr lang="en-US" sz="3600" b="1" dirty="0">
                <a:solidFill>
                  <a:srgbClr val="000000"/>
                </a:solidFill>
                <a:effectLst/>
                <a:highlight>
                  <a:srgbClr val="FFFF00"/>
                </a:highlight>
                <a:latin typeface="system-ui"/>
              </a:rPr>
              <a:t>read</a:t>
            </a:r>
            <a:r>
              <a:rPr lang="en-US" sz="3600" b="0" dirty="0">
                <a:solidFill>
                  <a:srgbClr val="000000"/>
                </a:solidFill>
                <a:effectLst/>
                <a:latin typeface="system-ui"/>
              </a:rPr>
              <a:t> in the church of the Laodiceans; and you, for your part, </a:t>
            </a:r>
            <a:r>
              <a:rPr lang="en-US" sz="3600" b="1" dirty="0">
                <a:solidFill>
                  <a:srgbClr val="000000"/>
                </a:solidFill>
                <a:effectLst/>
                <a:highlight>
                  <a:srgbClr val="FFFF00"/>
                </a:highlight>
                <a:latin typeface="system-ui"/>
              </a:rPr>
              <a:t>read</a:t>
            </a:r>
            <a:r>
              <a:rPr lang="en-US" sz="3600" b="0" dirty="0">
                <a:solidFill>
                  <a:srgbClr val="000000"/>
                </a:solidFill>
                <a:effectLst/>
                <a:latin typeface="system-ui"/>
              </a:rPr>
              <a:t> my letter that is coming from Laodicea. </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Colossians 4:16</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1464523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212942"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878904"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8" name="TextBox 7">
            <a:extLst>
              <a:ext uri="{FF2B5EF4-FFF2-40B4-BE49-F238E27FC236}">
                <a16:creationId xmlns:a16="http://schemas.microsoft.com/office/drawing/2014/main" id="{7FE0057D-CF95-430B-A473-BD99C097A0C4}"/>
              </a:ext>
            </a:extLst>
          </p:cNvPr>
          <p:cNvSpPr txBox="1"/>
          <p:nvPr/>
        </p:nvSpPr>
        <p:spPr>
          <a:xfrm>
            <a:off x="212942" y="728306"/>
            <a:ext cx="8498454" cy="2308324"/>
          </a:xfrm>
          <a:prstGeom prst="rect">
            <a:avLst/>
          </a:prstGeom>
          <a:noFill/>
        </p:spPr>
        <p:txBody>
          <a:bodyPr wrap="square">
            <a:spAutoFit/>
          </a:bodyPr>
          <a:lstStyle/>
          <a:p>
            <a:r>
              <a:rPr lang="en-US" sz="3600" b="0" i="0" dirty="0">
                <a:solidFill>
                  <a:srgbClr val="000000"/>
                </a:solidFill>
                <a:effectLst/>
                <a:latin typeface="system-ui"/>
              </a:rPr>
              <a:t>Therefore, everyone who </a:t>
            </a:r>
            <a:r>
              <a:rPr lang="en-US" sz="3600" b="1" i="0" dirty="0">
                <a:solidFill>
                  <a:srgbClr val="000000"/>
                </a:solidFill>
                <a:effectLst/>
                <a:highlight>
                  <a:srgbClr val="FFFF00"/>
                </a:highlight>
                <a:latin typeface="system-ui"/>
              </a:rPr>
              <a:t>hears</a:t>
            </a:r>
            <a:r>
              <a:rPr lang="en-US" sz="3600" b="0" i="0" dirty="0">
                <a:solidFill>
                  <a:srgbClr val="000000"/>
                </a:solidFill>
                <a:effectLst/>
                <a:latin typeface="system-ui"/>
              </a:rPr>
              <a:t> these words of Mine, and acts on them, will be like a wise man who built his house on the rock.</a:t>
            </a:r>
          </a:p>
          <a:p>
            <a:r>
              <a:rPr lang="en-US" sz="3600" dirty="0">
                <a:solidFill>
                  <a:srgbClr val="000000"/>
                </a:solidFill>
                <a:latin typeface="system-ui"/>
              </a:rPr>
              <a:t>												    </a:t>
            </a:r>
            <a:r>
              <a:rPr lang="en-US" sz="3200" i="1" dirty="0">
                <a:solidFill>
                  <a:srgbClr val="000000"/>
                </a:solidFill>
                <a:latin typeface="system-ui"/>
              </a:rPr>
              <a:t>Matthew 7:24</a:t>
            </a:r>
            <a:endParaRPr lang="en-US" sz="3600" i="1" dirty="0"/>
          </a:p>
        </p:txBody>
      </p:sp>
    </p:spTree>
    <p:extLst>
      <p:ext uri="{BB962C8B-B14F-4D97-AF65-F5344CB8AC3E}">
        <p14:creationId xmlns:p14="http://schemas.microsoft.com/office/powerpoint/2010/main" val="468612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212942"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878904"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8" name="TextBox 7">
            <a:extLst>
              <a:ext uri="{FF2B5EF4-FFF2-40B4-BE49-F238E27FC236}">
                <a16:creationId xmlns:a16="http://schemas.microsoft.com/office/drawing/2014/main" id="{7FE0057D-CF95-430B-A473-BD99C097A0C4}"/>
              </a:ext>
            </a:extLst>
          </p:cNvPr>
          <p:cNvSpPr txBox="1"/>
          <p:nvPr/>
        </p:nvSpPr>
        <p:spPr>
          <a:xfrm>
            <a:off x="212942" y="978827"/>
            <a:ext cx="8498454" cy="1692771"/>
          </a:xfrm>
          <a:prstGeom prst="rect">
            <a:avLst/>
          </a:prstGeom>
          <a:noFill/>
        </p:spPr>
        <p:txBody>
          <a:bodyPr wrap="square">
            <a:spAutoFit/>
          </a:bodyPr>
          <a:lstStyle/>
          <a:p>
            <a:r>
              <a:rPr lang="en-US" sz="3600" dirty="0"/>
              <a:t>The one who has an ear, let him </a:t>
            </a:r>
            <a:r>
              <a:rPr lang="en-US" sz="3600" b="1" dirty="0">
                <a:highlight>
                  <a:srgbClr val="FFFF00"/>
                </a:highlight>
              </a:rPr>
              <a:t>hear</a:t>
            </a:r>
            <a:r>
              <a:rPr lang="en-US" sz="3600" dirty="0"/>
              <a:t> what the Spirit says to the churches.</a:t>
            </a:r>
          </a:p>
          <a:p>
            <a:r>
              <a:rPr lang="en-US" sz="3200" dirty="0"/>
              <a:t>												</a:t>
            </a:r>
            <a:r>
              <a:rPr lang="en-US" sz="3200" i="1" dirty="0"/>
              <a:t>Revelation 2:29</a:t>
            </a:r>
            <a:endParaRPr lang="en-US" sz="3600" i="1" dirty="0"/>
          </a:p>
        </p:txBody>
      </p:sp>
    </p:spTree>
    <p:extLst>
      <p:ext uri="{BB962C8B-B14F-4D97-AF65-F5344CB8AC3E}">
        <p14:creationId xmlns:p14="http://schemas.microsoft.com/office/powerpoint/2010/main" val="4191083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212942"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878904" y="6167192"/>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8" name="TextBox 7">
            <a:extLst>
              <a:ext uri="{FF2B5EF4-FFF2-40B4-BE49-F238E27FC236}">
                <a16:creationId xmlns:a16="http://schemas.microsoft.com/office/drawing/2014/main" id="{7FE0057D-CF95-430B-A473-BD99C097A0C4}"/>
              </a:ext>
            </a:extLst>
          </p:cNvPr>
          <p:cNvSpPr txBox="1"/>
          <p:nvPr/>
        </p:nvSpPr>
        <p:spPr>
          <a:xfrm>
            <a:off x="237994" y="1229347"/>
            <a:ext cx="8668012" cy="1692771"/>
          </a:xfrm>
          <a:prstGeom prst="rect">
            <a:avLst/>
          </a:prstGeom>
          <a:noFill/>
        </p:spPr>
        <p:txBody>
          <a:bodyPr wrap="square">
            <a:spAutoFit/>
          </a:bodyPr>
          <a:lstStyle/>
          <a:p>
            <a:r>
              <a:rPr lang="en-US" sz="3600" dirty="0"/>
              <a:t>So faith comes from </a:t>
            </a:r>
            <a:r>
              <a:rPr lang="en-US" sz="3600" b="1" dirty="0">
                <a:highlight>
                  <a:srgbClr val="FFFF00"/>
                </a:highlight>
              </a:rPr>
              <a:t>hearing</a:t>
            </a:r>
            <a:r>
              <a:rPr lang="en-US" sz="3600" dirty="0"/>
              <a:t>, and </a:t>
            </a:r>
            <a:r>
              <a:rPr lang="en-US" sz="3600" b="1" dirty="0">
                <a:highlight>
                  <a:srgbClr val="FFFF00"/>
                </a:highlight>
              </a:rPr>
              <a:t>hearing</a:t>
            </a:r>
            <a:r>
              <a:rPr lang="en-US" sz="3600" b="1" dirty="0"/>
              <a:t> </a:t>
            </a:r>
            <a:r>
              <a:rPr lang="en-US" sz="3600" dirty="0"/>
              <a:t>by the word of Christ.	</a:t>
            </a:r>
            <a:r>
              <a:rPr lang="en-US" sz="3200" dirty="0"/>
              <a:t>																					        </a:t>
            </a:r>
            <a:r>
              <a:rPr lang="en-US" sz="3200" i="1" dirty="0"/>
              <a:t>Romans 10:17</a:t>
            </a:r>
            <a:endParaRPr lang="en-US" sz="3600" i="1" dirty="0"/>
          </a:p>
        </p:txBody>
      </p:sp>
    </p:spTree>
    <p:extLst>
      <p:ext uri="{BB962C8B-B14F-4D97-AF65-F5344CB8AC3E}">
        <p14:creationId xmlns:p14="http://schemas.microsoft.com/office/powerpoint/2010/main" val="4149354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11" name="TextBox 10">
            <a:extLst>
              <a:ext uri="{FF2B5EF4-FFF2-40B4-BE49-F238E27FC236}">
                <a16:creationId xmlns:a16="http://schemas.microsoft.com/office/drawing/2014/main" id="{005CEBE4-264E-4A31-A98D-4B9902F82356}"/>
              </a:ext>
            </a:extLst>
          </p:cNvPr>
          <p:cNvSpPr txBox="1"/>
          <p:nvPr/>
        </p:nvSpPr>
        <p:spPr>
          <a:xfrm>
            <a:off x="187891" y="180488"/>
            <a:ext cx="8956109" cy="4524315"/>
          </a:xfrm>
          <a:prstGeom prst="rect">
            <a:avLst/>
          </a:prstGeom>
          <a:noFill/>
        </p:spPr>
        <p:txBody>
          <a:bodyPr wrap="square">
            <a:spAutoFit/>
          </a:bodyPr>
          <a:lstStyle/>
          <a:p>
            <a:pPr algn="l"/>
            <a:r>
              <a:rPr lang="en-US" sz="3200" b="0" dirty="0">
                <a:solidFill>
                  <a:srgbClr val="000000"/>
                </a:solidFill>
                <a:effectLst/>
                <a:latin typeface="system-ui"/>
              </a:rPr>
              <a:t>And behold, a certain lawyer stood up and tested Him, saying, “Teacher, what shall I do to inherit eternal life?”</a:t>
            </a:r>
            <a:r>
              <a:rPr lang="en-US" sz="3200" b="1" baseline="30000" dirty="0">
                <a:solidFill>
                  <a:srgbClr val="000000"/>
                </a:solidFill>
                <a:effectLst/>
                <a:latin typeface="system-ui"/>
              </a:rPr>
              <a:t> </a:t>
            </a:r>
            <a:r>
              <a:rPr lang="en-US" sz="3200" b="0" dirty="0">
                <a:solidFill>
                  <a:srgbClr val="000000"/>
                </a:solidFill>
                <a:effectLst/>
                <a:latin typeface="system-ui"/>
              </a:rPr>
              <a:t>He said to him, “What is written in the law? What is your reading of it?” So he answered and said, “ ‘</a:t>
            </a:r>
            <a:r>
              <a:rPr lang="en-US" sz="3200" b="1" dirty="0">
                <a:solidFill>
                  <a:srgbClr val="00B050"/>
                </a:solidFill>
                <a:effectLst/>
                <a:latin typeface="system-ui"/>
              </a:rPr>
              <a:t>You shall love the </a:t>
            </a:r>
            <a:r>
              <a:rPr lang="en-US" sz="3200" b="1" cap="small" dirty="0">
                <a:solidFill>
                  <a:srgbClr val="00B050"/>
                </a:solidFill>
                <a:effectLst/>
                <a:latin typeface="system-ui"/>
              </a:rPr>
              <a:t>Lord</a:t>
            </a:r>
            <a:r>
              <a:rPr lang="en-US" sz="3200" b="1" dirty="0">
                <a:solidFill>
                  <a:srgbClr val="00B050"/>
                </a:solidFill>
                <a:effectLst/>
                <a:latin typeface="system-ui"/>
              </a:rPr>
              <a:t> your God with all your heart, with all your soul, with all your strength, and with all your mind</a:t>
            </a:r>
            <a:r>
              <a:rPr lang="en-US" sz="3200" b="0" dirty="0">
                <a:solidFill>
                  <a:srgbClr val="000000"/>
                </a:solidFill>
                <a:effectLst/>
                <a:latin typeface="system-ui"/>
              </a:rPr>
              <a:t>,’ and ‘</a:t>
            </a:r>
            <a:r>
              <a:rPr lang="en-US" sz="3200" b="1" dirty="0">
                <a:solidFill>
                  <a:srgbClr val="0070C0"/>
                </a:solidFill>
                <a:effectLst/>
                <a:latin typeface="system-ui"/>
              </a:rPr>
              <a:t>your neighbor as yourself</a:t>
            </a:r>
            <a:r>
              <a:rPr lang="en-US" sz="3200" b="0" dirty="0">
                <a:solidFill>
                  <a:srgbClr val="000000"/>
                </a:solidFill>
                <a:effectLst/>
                <a:latin typeface="system-ui"/>
              </a:rPr>
              <a:t>.’ ”</a:t>
            </a:r>
          </a:p>
          <a:p>
            <a:pPr algn="l"/>
            <a:r>
              <a:rPr lang="en-US" sz="3200" i="1" dirty="0">
                <a:solidFill>
                  <a:srgbClr val="000000"/>
                </a:solidFill>
                <a:latin typeface="system-ui"/>
              </a:rPr>
              <a:t>Luke 10:25-27</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2702128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EA8EEC-6FB7-4D47-B24E-4D0399E7AFA1}"/>
              </a:ext>
            </a:extLst>
          </p:cNvPr>
          <p:cNvSpPr txBox="1"/>
          <p:nvPr/>
        </p:nvSpPr>
        <p:spPr>
          <a:xfrm>
            <a:off x="53467"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Read</a:t>
            </a:r>
          </a:p>
        </p:txBody>
      </p:sp>
      <p:sp>
        <p:nvSpPr>
          <p:cNvPr id="7" name="TextBox 6">
            <a:extLst>
              <a:ext uri="{FF2B5EF4-FFF2-40B4-BE49-F238E27FC236}">
                <a16:creationId xmlns:a16="http://schemas.microsoft.com/office/drawing/2014/main" id="{965A9CD8-5A0A-46D2-B57C-F20FDBF4019F}"/>
              </a:ext>
            </a:extLst>
          </p:cNvPr>
          <p:cNvSpPr txBox="1"/>
          <p:nvPr/>
        </p:nvSpPr>
        <p:spPr>
          <a:xfrm>
            <a:off x="1428424" y="6159048"/>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Listen</a:t>
            </a:r>
          </a:p>
        </p:txBody>
      </p:sp>
      <p:sp>
        <p:nvSpPr>
          <p:cNvPr id="6" name="TextBox 5">
            <a:extLst>
              <a:ext uri="{FF2B5EF4-FFF2-40B4-BE49-F238E27FC236}">
                <a16:creationId xmlns:a16="http://schemas.microsoft.com/office/drawing/2014/main" id="{9B4E97E9-B337-46A4-9F6A-696F311978EE}"/>
              </a:ext>
            </a:extLst>
          </p:cNvPr>
          <p:cNvSpPr txBox="1"/>
          <p:nvPr/>
        </p:nvSpPr>
        <p:spPr>
          <a:xfrm>
            <a:off x="2997850" y="6167190"/>
            <a:ext cx="2693096" cy="646331"/>
          </a:xfrm>
          <a:prstGeom prst="rect">
            <a:avLst/>
          </a:prstGeom>
          <a:noFill/>
        </p:spPr>
        <p:txBody>
          <a:bodyPr wrap="square" rtlCol="0">
            <a:spAutoFit/>
          </a:bodyPr>
          <a:lstStyle/>
          <a:p>
            <a:r>
              <a:rPr lang="en-US" sz="3600" b="1" dirty="0">
                <a:latin typeface="Segoe UI Black" panose="020B0A02040204020203" pitchFamily="34" charset="0"/>
                <a:ea typeface="Segoe UI Black" panose="020B0A02040204020203" pitchFamily="34" charset="0"/>
              </a:rPr>
              <a:t>Memorize</a:t>
            </a:r>
          </a:p>
        </p:txBody>
      </p:sp>
      <p:sp>
        <p:nvSpPr>
          <p:cNvPr id="11" name="TextBox 10">
            <a:extLst>
              <a:ext uri="{FF2B5EF4-FFF2-40B4-BE49-F238E27FC236}">
                <a16:creationId xmlns:a16="http://schemas.microsoft.com/office/drawing/2014/main" id="{005CEBE4-264E-4A31-A98D-4B9902F82356}"/>
              </a:ext>
            </a:extLst>
          </p:cNvPr>
          <p:cNvSpPr txBox="1"/>
          <p:nvPr/>
        </p:nvSpPr>
        <p:spPr>
          <a:xfrm>
            <a:off x="93945" y="52621"/>
            <a:ext cx="8956109" cy="3908762"/>
          </a:xfrm>
          <a:prstGeom prst="rect">
            <a:avLst/>
          </a:prstGeom>
          <a:noFill/>
        </p:spPr>
        <p:txBody>
          <a:bodyPr wrap="square">
            <a:spAutoFit/>
          </a:bodyPr>
          <a:lstStyle/>
          <a:p>
            <a:pPr algn="l"/>
            <a:r>
              <a:rPr lang="en-US" sz="3600" b="0" i="0" dirty="0">
                <a:solidFill>
                  <a:srgbClr val="000000"/>
                </a:solidFill>
                <a:effectLst/>
                <a:latin typeface="system-ui"/>
              </a:rPr>
              <a:t>And these words which I command you today shall be in your heart. You shall teach them diligently to your children, and shall talk of them when you sit in your house, when you walk by the way, when you lie down, and when you rise up.</a:t>
            </a:r>
          </a:p>
          <a:p>
            <a:pPr algn="l"/>
            <a:r>
              <a:rPr lang="en-US" sz="3200" i="1" dirty="0">
                <a:solidFill>
                  <a:srgbClr val="000000"/>
                </a:solidFill>
                <a:latin typeface="system-ui"/>
              </a:rPr>
              <a:t>												Deuteronomy 6:6-7</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510295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1029</Words>
  <Application>Microsoft Office PowerPoint</Application>
  <PresentationFormat>On-screen Show (4:3)</PresentationFormat>
  <Paragraphs>62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Segoe UI Black</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2021-07-27T16:59:55Z</dcterms:created>
  <dcterms:modified xsi:type="dcterms:W3CDTF">2021-07-27T18:45:41Z</dcterms:modified>
</cp:coreProperties>
</file>