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301" r:id="rId4"/>
    <p:sldId id="302" r:id="rId5"/>
    <p:sldId id="303" r:id="rId6"/>
    <p:sldId id="304" r:id="rId7"/>
    <p:sldId id="305" r:id="rId8"/>
    <p:sldId id="306" r:id="rId9"/>
    <p:sldId id="307" r:id="rId10"/>
    <p:sldId id="308" r:id="rId11"/>
    <p:sldId id="309" r:id="rId12"/>
    <p:sldId id="310" r:id="rId13"/>
    <p:sldId id="311" r:id="rId14"/>
    <p:sldId id="312" r:id="rId15"/>
    <p:sldId id="313" r:id="rId16"/>
    <p:sldId id="314" r:id="rId17"/>
    <p:sldId id="300"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128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2915F84-DCA0-4D93-AA66-CB32243F2C77}"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1E33E-9E62-4A49-89C1-7D7CBC4073F5}" type="slidenum">
              <a:rPr lang="en-US" smtClean="0"/>
              <a:t>‹#›</a:t>
            </a:fld>
            <a:endParaRPr lang="en-US"/>
          </a:p>
        </p:txBody>
      </p:sp>
    </p:spTree>
    <p:extLst>
      <p:ext uri="{BB962C8B-B14F-4D97-AF65-F5344CB8AC3E}">
        <p14:creationId xmlns:p14="http://schemas.microsoft.com/office/powerpoint/2010/main" val="2977711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915F84-DCA0-4D93-AA66-CB32243F2C77}"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1E33E-9E62-4A49-89C1-7D7CBC4073F5}" type="slidenum">
              <a:rPr lang="en-US" smtClean="0"/>
              <a:t>‹#›</a:t>
            </a:fld>
            <a:endParaRPr lang="en-US"/>
          </a:p>
        </p:txBody>
      </p:sp>
    </p:spTree>
    <p:extLst>
      <p:ext uri="{BB962C8B-B14F-4D97-AF65-F5344CB8AC3E}">
        <p14:creationId xmlns:p14="http://schemas.microsoft.com/office/powerpoint/2010/main" val="176766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915F84-DCA0-4D93-AA66-CB32243F2C77}"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1E33E-9E62-4A49-89C1-7D7CBC4073F5}" type="slidenum">
              <a:rPr lang="en-US" smtClean="0"/>
              <a:t>‹#›</a:t>
            </a:fld>
            <a:endParaRPr lang="en-US"/>
          </a:p>
        </p:txBody>
      </p:sp>
    </p:spTree>
    <p:extLst>
      <p:ext uri="{BB962C8B-B14F-4D97-AF65-F5344CB8AC3E}">
        <p14:creationId xmlns:p14="http://schemas.microsoft.com/office/powerpoint/2010/main" val="559015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915F84-DCA0-4D93-AA66-CB32243F2C77}"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1E33E-9E62-4A49-89C1-7D7CBC4073F5}" type="slidenum">
              <a:rPr lang="en-US" smtClean="0"/>
              <a:t>‹#›</a:t>
            </a:fld>
            <a:endParaRPr lang="en-US"/>
          </a:p>
        </p:txBody>
      </p:sp>
    </p:spTree>
    <p:extLst>
      <p:ext uri="{BB962C8B-B14F-4D97-AF65-F5344CB8AC3E}">
        <p14:creationId xmlns:p14="http://schemas.microsoft.com/office/powerpoint/2010/main" val="114678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915F84-DCA0-4D93-AA66-CB32243F2C77}"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1E33E-9E62-4A49-89C1-7D7CBC4073F5}" type="slidenum">
              <a:rPr lang="en-US" smtClean="0"/>
              <a:t>‹#›</a:t>
            </a:fld>
            <a:endParaRPr lang="en-US"/>
          </a:p>
        </p:txBody>
      </p:sp>
    </p:spTree>
    <p:extLst>
      <p:ext uri="{BB962C8B-B14F-4D97-AF65-F5344CB8AC3E}">
        <p14:creationId xmlns:p14="http://schemas.microsoft.com/office/powerpoint/2010/main" val="797376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915F84-DCA0-4D93-AA66-CB32243F2C77}" type="datetimeFigureOut">
              <a:rPr lang="en-US" smtClean="0"/>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71E33E-9E62-4A49-89C1-7D7CBC4073F5}" type="slidenum">
              <a:rPr lang="en-US" smtClean="0"/>
              <a:t>‹#›</a:t>
            </a:fld>
            <a:endParaRPr lang="en-US"/>
          </a:p>
        </p:txBody>
      </p:sp>
    </p:spTree>
    <p:extLst>
      <p:ext uri="{BB962C8B-B14F-4D97-AF65-F5344CB8AC3E}">
        <p14:creationId xmlns:p14="http://schemas.microsoft.com/office/powerpoint/2010/main" val="2132438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915F84-DCA0-4D93-AA66-CB32243F2C77}" type="datetimeFigureOut">
              <a:rPr lang="en-US" smtClean="0"/>
              <a:t>8/27/2021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71E33E-9E62-4A49-89C1-7D7CBC4073F5}" type="slidenum">
              <a:rPr lang="en-US" smtClean="0"/>
              <a:t>‹#›</a:t>
            </a:fld>
            <a:endParaRPr lang="en-US"/>
          </a:p>
        </p:txBody>
      </p:sp>
    </p:spTree>
    <p:extLst>
      <p:ext uri="{BB962C8B-B14F-4D97-AF65-F5344CB8AC3E}">
        <p14:creationId xmlns:p14="http://schemas.microsoft.com/office/powerpoint/2010/main" val="4072445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915F84-DCA0-4D93-AA66-CB32243F2C77}" type="datetimeFigureOut">
              <a:rPr lang="en-US" smtClean="0"/>
              <a:t>8/27/2021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71E33E-9E62-4A49-89C1-7D7CBC4073F5}" type="slidenum">
              <a:rPr lang="en-US" smtClean="0"/>
              <a:t>‹#›</a:t>
            </a:fld>
            <a:endParaRPr lang="en-US"/>
          </a:p>
        </p:txBody>
      </p:sp>
    </p:spTree>
    <p:extLst>
      <p:ext uri="{BB962C8B-B14F-4D97-AF65-F5344CB8AC3E}">
        <p14:creationId xmlns:p14="http://schemas.microsoft.com/office/powerpoint/2010/main" val="818316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915F84-DCA0-4D93-AA66-CB32243F2C77}" type="datetimeFigureOut">
              <a:rPr lang="en-US" smtClean="0"/>
              <a:t>8/27/2021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71E33E-9E62-4A49-89C1-7D7CBC4073F5}" type="slidenum">
              <a:rPr lang="en-US" smtClean="0"/>
              <a:t>‹#›</a:t>
            </a:fld>
            <a:endParaRPr lang="en-US"/>
          </a:p>
        </p:txBody>
      </p:sp>
    </p:spTree>
    <p:extLst>
      <p:ext uri="{BB962C8B-B14F-4D97-AF65-F5344CB8AC3E}">
        <p14:creationId xmlns:p14="http://schemas.microsoft.com/office/powerpoint/2010/main" val="1187560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915F84-DCA0-4D93-AA66-CB32243F2C77}" type="datetimeFigureOut">
              <a:rPr lang="en-US" smtClean="0"/>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71E33E-9E62-4A49-89C1-7D7CBC4073F5}" type="slidenum">
              <a:rPr lang="en-US" smtClean="0"/>
              <a:t>‹#›</a:t>
            </a:fld>
            <a:endParaRPr lang="en-US"/>
          </a:p>
        </p:txBody>
      </p:sp>
    </p:spTree>
    <p:extLst>
      <p:ext uri="{BB962C8B-B14F-4D97-AF65-F5344CB8AC3E}">
        <p14:creationId xmlns:p14="http://schemas.microsoft.com/office/powerpoint/2010/main" val="2013637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915F84-DCA0-4D93-AA66-CB32243F2C77}" type="datetimeFigureOut">
              <a:rPr lang="en-US" smtClean="0"/>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71E33E-9E62-4A49-89C1-7D7CBC4073F5}" type="slidenum">
              <a:rPr lang="en-US" smtClean="0"/>
              <a:t>‹#›</a:t>
            </a:fld>
            <a:endParaRPr lang="en-US"/>
          </a:p>
        </p:txBody>
      </p:sp>
    </p:spTree>
    <p:extLst>
      <p:ext uri="{BB962C8B-B14F-4D97-AF65-F5344CB8AC3E}">
        <p14:creationId xmlns:p14="http://schemas.microsoft.com/office/powerpoint/2010/main" val="606024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915F84-DCA0-4D93-AA66-CB32243F2C77}" type="datetimeFigureOut">
              <a:rPr lang="en-US" smtClean="0"/>
              <a:t>8/27/2021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71E33E-9E62-4A49-89C1-7D7CBC4073F5}" type="slidenum">
              <a:rPr lang="en-US" smtClean="0"/>
              <a:t>‹#›</a:t>
            </a:fld>
            <a:endParaRPr lang="en-US"/>
          </a:p>
        </p:txBody>
      </p:sp>
    </p:spTree>
    <p:extLst>
      <p:ext uri="{BB962C8B-B14F-4D97-AF65-F5344CB8AC3E}">
        <p14:creationId xmlns:p14="http://schemas.microsoft.com/office/powerpoint/2010/main" val="20416829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84502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D6CD99AB-8B33-42E0-8195-1BB073765ACF}"/>
              </a:ext>
            </a:extLst>
          </p:cNvPr>
          <p:cNvSpPr/>
          <p:nvPr/>
        </p:nvSpPr>
        <p:spPr>
          <a:xfrm>
            <a:off x="413358" y="1954058"/>
            <a:ext cx="2880986" cy="2868461"/>
          </a:xfrm>
          <a:prstGeom prst="ellipse">
            <a:avLst/>
          </a:prstGeom>
          <a:solidFill>
            <a:schemeClr val="bg1"/>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BA0FD45-1EE0-4C33-8D7E-B98CA6E3905B}"/>
              </a:ext>
            </a:extLst>
          </p:cNvPr>
          <p:cNvSpPr txBox="1"/>
          <p:nvPr/>
        </p:nvSpPr>
        <p:spPr>
          <a:xfrm>
            <a:off x="638827" y="2788125"/>
            <a:ext cx="2430049" cy="1200329"/>
          </a:xfrm>
          <a:prstGeom prst="rect">
            <a:avLst/>
          </a:prstGeom>
          <a:noFill/>
        </p:spPr>
        <p:txBody>
          <a:bodyPr wrap="square" rtlCol="0">
            <a:spAutoFit/>
          </a:bodyPr>
          <a:lstStyle/>
          <a:p>
            <a:pPr algn="ctr"/>
            <a:r>
              <a:rPr lang="en-US" sz="3600" dirty="0">
                <a:latin typeface="Abadi" panose="020B0604020104020204" pitchFamily="34" charset="0"/>
              </a:rPr>
              <a:t>The Object of Worship</a:t>
            </a:r>
          </a:p>
        </p:txBody>
      </p:sp>
      <p:sp>
        <p:nvSpPr>
          <p:cNvPr id="5" name="TextBox 4">
            <a:extLst>
              <a:ext uri="{FF2B5EF4-FFF2-40B4-BE49-F238E27FC236}">
                <a16:creationId xmlns:a16="http://schemas.microsoft.com/office/drawing/2014/main" id="{0296E8F2-5F24-4CBE-8BF7-3D3C01862979}"/>
              </a:ext>
            </a:extLst>
          </p:cNvPr>
          <p:cNvSpPr txBox="1"/>
          <p:nvPr/>
        </p:nvSpPr>
        <p:spPr>
          <a:xfrm>
            <a:off x="2705622" y="-323"/>
            <a:ext cx="6563638" cy="3908762"/>
          </a:xfrm>
          <a:prstGeom prst="rect">
            <a:avLst/>
          </a:prstGeom>
          <a:noFill/>
        </p:spPr>
        <p:txBody>
          <a:bodyPr wrap="square">
            <a:spAutoFit/>
          </a:bodyPr>
          <a:lstStyle/>
          <a:p>
            <a:pPr algn="ctr"/>
            <a:r>
              <a:rPr lang="en-US" sz="3600" b="0" dirty="0">
                <a:solidFill>
                  <a:srgbClr val="000000"/>
                </a:solidFill>
                <a:effectLst/>
                <a:latin typeface="system-ui"/>
              </a:rPr>
              <a:t>And behold, Jesus met them and said, “Rejoice!” And they came up and took hold of His feet, and </a:t>
            </a:r>
            <a:r>
              <a:rPr lang="en-US" sz="3600" b="1" dirty="0">
                <a:solidFill>
                  <a:srgbClr val="000000"/>
                </a:solidFill>
                <a:effectLst/>
                <a:highlight>
                  <a:srgbClr val="FFFF00"/>
                </a:highlight>
                <a:latin typeface="system-ui"/>
              </a:rPr>
              <a:t>worshiped Him</a:t>
            </a:r>
            <a:r>
              <a:rPr lang="en-US" sz="3600" b="0" dirty="0">
                <a:solidFill>
                  <a:srgbClr val="000000"/>
                </a:solidFill>
                <a:effectLst/>
                <a:latin typeface="system-ui"/>
              </a:rPr>
              <a:t>. …And when they saw Him, </a:t>
            </a:r>
            <a:r>
              <a:rPr lang="en-US" sz="3600" b="1" dirty="0">
                <a:solidFill>
                  <a:srgbClr val="000000"/>
                </a:solidFill>
                <a:effectLst/>
                <a:highlight>
                  <a:srgbClr val="FFFF00"/>
                </a:highlight>
                <a:latin typeface="system-ui"/>
              </a:rPr>
              <a:t>they worshiped Him</a:t>
            </a:r>
            <a:r>
              <a:rPr lang="en-US" sz="3600" b="0" dirty="0">
                <a:solidFill>
                  <a:srgbClr val="000000"/>
                </a:solidFill>
                <a:effectLst/>
                <a:latin typeface="system-ui"/>
              </a:rPr>
              <a:t>; but some were doubtful. </a:t>
            </a:r>
          </a:p>
          <a:p>
            <a:pPr algn="ctr"/>
            <a:r>
              <a:rPr lang="en-US" sz="3200" i="1" dirty="0">
                <a:solidFill>
                  <a:srgbClr val="000000"/>
                </a:solidFill>
                <a:latin typeface="system-ui"/>
              </a:rPr>
              <a:t>Matthew 28:9,17</a:t>
            </a:r>
            <a:endParaRPr lang="en-US" sz="3200" i="1" dirty="0"/>
          </a:p>
        </p:txBody>
      </p:sp>
    </p:spTree>
    <p:extLst>
      <p:ext uri="{BB962C8B-B14F-4D97-AF65-F5344CB8AC3E}">
        <p14:creationId xmlns:p14="http://schemas.microsoft.com/office/powerpoint/2010/main" val="3816057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D6CD99AB-8B33-42E0-8195-1BB073765ACF}"/>
              </a:ext>
            </a:extLst>
          </p:cNvPr>
          <p:cNvSpPr/>
          <p:nvPr/>
        </p:nvSpPr>
        <p:spPr>
          <a:xfrm>
            <a:off x="413358" y="1954058"/>
            <a:ext cx="2880986" cy="2868461"/>
          </a:xfrm>
          <a:prstGeom prst="ellipse">
            <a:avLst/>
          </a:prstGeom>
          <a:solidFill>
            <a:schemeClr val="bg1"/>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BA0FD45-1EE0-4C33-8D7E-B98CA6E3905B}"/>
              </a:ext>
            </a:extLst>
          </p:cNvPr>
          <p:cNvSpPr txBox="1"/>
          <p:nvPr/>
        </p:nvSpPr>
        <p:spPr>
          <a:xfrm>
            <a:off x="638827" y="2788125"/>
            <a:ext cx="2430049" cy="1200329"/>
          </a:xfrm>
          <a:prstGeom prst="rect">
            <a:avLst/>
          </a:prstGeom>
          <a:noFill/>
        </p:spPr>
        <p:txBody>
          <a:bodyPr wrap="square" rtlCol="0">
            <a:spAutoFit/>
          </a:bodyPr>
          <a:lstStyle/>
          <a:p>
            <a:pPr algn="ctr"/>
            <a:r>
              <a:rPr lang="en-US" sz="3600" dirty="0">
                <a:latin typeface="Abadi" panose="020B0604020104020204" pitchFamily="34" charset="0"/>
              </a:rPr>
              <a:t>The Object of Worship</a:t>
            </a:r>
          </a:p>
        </p:txBody>
      </p:sp>
      <p:sp>
        <p:nvSpPr>
          <p:cNvPr id="5" name="TextBox 4">
            <a:extLst>
              <a:ext uri="{FF2B5EF4-FFF2-40B4-BE49-F238E27FC236}">
                <a16:creationId xmlns:a16="http://schemas.microsoft.com/office/drawing/2014/main" id="{0296E8F2-5F24-4CBE-8BF7-3D3C01862979}"/>
              </a:ext>
            </a:extLst>
          </p:cNvPr>
          <p:cNvSpPr txBox="1"/>
          <p:nvPr/>
        </p:nvSpPr>
        <p:spPr>
          <a:xfrm>
            <a:off x="3068876" y="-323"/>
            <a:ext cx="6200384" cy="3908762"/>
          </a:xfrm>
          <a:prstGeom prst="rect">
            <a:avLst/>
          </a:prstGeom>
          <a:noFill/>
        </p:spPr>
        <p:txBody>
          <a:bodyPr wrap="square">
            <a:spAutoFit/>
          </a:bodyPr>
          <a:lstStyle/>
          <a:p>
            <a:pPr algn="ctr"/>
            <a:r>
              <a:rPr lang="en-US" sz="3600" b="0" dirty="0">
                <a:solidFill>
                  <a:srgbClr val="000000"/>
                </a:solidFill>
                <a:effectLst/>
                <a:latin typeface="system-ui"/>
              </a:rPr>
              <a:t>But a time is coming, and even now has arrived, when the true worshipers will </a:t>
            </a:r>
            <a:r>
              <a:rPr lang="en-US" sz="3600" b="1" dirty="0">
                <a:solidFill>
                  <a:srgbClr val="000000"/>
                </a:solidFill>
                <a:effectLst/>
                <a:highlight>
                  <a:srgbClr val="FFFF00"/>
                </a:highlight>
                <a:latin typeface="system-ui"/>
              </a:rPr>
              <a:t>worship the Father</a:t>
            </a:r>
            <a:r>
              <a:rPr lang="en-US" sz="3600" b="0" dirty="0">
                <a:solidFill>
                  <a:srgbClr val="000000"/>
                </a:solidFill>
                <a:effectLst/>
                <a:latin typeface="system-ui"/>
              </a:rPr>
              <a:t> in spirit and truth; for such people the Father seeks to be His worshipers. </a:t>
            </a:r>
          </a:p>
          <a:p>
            <a:pPr algn="ctr"/>
            <a:r>
              <a:rPr lang="en-US" sz="3200" i="1" dirty="0">
                <a:solidFill>
                  <a:srgbClr val="000000"/>
                </a:solidFill>
                <a:latin typeface="system-ui"/>
              </a:rPr>
              <a:t>John 4:23</a:t>
            </a:r>
            <a:endParaRPr lang="en-US" sz="3200" i="1" dirty="0"/>
          </a:p>
        </p:txBody>
      </p:sp>
    </p:spTree>
    <p:extLst>
      <p:ext uri="{BB962C8B-B14F-4D97-AF65-F5344CB8AC3E}">
        <p14:creationId xmlns:p14="http://schemas.microsoft.com/office/powerpoint/2010/main" val="653011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D6CD99AB-8B33-42E0-8195-1BB073765ACF}"/>
              </a:ext>
            </a:extLst>
          </p:cNvPr>
          <p:cNvSpPr/>
          <p:nvPr/>
        </p:nvSpPr>
        <p:spPr>
          <a:xfrm>
            <a:off x="413358" y="1954058"/>
            <a:ext cx="2880986" cy="2868461"/>
          </a:xfrm>
          <a:prstGeom prst="ellipse">
            <a:avLst/>
          </a:prstGeom>
          <a:solidFill>
            <a:schemeClr val="bg1"/>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BA0FD45-1EE0-4C33-8D7E-B98CA6E3905B}"/>
              </a:ext>
            </a:extLst>
          </p:cNvPr>
          <p:cNvSpPr txBox="1"/>
          <p:nvPr/>
        </p:nvSpPr>
        <p:spPr>
          <a:xfrm>
            <a:off x="638827" y="2788125"/>
            <a:ext cx="2430049" cy="1200329"/>
          </a:xfrm>
          <a:prstGeom prst="rect">
            <a:avLst/>
          </a:prstGeom>
          <a:noFill/>
        </p:spPr>
        <p:txBody>
          <a:bodyPr wrap="square" rtlCol="0">
            <a:spAutoFit/>
          </a:bodyPr>
          <a:lstStyle/>
          <a:p>
            <a:pPr algn="ctr"/>
            <a:r>
              <a:rPr lang="en-US" sz="3600" dirty="0">
                <a:latin typeface="Abadi" panose="020B0604020104020204" pitchFamily="34" charset="0"/>
              </a:rPr>
              <a:t>The Object of Worship</a:t>
            </a:r>
          </a:p>
        </p:txBody>
      </p:sp>
      <p:sp>
        <p:nvSpPr>
          <p:cNvPr id="5" name="TextBox 4">
            <a:extLst>
              <a:ext uri="{FF2B5EF4-FFF2-40B4-BE49-F238E27FC236}">
                <a16:creationId xmlns:a16="http://schemas.microsoft.com/office/drawing/2014/main" id="{0296E8F2-5F24-4CBE-8BF7-3D3C01862979}"/>
              </a:ext>
            </a:extLst>
          </p:cNvPr>
          <p:cNvSpPr txBox="1"/>
          <p:nvPr/>
        </p:nvSpPr>
        <p:spPr>
          <a:xfrm>
            <a:off x="3068876" y="-323"/>
            <a:ext cx="6200384" cy="3908762"/>
          </a:xfrm>
          <a:prstGeom prst="rect">
            <a:avLst/>
          </a:prstGeom>
          <a:noFill/>
        </p:spPr>
        <p:txBody>
          <a:bodyPr wrap="square">
            <a:spAutoFit/>
          </a:bodyPr>
          <a:lstStyle/>
          <a:p>
            <a:pPr algn="ctr"/>
            <a:r>
              <a:rPr lang="en-US" sz="3600" b="0" dirty="0">
                <a:solidFill>
                  <a:srgbClr val="000000"/>
                </a:solidFill>
                <a:effectLst/>
                <a:latin typeface="system-ui"/>
              </a:rPr>
              <a:t>But a time is coming, and even now has arrived, when the true </a:t>
            </a:r>
            <a:r>
              <a:rPr lang="en-US" sz="3600" dirty="0">
                <a:solidFill>
                  <a:srgbClr val="000000"/>
                </a:solidFill>
                <a:effectLst/>
                <a:latin typeface="system-ui"/>
              </a:rPr>
              <a:t>worshipers will worship the Father </a:t>
            </a:r>
            <a:r>
              <a:rPr lang="en-US" sz="3600" b="0" dirty="0">
                <a:solidFill>
                  <a:srgbClr val="000000"/>
                </a:solidFill>
                <a:effectLst/>
                <a:latin typeface="system-ui"/>
              </a:rPr>
              <a:t>in spirit and truth; for </a:t>
            </a:r>
            <a:r>
              <a:rPr lang="en-US" sz="3600" b="1" dirty="0">
                <a:solidFill>
                  <a:srgbClr val="000000"/>
                </a:solidFill>
                <a:effectLst/>
                <a:highlight>
                  <a:srgbClr val="FFFF00"/>
                </a:highlight>
                <a:latin typeface="system-ui"/>
              </a:rPr>
              <a:t>such people</a:t>
            </a:r>
            <a:r>
              <a:rPr lang="en-US" sz="3600" b="1" dirty="0">
                <a:solidFill>
                  <a:srgbClr val="000000"/>
                </a:solidFill>
                <a:effectLst/>
                <a:latin typeface="system-ui"/>
              </a:rPr>
              <a:t> </a:t>
            </a:r>
            <a:r>
              <a:rPr lang="en-US" sz="3600" b="0" dirty="0">
                <a:solidFill>
                  <a:srgbClr val="000000"/>
                </a:solidFill>
                <a:effectLst/>
                <a:latin typeface="system-ui"/>
              </a:rPr>
              <a:t>the Father seeks to be His worshipers. </a:t>
            </a:r>
          </a:p>
          <a:p>
            <a:pPr algn="ctr"/>
            <a:r>
              <a:rPr lang="en-US" sz="3200" i="1" dirty="0">
                <a:solidFill>
                  <a:srgbClr val="000000"/>
                </a:solidFill>
                <a:latin typeface="system-ui"/>
              </a:rPr>
              <a:t>John 4:23</a:t>
            </a:r>
            <a:endParaRPr lang="en-US" sz="3200" i="1" dirty="0"/>
          </a:p>
        </p:txBody>
      </p:sp>
    </p:spTree>
    <p:extLst>
      <p:ext uri="{BB962C8B-B14F-4D97-AF65-F5344CB8AC3E}">
        <p14:creationId xmlns:p14="http://schemas.microsoft.com/office/powerpoint/2010/main" val="4290591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D6CD99AB-8B33-42E0-8195-1BB073765ACF}"/>
              </a:ext>
            </a:extLst>
          </p:cNvPr>
          <p:cNvSpPr/>
          <p:nvPr/>
        </p:nvSpPr>
        <p:spPr>
          <a:xfrm>
            <a:off x="413358" y="1954058"/>
            <a:ext cx="2880986" cy="2868461"/>
          </a:xfrm>
          <a:prstGeom prst="ellipse">
            <a:avLst/>
          </a:prstGeom>
          <a:solidFill>
            <a:schemeClr val="bg1"/>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BA0FD45-1EE0-4C33-8D7E-B98CA6E3905B}"/>
              </a:ext>
            </a:extLst>
          </p:cNvPr>
          <p:cNvSpPr txBox="1"/>
          <p:nvPr/>
        </p:nvSpPr>
        <p:spPr>
          <a:xfrm>
            <a:off x="638827" y="2788125"/>
            <a:ext cx="2430049" cy="1200329"/>
          </a:xfrm>
          <a:prstGeom prst="rect">
            <a:avLst/>
          </a:prstGeom>
          <a:noFill/>
        </p:spPr>
        <p:txBody>
          <a:bodyPr wrap="square" rtlCol="0">
            <a:spAutoFit/>
          </a:bodyPr>
          <a:lstStyle/>
          <a:p>
            <a:pPr algn="ctr"/>
            <a:r>
              <a:rPr lang="en-US" sz="3600" dirty="0">
                <a:latin typeface="Abadi" panose="020B0604020104020204" pitchFamily="34" charset="0"/>
              </a:rPr>
              <a:t>The Object of Worship</a:t>
            </a:r>
          </a:p>
        </p:txBody>
      </p:sp>
      <p:sp>
        <p:nvSpPr>
          <p:cNvPr id="6" name="Oval 5">
            <a:extLst>
              <a:ext uri="{FF2B5EF4-FFF2-40B4-BE49-F238E27FC236}">
                <a16:creationId xmlns:a16="http://schemas.microsoft.com/office/drawing/2014/main" id="{502D3630-31DE-4393-BE96-30640D65BA2B}"/>
              </a:ext>
            </a:extLst>
          </p:cNvPr>
          <p:cNvSpPr/>
          <p:nvPr/>
        </p:nvSpPr>
        <p:spPr>
          <a:xfrm>
            <a:off x="6064684" y="1954057"/>
            <a:ext cx="2880986" cy="2868461"/>
          </a:xfrm>
          <a:prstGeom prst="ellipse">
            <a:avLst/>
          </a:prstGeom>
          <a:solidFill>
            <a:schemeClr val="bg1"/>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5A6EAFB0-233F-4B1C-9797-7534309EA84E}"/>
              </a:ext>
            </a:extLst>
          </p:cNvPr>
          <p:cNvSpPr txBox="1"/>
          <p:nvPr/>
        </p:nvSpPr>
        <p:spPr>
          <a:xfrm>
            <a:off x="6300593" y="3065121"/>
            <a:ext cx="2430049" cy="646331"/>
          </a:xfrm>
          <a:prstGeom prst="rect">
            <a:avLst/>
          </a:prstGeom>
          <a:noFill/>
        </p:spPr>
        <p:txBody>
          <a:bodyPr wrap="square" rtlCol="0">
            <a:spAutoFit/>
          </a:bodyPr>
          <a:lstStyle/>
          <a:p>
            <a:pPr algn="ctr"/>
            <a:r>
              <a:rPr lang="en-US" sz="3600" dirty="0">
                <a:latin typeface="Abadi" panose="020B0604020104020204" pitchFamily="34" charset="0"/>
              </a:rPr>
              <a:t>The People</a:t>
            </a:r>
          </a:p>
        </p:txBody>
      </p:sp>
      <p:sp>
        <p:nvSpPr>
          <p:cNvPr id="8" name="TextBox 7">
            <a:extLst>
              <a:ext uri="{FF2B5EF4-FFF2-40B4-BE49-F238E27FC236}">
                <a16:creationId xmlns:a16="http://schemas.microsoft.com/office/drawing/2014/main" id="{D44E008D-3F95-48CD-B11D-95769AECF147}"/>
              </a:ext>
            </a:extLst>
          </p:cNvPr>
          <p:cNvSpPr txBox="1"/>
          <p:nvPr/>
        </p:nvSpPr>
        <p:spPr>
          <a:xfrm>
            <a:off x="198330" y="1791219"/>
            <a:ext cx="8845462" cy="3539430"/>
          </a:xfrm>
          <a:prstGeom prst="rect">
            <a:avLst/>
          </a:prstGeom>
          <a:solidFill>
            <a:schemeClr val="bg1"/>
          </a:solidFill>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en-US" sz="3200" b="0" i="0" dirty="0">
                <a:solidFill>
                  <a:schemeClr val="tx1"/>
                </a:solidFill>
                <a:effectLst/>
                <a:latin typeface="system-ui"/>
              </a:rPr>
              <a:t>They rejected His statutes and His covenant which He made with their fathers and His warnings with which He warned them. </a:t>
            </a:r>
            <a:r>
              <a:rPr lang="en-US" sz="3200" b="1" i="0" dirty="0">
                <a:solidFill>
                  <a:schemeClr val="tx1"/>
                </a:solidFill>
                <a:effectLst/>
                <a:highlight>
                  <a:srgbClr val="FFFF00"/>
                </a:highlight>
                <a:latin typeface="system-ui"/>
              </a:rPr>
              <a:t>And they followed vanity and became vain</a:t>
            </a:r>
            <a:r>
              <a:rPr lang="en-US" sz="3200" b="0" i="0" dirty="0">
                <a:solidFill>
                  <a:schemeClr val="tx1"/>
                </a:solidFill>
                <a:effectLst/>
                <a:latin typeface="system-ui"/>
              </a:rPr>
              <a:t>, and went after the nations which surrounded them, concerning which the LORD had commanded them not to do like them.</a:t>
            </a:r>
          </a:p>
          <a:p>
            <a:pPr algn="ctr"/>
            <a:r>
              <a:rPr lang="en-US" sz="3200" dirty="0">
                <a:solidFill>
                  <a:schemeClr val="tx1"/>
                </a:solidFill>
                <a:latin typeface="system-ui"/>
              </a:rPr>
              <a:t>2 Kings 17:15</a:t>
            </a:r>
          </a:p>
        </p:txBody>
      </p:sp>
    </p:spTree>
    <p:extLst>
      <p:ext uri="{BB962C8B-B14F-4D97-AF65-F5344CB8AC3E}">
        <p14:creationId xmlns:p14="http://schemas.microsoft.com/office/powerpoint/2010/main" val="3176140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D6CD99AB-8B33-42E0-8195-1BB073765ACF}"/>
              </a:ext>
            </a:extLst>
          </p:cNvPr>
          <p:cNvSpPr/>
          <p:nvPr/>
        </p:nvSpPr>
        <p:spPr>
          <a:xfrm>
            <a:off x="413358" y="1954058"/>
            <a:ext cx="2880986" cy="2868461"/>
          </a:xfrm>
          <a:prstGeom prst="ellipse">
            <a:avLst/>
          </a:prstGeom>
          <a:solidFill>
            <a:schemeClr val="bg1"/>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BA0FD45-1EE0-4C33-8D7E-B98CA6E3905B}"/>
              </a:ext>
            </a:extLst>
          </p:cNvPr>
          <p:cNvSpPr txBox="1"/>
          <p:nvPr/>
        </p:nvSpPr>
        <p:spPr>
          <a:xfrm>
            <a:off x="638827" y="2788125"/>
            <a:ext cx="2430049" cy="1200329"/>
          </a:xfrm>
          <a:prstGeom prst="rect">
            <a:avLst/>
          </a:prstGeom>
          <a:noFill/>
        </p:spPr>
        <p:txBody>
          <a:bodyPr wrap="square" rtlCol="0">
            <a:spAutoFit/>
          </a:bodyPr>
          <a:lstStyle/>
          <a:p>
            <a:pPr algn="ctr"/>
            <a:r>
              <a:rPr lang="en-US" sz="3600" dirty="0">
                <a:latin typeface="Abadi" panose="020B0604020104020204" pitchFamily="34" charset="0"/>
              </a:rPr>
              <a:t>The Object of Worship</a:t>
            </a:r>
          </a:p>
        </p:txBody>
      </p:sp>
      <p:sp>
        <p:nvSpPr>
          <p:cNvPr id="6" name="Oval 5">
            <a:extLst>
              <a:ext uri="{FF2B5EF4-FFF2-40B4-BE49-F238E27FC236}">
                <a16:creationId xmlns:a16="http://schemas.microsoft.com/office/drawing/2014/main" id="{502D3630-31DE-4393-BE96-30640D65BA2B}"/>
              </a:ext>
            </a:extLst>
          </p:cNvPr>
          <p:cNvSpPr/>
          <p:nvPr/>
        </p:nvSpPr>
        <p:spPr>
          <a:xfrm>
            <a:off x="6064684" y="1954057"/>
            <a:ext cx="2880986" cy="2868461"/>
          </a:xfrm>
          <a:prstGeom prst="ellipse">
            <a:avLst/>
          </a:prstGeom>
          <a:solidFill>
            <a:schemeClr val="bg1"/>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5A6EAFB0-233F-4B1C-9797-7534309EA84E}"/>
              </a:ext>
            </a:extLst>
          </p:cNvPr>
          <p:cNvSpPr txBox="1"/>
          <p:nvPr/>
        </p:nvSpPr>
        <p:spPr>
          <a:xfrm>
            <a:off x="6300593" y="3065121"/>
            <a:ext cx="2430049" cy="646331"/>
          </a:xfrm>
          <a:prstGeom prst="rect">
            <a:avLst/>
          </a:prstGeom>
          <a:noFill/>
        </p:spPr>
        <p:txBody>
          <a:bodyPr wrap="square" rtlCol="0">
            <a:spAutoFit/>
          </a:bodyPr>
          <a:lstStyle/>
          <a:p>
            <a:pPr algn="ctr"/>
            <a:r>
              <a:rPr lang="en-US" sz="3600" dirty="0">
                <a:latin typeface="Abadi" panose="020B0604020104020204" pitchFamily="34" charset="0"/>
              </a:rPr>
              <a:t>The People</a:t>
            </a:r>
          </a:p>
        </p:txBody>
      </p:sp>
      <p:sp>
        <p:nvSpPr>
          <p:cNvPr id="4" name="Rectangle 3">
            <a:extLst>
              <a:ext uri="{FF2B5EF4-FFF2-40B4-BE49-F238E27FC236}">
                <a16:creationId xmlns:a16="http://schemas.microsoft.com/office/drawing/2014/main" id="{6BE7AA1F-752F-4251-80ED-2AA7545867ED}"/>
              </a:ext>
            </a:extLst>
          </p:cNvPr>
          <p:cNvSpPr/>
          <p:nvPr/>
        </p:nvSpPr>
        <p:spPr>
          <a:xfrm>
            <a:off x="3294344" y="2926622"/>
            <a:ext cx="2780782" cy="9233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1E1B8BC-91A9-4126-BD0A-245BAC9E9088}"/>
              </a:ext>
            </a:extLst>
          </p:cNvPr>
          <p:cNvSpPr txBox="1"/>
          <p:nvPr/>
        </p:nvSpPr>
        <p:spPr>
          <a:xfrm>
            <a:off x="3176390" y="2864512"/>
            <a:ext cx="3006250" cy="584775"/>
          </a:xfrm>
          <a:prstGeom prst="rect">
            <a:avLst/>
          </a:prstGeom>
          <a:noFill/>
        </p:spPr>
        <p:txBody>
          <a:bodyPr wrap="square" rtlCol="0">
            <a:spAutoFit/>
          </a:bodyPr>
          <a:lstStyle/>
          <a:p>
            <a:pPr algn="ctr"/>
            <a:r>
              <a:rPr lang="en-US" sz="3200" b="1" dirty="0">
                <a:solidFill>
                  <a:schemeClr val="bg1"/>
                </a:solidFill>
              </a:rPr>
              <a:t>Psalm 115:4-8</a:t>
            </a:r>
          </a:p>
        </p:txBody>
      </p:sp>
      <p:sp>
        <p:nvSpPr>
          <p:cNvPr id="9" name="TextBox 8">
            <a:extLst>
              <a:ext uri="{FF2B5EF4-FFF2-40B4-BE49-F238E27FC236}">
                <a16:creationId xmlns:a16="http://schemas.microsoft.com/office/drawing/2014/main" id="{D1966EB1-0967-40A3-BAFA-71696B58AB4D}"/>
              </a:ext>
            </a:extLst>
          </p:cNvPr>
          <p:cNvSpPr txBox="1"/>
          <p:nvPr/>
        </p:nvSpPr>
        <p:spPr>
          <a:xfrm>
            <a:off x="3176390" y="3350796"/>
            <a:ext cx="3006250" cy="584775"/>
          </a:xfrm>
          <a:prstGeom prst="rect">
            <a:avLst/>
          </a:prstGeom>
          <a:noFill/>
        </p:spPr>
        <p:txBody>
          <a:bodyPr wrap="square" rtlCol="0">
            <a:spAutoFit/>
          </a:bodyPr>
          <a:lstStyle/>
          <a:p>
            <a:pPr algn="ctr"/>
            <a:r>
              <a:rPr lang="en-US" sz="3200" b="1" dirty="0">
                <a:solidFill>
                  <a:schemeClr val="bg1"/>
                </a:solidFill>
              </a:rPr>
              <a:t>Psalm 135:15-18</a:t>
            </a:r>
          </a:p>
        </p:txBody>
      </p:sp>
      <p:sp>
        <p:nvSpPr>
          <p:cNvPr id="11" name="TextBox 10">
            <a:extLst>
              <a:ext uri="{FF2B5EF4-FFF2-40B4-BE49-F238E27FC236}">
                <a16:creationId xmlns:a16="http://schemas.microsoft.com/office/drawing/2014/main" id="{0D3124C1-2ABA-4FCC-BAF3-B06A0CAA7897}"/>
              </a:ext>
            </a:extLst>
          </p:cNvPr>
          <p:cNvSpPr txBox="1"/>
          <p:nvPr/>
        </p:nvSpPr>
        <p:spPr>
          <a:xfrm>
            <a:off x="99165" y="-9288"/>
            <a:ext cx="8945670" cy="2246769"/>
          </a:xfrm>
          <a:prstGeom prst="rect">
            <a:avLst/>
          </a:prstGeom>
          <a:noFill/>
        </p:spPr>
        <p:txBody>
          <a:bodyPr wrap="square">
            <a:spAutoFit/>
          </a:bodyPr>
          <a:lstStyle/>
          <a:p>
            <a:pPr algn="ctr"/>
            <a:r>
              <a:rPr lang="en-US" sz="2800" b="1" dirty="0">
                <a:solidFill>
                  <a:srgbClr val="000000"/>
                </a:solidFill>
                <a:effectLst/>
                <a:latin typeface="system-ui"/>
              </a:rPr>
              <a:t>Therefore, if you have been raised with Christ,                </a:t>
            </a:r>
            <a:r>
              <a:rPr lang="en-US" sz="2800" b="1" dirty="0">
                <a:solidFill>
                  <a:srgbClr val="000000"/>
                </a:solidFill>
                <a:effectLst/>
                <a:highlight>
                  <a:srgbClr val="FFFF00"/>
                </a:highlight>
                <a:latin typeface="system-ui"/>
              </a:rPr>
              <a:t>keep seeking the things that are above</a:t>
            </a:r>
            <a:r>
              <a:rPr lang="en-US" sz="2800" b="1" dirty="0">
                <a:solidFill>
                  <a:srgbClr val="000000"/>
                </a:solidFill>
                <a:effectLst/>
                <a:latin typeface="system-ui"/>
              </a:rPr>
              <a:t>, where Christ is, seated at the right hand of God. Set your minds on the things that are above, not on the things that are on earth. </a:t>
            </a:r>
          </a:p>
          <a:p>
            <a:pPr algn="ctr"/>
            <a:r>
              <a:rPr lang="en-US" sz="2800" i="1" dirty="0">
                <a:solidFill>
                  <a:srgbClr val="000000"/>
                </a:solidFill>
                <a:latin typeface="system-ui"/>
              </a:rPr>
              <a:t>Colossians 3:1-2</a:t>
            </a:r>
            <a:endParaRPr lang="en-US" sz="2800" i="1" dirty="0"/>
          </a:p>
        </p:txBody>
      </p:sp>
    </p:spTree>
    <p:extLst>
      <p:ext uri="{BB962C8B-B14F-4D97-AF65-F5344CB8AC3E}">
        <p14:creationId xmlns:p14="http://schemas.microsoft.com/office/powerpoint/2010/main" val="3150624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D6CD99AB-8B33-42E0-8195-1BB073765ACF}"/>
              </a:ext>
            </a:extLst>
          </p:cNvPr>
          <p:cNvSpPr/>
          <p:nvPr/>
        </p:nvSpPr>
        <p:spPr>
          <a:xfrm>
            <a:off x="413358" y="1954058"/>
            <a:ext cx="2880986" cy="2868461"/>
          </a:xfrm>
          <a:prstGeom prst="ellipse">
            <a:avLst/>
          </a:prstGeom>
          <a:solidFill>
            <a:schemeClr val="bg1"/>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BA0FD45-1EE0-4C33-8D7E-B98CA6E3905B}"/>
              </a:ext>
            </a:extLst>
          </p:cNvPr>
          <p:cNvSpPr txBox="1"/>
          <p:nvPr/>
        </p:nvSpPr>
        <p:spPr>
          <a:xfrm>
            <a:off x="638827" y="2788125"/>
            <a:ext cx="2430049" cy="1200329"/>
          </a:xfrm>
          <a:prstGeom prst="rect">
            <a:avLst/>
          </a:prstGeom>
          <a:noFill/>
        </p:spPr>
        <p:txBody>
          <a:bodyPr wrap="square" rtlCol="0">
            <a:spAutoFit/>
          </a:bodyPr>
          <a:lstStyle/>
          <a:p>
            <a:pPr algn="ctr"/>
            <a:r>
              <a:rPr lang="en-US" sz="3600" dirty="0">
                <a:latin typeface="Abadi" panose="020B0604020104020204" pitchFamily="34" charset="0"/>
              </a:rPr>
              <a:t>The Object of Worship</a:t>
            </a:r>
          </a:p>
        </p:txBody>
      </p:sp>
      <p:sp>
        <p:nvSpPr>
          <p:cNvPr id="6" name="Oval 5">
            <a:extLst>
              <a:ext uri="{FF2B5EF4-FFF2-40B4-BE49-F238E27FC236}">
                <a16:creationId xmlns:a16="http://schemas.microsoft.com/office/drawing/2014/main" id="{502D3630-31DE-4393-BE96-30640D65BA2B}"/>
              </a:ext>
            </a:extLst>
          </p:cNvPr>
          <p:cNvSpPr/>
          <p:nvPr/>
        </p:nvSpPr>
        <p:spPr>
          <a:xfrm>
            <a:off x="6064684" y="1954057"/>
            <a:ext cx="2880986" cy="2868461"/>
          </a:xfrm>
          <a:prstGeom prst="ellipse">
            <a:avLst/>
          </a:prstGeom>
          <a:solidFill>
            <a:schemeClr val="bg1"/>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5A6EAFB0-233F-4B1C-9797-7534309EA84E}"/>
              </a:ext>
            </a:extLst>
          </p:cNvPr>
          <p:cNvSpPr txBox="1"/>
          <p:nvPr/>
        </p:nvSpPr>
        <p:spPr>
          <a:xfrm>
            <a:off x="6300593" y="3065121"/>
            <a:ext cx="2430049" cy="646331"/>
          </a:xfrm>
          <a:prstGeom prst="rect">
            <a:avLst/>
          </a:prstGeom>
          <a:noFill/>
        </p:spPr>
        <p:txBody>
          <a:bodyPr wrap="square" rtlCol="0">
            <a:spAutoFit/>
          </a:bodyPr>
          <a:lstStyle/>
          <a:p>
            <a:pPr algn="ctr"/>
            <a:r>
              <a:rPr lang="en-US" sz="3600" dirty="0">
                <a:latin typeface="Abadi" panose="020B0604020104020204" pitchFamily="34" charset="0"/>
              </a:rPr>
              <a:t>The People</a:t>
            </a:r>
          </a:p>
        </p:txBody>
      </p:sp>
      <p:sp>
        <p:nvSpPr>
          <p:cNvPr id="4" name="Rectangle 3">
            <a:extLst>
              <a:ext uri="{FF2B5EF4-FFF2-40B4-BE49-F238E27FC236}">
                <a16:creationId xmlns:a16="http://schemas.microsoft.com/office/drawing/2014/main" id="{6BE7AA1F-752F-4251-80ED-2AA7545867ED}"/>
              </a:ext>
            </a:extLst>
          </p:cNvPr>
          <p:cNvSpPr/>
          <p:nvPr/>
        </p:nvSpPr>
        <p:spPr>
          <a:xfrm>
            <a:off x="3294344" y="2926622"/>
            <a:ext cx="2780782" cy="9233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1E1B8BC-91A9-4126-BD0A-245BAC9E9088}"/>
              </a:ext>
            </a:extLst>
          </p:cNvPr>
          <p:cNvSpPr txBox="1"/>
          <p:nvPr/>
        </p:nvSpPr>
        <p:spPr>
          <a:xfrm>
            <a:off x="3176390" y="2864512"/>
            <a:ext cx="3006250" cy="584775"/>
          </a:xfrm>
          <a:prstGeom prst="rect">
            <a:avLst/>
          </a:prstGeom>
          <a:noFill/>
        </p:spPr>
        <p:txBody>
          <a:bodyPr wrap="square" rtlCol="0">
            <a:spAutoFit/>
          </a:bodyPr>
          <a:lstStyle/>
          <a:p>
            <a:pPr algn="ctr"/>
            <a:r>
              <a:rPr lang="en-US" sz="3200" b="1" dirty="0">
                <a:solidFill>
                  <a:schemeClr val="bg1"/>
                </a:solidFill>
              </a:rPr>
              <a:t>Psalm 115:4-8</a:t>
            </a:r>
          </a:p>
        </p:txBody>
      </p:sp>
      <p:sp>
        <p:nvSpPr>
          <p:cNvPr id="9" name="TextBox 8">
            <a:extLst>
              <a:ext uri="{FF2B5EF4-FFF2-40B4-BE49-F238E27FC236}">
                <a16:creationId xmlns:a16="http://schemas.microsoft.com/office/drawing/2014/main" id="{D1966EB1-0967-40A3-BAFA-71696B58AB4D}"/>
              </a:ext>
            </a:extLst>
          </p:cNvPr>
          <p:cNvSpPr txBox="1"/>
          <p:nvPr/>
        </p:nvSpPr>
        <p:spPr>
          <a:xfrm>
            <a:off x="3176390" y="3350796"/>
            <a:ext cx="3006250" cy="584775"/>
          </a:xfrm>
          <a:prstGeom prst="rect">
            <a:avLst/>
          </a:prstGeom>
          <a:noFill/>
        </p:spPr>
        <p:txBody>
          <a:bodyPr wrap="square" rtlCol="0">
            <a:spAutoFit/>
          </a:bodyPr>
          <a:lstStyle/>
          <a:p>
            <a:pPr algn="ctr"/>
            <a:r>
              <a:rPr lang="en-US" sz="3200" b="1" dirty="0">
                <a:solidFill>
                  <a:schemeClr val="bg1"/>
                </a:solidFill>
              </a:rPr>
              <a:t>Psalm 135:15-18</a:t>
            </a:r>
          </a:p>
        </p:txBody>
      </p:sp>
      <p:sp>
        <p:nvSpPr>
          <p:cNvPr id="11" name="TextBox 10">
            <a:extLst>
              <a:ext uri="{FF2B5EF4-FFF2-40B4-BE49-F238E27FC236}">
                <a16:creationId xmlns:a16="http://schemas.microsoft.com/office/drawing/2014/main" id="{0D3124C1-2ABA-4FCC-BAF3-B06A0CAA7897}"/>
              </a:ext>
            </a:extLst>
          </p:cNvPr>
          <p:cNvSpPr txBox="1"/>
          <p:nvPr/>
        </p:nvSpPr>
        <p:spPr>
          <a:xfrm>
            <a:off x="99165" y="-9288"/>
            <a:ext cx="8945670" cy="2677656"/>
          </a:xfrm>
          <a:prstGeom prst="rect">
            <a:avLst/>
          </a:prstGeom>
          <a:noFill/>
        </p:spPr>
        <p:txBody>
          <a:bodyPr wrap="square">
            <a:spAutoFit/>
          </a:bodyPr>
          <a:lstStyle/>
          <a:p>
            <a:pPr algn="ctr"/>
            <a:r>
              <a:rPr lang="en-US" sz="2800" b="1" dirty="0">
                <a:solidFill>
                  <a:srgbClr val="000000"/>
                </a:solidFill>
                <a:effectLst/>
                <a:latin typeface="system-ui"/>
              </a:rPr>
              <a:t>For all that is in the world, the lust of the flesh and the lust of the eyes and the boastful pride of life, is not from the Father, but is from the world. </a:t>
            </a:r>
            <a:r>
              <a:rPr lang="en-US" sz="2800" b="1" dirty="0">
                <a:effectLst/>
                <a:highlight>
                  <a:srgbClr val="FFFF00"/>
                </a:highlight>
                <a:latin typeface="system-ui"/>
              </a:rPr>
              <a:t>The world is passing away </a:t>
            </a:r>
            <a:r>
              <a:rPr lang="en-US" sz="2800" b="1" dirty="0">
                <a:solidFill>
                  <a:srgbClr val="000000"/>
                </a:solidFill>
                <a:effectLst/>
                <a:latin typeface="system-ui"/>
              </a:rPr>
              <a:t>and also its lusts; but the one who does the will of God continues to live forever.</a:t>
            </a:r>
          </a:p>
          <a:p>
            <a:pPr algn="ctr"/>
            <a:r>
              <a:rPr lang="en-US" sz="2800" i="1" dirty="0">
                <a:solidFill>
                  <a:srgbClr val="000000"/>
                </a:solidFill>
                <a:latin typeface="system-ui"/>
              </a:rPr>
              <a:t>1 John 2:16-17</a:t>
            </a:r>
            <a:endParaRPr lang="en-US" sz="2800" i="1" dirty="0"/>
          </a:p>
        </p:txBody>
      </p:sp>
    </p:spTree>
    <p:extLst>
      <p:ext uri="{BB962C8B-B14F-4D97-AF65-F5344CB8AC3E}">
        <p14:creationId xmlns:p14="http://schemas.microsoft.com/office/powerpoint/2010/main" val="1208208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D6CD99AB-8B33-42E0-8195-1BB073765ACF}"/>
              </a:ext>
            </a:extLst>
          </p:cNvPr>
          <p:cNvSpPr/>
          <p:nvPr/>
        </p:nvSpPr>
        <p:spPr>
          <a:xfrm>
            <a:off x="413358" y="1954058"/>
            <a:ext cx="2880986" cy="2868461"/>
          </a:xfrm>
          <a:prstGeom prst="ellipse">
            <a:avLst/>
          </a:prstGeom>
          <a:solidFill>
            <a:schemeClr val="bg1"/>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BA0FD45-1EE0-4C33-8D7E-B98CA6E3905B}"/>
              </a:ext>
            </a:extLst>
          </p:cNvPr>
          <p:cNvSpPr txBox="1"/>
          <p:nvPr/>
        </p:nvSpPr>
        <p:spPr>
          <a:xfrm>
            <a:off x="638827" y="2788125"/>
            <a:ext cx="2430049" cy="1200329"/>
          </a:xfrm>
          <a:prstGeom prst="rect">
            <a:avLst/>
          </a:prstGeom>
          <a:noFill/>
        </p:spPr>
        <p:txBody>
          <a:bodyPr wrap="square" rtlCol="0">
            <a:spAutoFit/>
          </a:bodyPr>
          <a:lstStyle/>
          <a:p>
            <a:pPr algn="ctr"/>
            <a:r>
              <a:rPr lang="en-US" sz="3600" dirty="0">
                <a:latin typeface="Abadi" panose="020B0604020104020204" pitchFamily="34" charset="0"/>
              </a:rPr>
              <a:t>The Object of Worship</a:t>
            </a:r>
          </a:p>
        </p:txBody>
      </p:sp>
      <p:sp>
        <p:nvSpPr>
          <p:cNvPr id="6" name="Oval 5">
            <a:extLst>
              <a:ext uri="{FF2B5EF4-FFF2-40B4-BE49-F238E27FC236}">
                <a16:creationId xmlns:a16="http://schemas.microsoft.com/office/drawing/2014/main" id="{502D3630-31DE-4393-BE96-30640D65BA2B}"/>
              </a:ext>
            </a:extLst>
          </p:cNvPr>
          <p:cNvSpPr/>
          <p:nvPr/>
        </p:nvSpPr>
        <p:spPr>
          <a:xfrm>
            <a:off x="6064684" y="1954057"/>
            <a:ext cx="2880986" cy="2868461"/>
          </a:xfrm>
          <a:prstGeom prst="ellipse">
            <a:avLst/>
          </a:prstGeom>
          <a:solidFill>
            <a:schemeClr val="bg1"/>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5A6EAFB0-233F-4B1C-9797-7534309EA84E}"/>
              </a:ext>
            </a:extLst>
          </p:cNvPr>
          <p:cNvSpPr txBox="1"/>
          <p:nvPr/>
        </p:nvSpPr>
        <p:spPr>
          <a:xfrm>
            <a:off x="6300593" y="3065121"/>
            <a:ext cx="2430049" cy="646331"/>
          </a:xfrm>
          <a:prstGeom prst="rect">
            <a:avLst/>
          </a:prstGeom>
          <a:noFill/>
        </p:spPr>
        <p:txBody>
          <a:bodyPr wrap="square" rtlCol="0">
            <a:spAutoFit/>
          </a:bodyPr>
          <a:lstStyle/>
          <a:p>
            <a:pPr algn="ctr"/>
            <a:r>
              <a:rPr lang="en-US" sz="3600" dirty="0">
                <a:latin typeface="Abadi" panose="020B0604020104020204" pitchFamily="34" charset="0"/>
              </a:rPr>
              <a:t>The People</a:t>
            </a:r>
          </a:p>
        </p:txBody>
      </p:sp>
      <p:sp>
        <p:nvSpPr>
          <p:cNvPr id="4" name="Rectangle 3">
            <a:extLst>
              <a:ext uri="{FF2B5EF4-FFF2-40B4-BE49-F238E27FC236}">
                <a16:creationId xmlns:a16="http://schemas.microsoft.com/office/drawing/2014/main" id="{6BE7AA1F-752F-4251-80ED-2AA7545867ED}"/>
              </a:ext>
            </a:extLst>
          </p:cNvPr>
          <p:cNvSpPr/>
          <p:nvPr/>
        </p:nvSpPr>
        <p:spPr>
          <a:xfrm>
            <a:off x="3294344" y="2926622"/>
            <a:ext cx="2780782" cy="9233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3825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7928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CE711EB1-FFD8-4ECA-93A7-B4560F3AC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8045" y="1475737"/>
            <a:ext cx="6168612" cy="565783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15D4E55-6202-4E8D-A605-FF9AD0209D77}"/>
              </a:ext>
            </a:extLst>
          </p:cNvPr>
          <p:cNvSpPr txBox="1"/>
          <p:nvPr/>
        </p:nvSpPr>
        <p:spPr>
          <a:xfrm>
            <a:off x="0" y="644740"/>
            <a:ext cx="9144000" cy="830997"/>
          </a:xfrm>
          <a:prstGeom prst="rect">
            <a:avLst/>
          </a:prstGeom>
          <a:noFill/>
        </p:spPr>
        <p:txBody>
          <a:bodyPr wrap="square" rtlCol="0">
            <a:spAutoFit/>
          </a:bodyPr>
          <a:lstStyle/>
          <a:p>
            <a:pPr algn="ctr"/>
            <a:r>
              <a:rPr lang="en-US" sz="4800" dirty="0">
                <a:latin typeface="Segoe UI Black" panose="020B0A02040204020203" pitchFamily="34" charset="0"/>
                <a:ea typeface="Segoe UI Black" panose="020B0A02040204020203" pitchFamily="34" charset="0"/>
              </a:rPr>
              <a:t>Tools for Spiritual Growth</a:t>
            </a:r>
          </a:p>
        </p:txBody>
      </p:sp>
      <p:sp>
        <p:nvSpPr>
          <p:cNvPr id="5" name="TextBox 4">
            <a:extLst>
              <a:ext uri="{FF2B5EF4-FFF2-40B4-BE49-F238E27FC236}">
                <a16:creationId xmlns:a16="http://schemas.microsoft.com/office/drawing/2014/main" id="{22800111-127F-412F-AA00-5C2525F8AA5B}"/>
              </a:ext>
            </a:extLst>
          </p:cNvPr>
          <p:cNvSpPr txBox="1"/>
          <p:nvPr/>
        </p:nvSpPr>
        <p:spPr>
          <a:xfrm>
            <a:off x="0" y="1371674"/>
            <a:ext cx="9144000" cy="769441"/>
          </a:xfrm>
          <a:prstGeom prst="rect">
            <a:avLst/>
          </a:prstGeom>
          <a:noFill/>
        </p:spPr>
        <p:txBody>
          <a:bodyPr wrap="square" rtlCol="0">
            <a:spAutoFit/>
          </a:bodyPr>
          <a:lstStyle/>
          <a:p>
            <a:pPr algn="ctr"/>
            <a:r>
              <a:rPr lang="en-US" sz="4400" i="1" dirty="0">
                <a:solidFill>
                  <a:srgbClr val="FF0000"/>
                </a:solidFill>
              </a:rPr>
              <a:t>Worship</a:t>
            </a:r>
          </a:p>
        </p:txBody>
      </p:sp>
    </p:spTree>
    <p:extLst>
      <p:ext uri="{BB962C8B-B14F-4D97-AF65-F5344CB8AC3E}">
        <p14:creationId xmlns:p14="http://schemas.microsoft.com/office/powerpoint/2010/main" val="2048513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D6CD99AB-8B33-42E0-8195-1BB073765ACF}"/>
              </a:ext>
            </a:extLst>
          </p:cNvPr>
          <p:cNvSpPr/>
          <p:nvPr/>
        </p:nvSpPr>
        <p:spPr>
          <a:xfrm>
            <a:off x="413358" y="1954058"/>
            <a:ext cx="2880986" cy="2868461"/>
          </a:xfrm>
          <a:prstGeom prst="ellipse">
            <a:avLst/>
          </a:prstGeom>
          <a:solidFill>
            <a:schemeClr val="bg1"/>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BA0FD45-1EE0-4C33-8D7E-B98CA6E3905B}"/>
              </a:ext>
            </a:extLst>
          </p:cNvPr>
          <p:cNvSpPr txBox="1"/>
          <p:nvPr/>
        </p:nvSpPr>
        <p:spPr>
          <a:xfrm>
            <a:off x="638827" y="2788125"/>
            <a:ext cx="2430049" cy="1200329"/>
          </a:xfrm>
          <a:prstGeom prst="rect">
            <a:avLst/>
          </a:prstGeom>
          <a:noFill/>
        </p:spPr>
        <p:txBody>
          <a:bodyPr wrap="square" rtlCol="0">
            <a:spAutoFit/>
          </a:bodyPr>
          <a:lstStyle/>
          <a:p>
            <a:pPr algn="ctr"/>
            <a:r>
              <a:rPr lang="en-US" sz="3600" dirty="0">
                <a:latin typeface="Abadi" panose="020B0604020104020204" pitchFamily="34" charset="0"/>
              </a:rPr>
              <a:t>The Object of Worship</a:t>
            </a:r>
          </a:p>
        </p:txBody>
      </p:sp>
      <p:sp>
        <p:nvSpPr>
          <p:cNvPr id="5" name="TextBox 4">
            <a:extLst>
              <a:ext uri="{FF2B5EF4-FFF2-40B4-BE49-F238E27FC236}">
                <a16:creationId xmlns:a16="http://schemas.microsoft.com/office/drawing/2014/main" id="{6BD60C7C-FF78-451B-B546-0ED53B732B52}"/>
              </a:ext>
            </a:extLst>
          </p:cNvPr>
          <p:cNvSpPr txBox="1"/>
          <p:nvPr/>
        </p:nvSpPr>
        <p:spPr>
          <a:xfrm>
            <a:off x="3169084" y="245029"/>
            <a:ext cx="5849656" cy="6740307"/>
          </a:xfrm>
          <a:prstGeom prst="rect">
            <a:avLst/>
          </a:prstGeom>
          <a:noFill/>
        </p:spPr>
        <p:txBody>
          <a:bodyPr wrap="square">
            <a:spAutoFit/>
          </a:bodyPr>
          <a:lstStyle/>
          <a:p>
            <a:pPr algn="ctr"/>
            <a:r>
              <a:rPr lang="en-US" sz="3600" b="0" i="0" dirty="0">
                <a:solidFill>
                  <a:srgbClr val="000000"/>
                </a:solidFill>
                <a:effectLst/>
                <a:latin typeface="system-ui"/>
              </a:rPr>
              <a:t>Now when the people saw that Moses delayed to come down from the mountain, the people assembled around Aaron and said to him, “Come, </a:t>
            </a:r>
            <a:r>
              <a:rPr lang="en-US" sz="3600" b="1" i="0" dirty="0">
                <a:solidFill>
                  <a:srgbClr val="000000"/>
                </a:solidFill>
                <a:effectLst/>
                <a:highlight>
                  <a:srgbClr val="FFFF00"/>
                </a:highlight>
                <a:latin typeface="system-ui"/>
              </a:rPr>
              <a:t>make us a god</a:t>
            </a:r>
            <a:r>
              <a:rPr lang="en-US" sz="3600" b="1" i="0" dirty="0">
                <a:solidFill>
                  <a:srgbClr val="000000"/>
                </a:solidFill>
                <a:effectLst/>
                <a:latin typeface="system-ui"/>
              </a:rPr>
              <a:t> </a:t>
            </a:r>
            <a:r>
              <a:rPr lang="en-US" sz="3600" b="0" i="0" dirty="0">
                <a:solidFill>
                  <a:srgbClr val="000000"/>
                </a:solidFill>
                <a:effectLst/>
                <a:latin typeface="system-ui"/>
              </a:rPr>
              <a:t>who will go before us; for this Moses, the man who brought us up from the land of Egypt—we do not know what happened to him.” </a:t>
            </a:r>
          </a:p>
          <a:p>
            <a:pPr algn="ctr"/>
            <a:r>
              <a:rPr lang="en-US" sz="3200" i="1" dirty="0">
                <a:solidFill>
                  <a:srgbClr val="000000"/>
                </a:solidFill>
                <a:latin typeface="system-ui"/>
              </a:rPr>
              <a:t>Exodus 32:1</a:t>
            </a:r>
            <a:endParaRPr lang="en-US" sz="3200" i="1" dirty="0"/>
          </a:p>
        </p:txBody>
      </p:sp>
    </p:spTree>
    <p:extLst>
      <p:ext uri="{BB962C8B-B14F-4D97-AF65-F5344CB8AC3E}">
        <p14:creationId xmlns:p14="http://schemas.microsoft.com/office/powerpoint/2010/main" val="2694771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D6CD99AB-8B33-42E0-8195-1BB073765ACF}"/>
              </a:ext>
            </a:extLst>
          </p:cNvPr>
          <p:cNvSpPr/>
          <p:nvPr/>
        </p:nvSpPr>
        <p:spPr>
          <a:xfrm>
            <a:off x="413358" y="1954058"/>
            <a:ext cx="2880986" cy="2868461"/>
          </a:xfrm>
          <a:prstGeom prst="ellipse">
            <a:avLst/>
          </a:prstGeom>
          <a:solidFill>
            <a:schemeClr val="bg1"/>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BA0FD45-1EE0-4C33-8D7E-B98CA6E3905B}"/>
              </a:ext>
            </a:extLst>
          </p:cNvPr>
          <p:cNvSpPr txBox="1"/>
          <p:nvPr/>
        </p:nvSpPr>
        <p:spPr>
          <a:xfrm>
            <a:off x="638827" y="2788125"/>
            <a:ext cx="2430049" cy="1200329"/>
          </a:xfrm>
          <a:prstGeom prst="rect">
            <a:avLst/>
          </a:prstGeom>
          <a:noFill/>
        </p:spPr>
        <p:txBody>
          <a:bodyPr wrap="square" rtlCol="0">
            <a:spAutoFit/>
          </a:bodyPr>
          <a:lstStyle/>
          <a:p>
            <a:pPr algn="ctr"/>
            <a:r>
              <a:rPr lang="en-US" sz="3600" dirty="0">
                <a:latin typeface="Abadi" panose="020B0604020104020204" pitchFamily="34" charset="0"/>
              </a:rPr>
              <a:t>The Object of Worship</a:t>
            </a:r>
          </a:p>
        </p:txBody>
      </p:sp>
      <p:sp>
        <p:nvSpPr>
          <p:cNvPr id="5" name="TextBox 4">
            <a:extLst>
              <a:ext uri="{FF2B5EF4-FFF2-40B4-BE49-F238E27FC236}">
                <a16:creationId xmlns:a16="http://schemas.microsoft.com/office/drawing/2014/main" id="{6BD60C7C-FF78-451B-B546-0ED53B732B52}"/>
              </a:ext>
            </a:extLst>
          </p:cNvPr>
          <p:cNvSpPr txBox="1"/>
          <p:nvPr/>
        </p:nvSpPr>
        <p:spPr>
          <a:xfrm>
            <a:off x="3150298" y="1322268"/>
            <a:ext cx="5849656" cy="4524315"/>
          </a:xfrm>
          <a:prstGeom prst="rect">
            <a:avLst/>
          </a:prstGeom>
          <a:noFill/>
        </p:spPr>
        <p:txBody>
          <a:bodyPr wrap="square">
            <a:spAutoFit/>
          </a:bodyPr>
          <a:lstStyle/>
          <a:p>
            <a:pPr algn="ctr"/>
            <a:r>
              <a:rPr lang="en-US" sz="3600" dirty="0"/>
              <a:t>So the king consulted, and </a:t>
            </a:r>
            <a:r>
              <a:rPr lang="en-US" sz="3600" b="1" dirty="0">
                <a:highlight>
                  <a:srgbClr val="FFFF00"/>
                </a:highlight>
              </a:rPr>
              <a:t>he made two golden calves</a:t>
            </a:r>
            <a:r>
              <a:rPr lang="en-US" sz="3600" dirty="0"/>
              <a:t>; and he said to the people, </a:t>
            </a:r>
          </a:p>
          <a:p>
            <a:pPr algn="ctr"/>
            <a:r>
              <a:rPr lang="en-US" sz="3600" dirty="0"/>
              <a:t>“It is too much for you to go up to Jerusalem; behold your gods, Israel, that brought you up from the land of Egypt.”</a:t>
            </a:r>
          </a:p>
          <a:p>
            <a:pPr algn="ctr"/>
            <a:r>
              <a:rPr lang="en-US" sz="3200" i="1" dirty="0">
                <a:solidFill>
                  <a:srgbClr val="000000"/>
                </a:solidFill>
                <a:latin typeface="system-ui"/>
              </a:rPr>
              <a:t>1 Kings 12:28</a:t>
            </a:r>
            <a:endParaRPr lang="en-US" sz="3200" i="1" dirty="0"/>
          </a:p>
        </p:txBody>
      </p:sp>
    </p:spTree>
    <p:extLst>
      <p:ext uri="{BB962C8B-B14F-4D97-AF65-F5344CB8AC3E}">
        <p14:creationId xmlns:p14="http://schemas.microsoft.com/office/powerpoint/2010/main" val="1448532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D6CD99AB-8B33-42E0-8195-1BB073765ACF}"/>
              </a:ext>
            </a:extLst>
          </p:cNvPr>
          <p:cNvSpPr/>
          <p:nvPr/>
        </p:nvSpPr>
        <p:spPr>
          <a:xfrm>
            <a:off x="413358" y="1954058"/>
            <a:ext cx="2880986" cy="2868461"/>
          </a:xfrm>
          <a:prstGeom prst="ellipse">
            <a:avLst/>
          </a:prstGeom>
          <a:solidFill>
            <a:schemeClr val="bg1"/>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BA0FD45-1EE0-4C33-8D7E-B98CA6E3905B}"/>
              </a:ext>
            </a:extLst>
          </p:cNvPr>
          <p:cNvSpPr txBox="1"/>
          <p:nvPr/>
        </p:nvSpPr>
        <p:spPr>
          <a:xfrm>
            <a:off x="638827" y="2788125"/>
            <a:ext cx="2430049" cy="1200329"/>
          </a:xfrm>
          <a:prstGeom prst="rect">
            <a:avLst/>
          </a:prstGeom>
          <a:noFill/>
        </p:spPr>
        <p:txBody>
          <a:bodyPr wrap="square" rtlCol="0">
            <a:spAutoFit/>
          </a:bodyPr>
          <a:lstStyle/>
          <a:p>
            <a:pPr algn="ctr"/>
            <a:r>
              <a:rPr lang="en-US" sz="3600" dirty="0">
                <a:latin typeface="Abadi" panose="020B0604020104020204" pitchFamily="34" charset="0"/>
              </a:rPr>
              <a:t>The Object of Worship</a:t>
            </a:r>
          </a:p>
        </p:txBody>
      </p:sp>
      <p:sp>
        <p:nvSpPr>
          <p:cNvPr id="5" name="TextBox 4">
            <a:extLst>
              <a:ext uri="{FF2B5EF4-FFF2-40B4-BE49-F238E27FC236}">
                <a16:creationId xmlns:a16="http://schemas.microsoft.com/office/drawing/2014/main" id="{6BD60C7C-FF78-451B-B546-0ED53B732B52}"/>
              </a:ext>
            </a:extLst>
          </p:cNvPr>
          <p:cNvSpPr txBox="1"/>
          <p:nvPr/>
        </p:nvSpPr>
        <p:spPr>
          <a:xfrm>
            <a:off x="1352811" y="124322"/>
            <a:ext cx="7791189" cy="2246769"/>
          </a:xfrm>
          <a:prstGeom prst="rect">
            <a:avLst/>
          </a:prstGeom>
          <a:noFill/>
        </p:spPr>
        <p:txBody>
          <a:bodyPr wrap="square">
            <a:spAutoFit/>
          </a:bodyPr>
          <a:lstStyle/>
          <a:p>
            <a:pPr algn="ctr"/>
            <a:r>
              <a:rPr lang="en-US" sz="3600" b="0" i="0" dirty="0">
                <a:solidFill>
                  <a:srgbClr val="000000"/>
                </a:solidFill>
                <a:effectLst/>
                <a:latin typeface="system-ui"/>
              </a:rPr>
              <a:t>Their land has also been filled with idols;</a:t>
            </a:r>
            <a:br>
              <a:rPr lang="en-US" sz="3600" dirty="0"/>
            </a:br>
            <a:r>
              <a:rPr lang="en-US" sz="3600" b="1" i="0" dirty="0">
                <a:solidFill>
                  <a:srgbClr val="000000"/>
                </a:solidFill>
                <a:effectLst/>
                <a:highlight>
                  <a:srgbClr val="FFFF00"/>
                </a:highlight>
                <a:latin typeface="system-ui"/>
              </a:rPr>
              <a:t>They worship the work of their hands</a:t>
            </a:r>
            <a:r>
              <a:rPr lang="en-US" sz="3600" b="0" i="0" dirty="0">
                <a:solidFill>
                  <a:srgbClr val="000000"/>
                </a:solidFill>
                <a:effectLst/>
                <a:latin typeface="system-ui"/>
              </a:rPr>
              <a:t>,</a:t>
            </a:r>
            <a:br>
              <a:rPr lang="en-US" sz="3600" dirty="0"/>
            </a:br>
            <a:r>
              <a:rPr lang="en-US" sz="3600" b="0" i="0" dirty="0">
                <a:solidFill>
                  <a:srgbClr val="000000"/>
                </a:solidFill>
                <a:effectLst/>
                <a:latin typeface="system-ui"/>
              </a:rPr>
              <a:t>That which their fingers have made.</a:t>
            </a:r>
          </a:p>
          <a:p>
            <a:pPr algn="ctr"/>
            <a:r>
              <a:rPr lang="en-US" sz="3200" i="1" dirty="0">
                <a:solidFill>
                  <a:srgbClr val="000000"/>
                </a:solidFill>
                <a:latin typeface="system-ui"/>
              </a:rPr>
              <a:t>Isaiah 2:8</a:t>
            </a:r>
            <a:endParaRPr lang="en-US" sz="3200" i="1" dirty="0"/>
          </a:p>
        </p:txBody>
      </p:sp>
    </p:spTree>
    <p:extLst>
      <p:ext uri="{BB962C8B-B14F-4D97-AF65-F5344CB8AC3E}">
        <p14:creationId xmlns:p14="http://schemas.microsoft.com/office/powerpoint/2010/main" val="2529507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D6CD99AB-8B33-42E0-8195-1BB073765ACF}"/>
              </a:ext>
            </a:extLst>
          </p:cNvPr>
          <p:cNvSpPr/>
          <p:nvPr/>
        </p:nvSpPr>
        <p:spPr>
          <a:xfrm>
            <a:off x="413358" y="1954058"/>
            <a:ext cx="2880986" cy="2868461"/>
          </a:xfrm>
          <a:prstGeom prst="ellipse">
            <a:avLst/>
          </a:prstGeom>
          <a:solidFill>
            <a:schemeClr val="bg1"/>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BA0FD45-1EE0-4C33-8D7E-B98CA6E3905B}"/>
              </a:ext>
            </a:extLst>
          </p:cNvPr>
          <p:cNvSpPr txBox="1"/>
          <p:nvPr/>
        </p:nvSpPr>
        <p:spPr>
          <a:xfrm>
            <a:off x="638827" y="2788125"/>
            <a:ext cx="2430049" cy="1200329"/>
          </a:xfrm>
          <a:prstGeom prst="rect">
            <a:avLst/>
          </a:prstGeom>
          <a:noFill/>
        </p:spPr>
        <p:txBody>
          <a:bodyPr wrap="square" rtlCol="0">
            <a:spAutoFit/>
          </a:bodyPr>
          <a:lstStyle/>
          <a:p>
            <a:pPr algn="ctr"/>
            <a:r>
              <a:rPr lang="en-US" sz="3600" dirty="0">
                <a:latin typeface="Abadi" panose="020B0604020104020204" pitchFamily="34" charset="0"/>
              </a:rPr>
              <a:t>The Object of Worship</a:t>
            </a:r>
          </a:p>
        </p:txBody>
      </p:sp>
      <p:sp>
        <p:nvSpPr>
          <p:cNvPr id="5" name="TextBox 4">
            <a:extLst>
              <a:ext uri="{FF2B5EF4-FFF2-40B4-BE49-F238E27FC236}">
                <a16:creationId xmlns:a16="http://schemas.microsoft.com/office/drawing/2014/main" id="{6BD60C7C-FF78-451B-B546-0ED53B732B52}"/>
              </a:ext>
            </a:extLst>
          </p:cNvPr>
          <p:cNvSpPr txBox="1"/>
          <p:nvPr/>
        </p:nvSpPr>
        <p:spPr>
          <a:xfrm>
            <a:off x="3068876" y="0"/>
            <a:ext cx="6075124" cy="5016758"/>
          </a:xfrm>
          <a:prstGeom prst="rect">
            <a:avLst/>
          </a:prstGeom>
          <a:noFill/>
        </p:spPr>
        <p:txBody>
          <a:bodyPr wrap="square">
            <a:spAutoFit/>
          </a:bodyPr>
          <a:lstStyle/>
          <a:p>
            <a:pPr algn="ctr"/>
            <a:r>
              <a:rPr lang="en-US" sz="3600" b="0" dirty="0">
                <a:solidFill>
                  <a:srgbClr val="000000"/>
                </a:solidFill>
                <a:effectLst/>
                <a:latin typeface="system-ui"/>
              </a:rPr>
              <a:t>Then it becomes something for a person to burn, so he takes one of them and gets warm; he also makes a fire and bakes bread. </a:t>
            </a:r>
            <a:r>
              <a:rPr lang="en-US" sz="3600" b="1" dirty="0">
                <a:solidFill>
                  <a:srgbClr val="000000"/>
                </a:solidFill>
                <a:effectLst/>
                <a:highlight>
                  <a:srgbClr val="FFFF00"/>
                </a:highlight>
                <a:latin typeface="system-ui"/>
              </a:rPr>
              <a:t>He also makes a god and worships it; he makes it a carved image and bows down before it</a:t>
            </a:r>
            <a:r>
              <a:rPr lang="en-US" sz="3600" b="0" dirty="0">
                <a:solidFill>
                  <a:srgbClr val="000000"/>
                </a:solidFill>
                <a:effectLst/>
                <a:latin typeface="system-ui"/>
              </a:rPr>
              <a:t>. </a:t>
            </a:r>
          </a:p>
          <a:p>
            <a:pPr algn="ctr"/>
            <a:r>
              <a:rPr lang="en-US" sz="3200" i="1" dirty="0">
                <a:solidFill>
                  <a:srgbClr val="000000"/>
                </a:solidFill>
                <a:latin typeface="system-ui"/>
              </a:rPr>
              <a:t>Isaiah 44:15</a:t>
            </a:r>
          </a:p>
        </p:txBody>
      </p:sp>
    </p:spTree>
    <p:extLst>
      <p:ext uri="{BB962C8B-B14F-4D97-AF65-F5344CB8AC3E}">
        <p14:creationId xmlns:p14="http://schemas.microsoft.com/office/powerpoint/2010/main" val="3799996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D6CD99AB-8B33-42E0-8195-1BB073765ACF}"/>
              </a:ext>
            </a:extLst>
          </p:cNvPr>
          <p:cNvSpPr/>
          <p:nvPr/>
        </p:nvSpPr>
        <p:spPr>
          <a:xfrm>
            <a:off x="413358" y="1954058"/>
            <a:ext cx="2880986" cy="2868461"/>
          </a:xfrm>
          <a:prstGeom prst="ellipse">
            <a:avLst/>
          </a:prstGeom>
          <a:solidFill>
            <a:schemeClr val="bg1"/>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BA0FD45-1EE0-4C33-8D7E-B98CA6E3905B}"/>
              </a:ext>
            </a:extLst>
          </p:cNvPr>
          <p:cNvSpPr txBox="1"/>
          <p:nvPr/>
        </p:nvSpPr>
        <p:spPr>
          <a:xfrm>
            <a:off x="638827" y="2788125"/>
            <a:ext cx="2430049" cy="1200329"/>
          </a:xfrm>
          <a:prstGeom prst="rect">
            <a:avLst/>
          </a:prstGeom>
          <a:noFill/>
        </p:spPr>
        <p:txBody>
          <a:bodyPr wrap="square" rtlCol="0">
            <a:spAutoFit/>
          </a:bodyPr>
          <a:lstStyle/>
          <a:p>
            <a:pPr algn="ctr"/>
            <a:r>
              <a:rPr lang="en-US" sz="3600" dirty="0">
                <a:latin typeface="Abadi" panose="020B0604020104020204" pitchFamily="34" charset="0"/>
              </a:rPr>
              <a:t>The Object of Worship</a:t>
            </a:r>
          </a:p>
        </p:txBody>
      </p:sp>
      <p:sp>
        <p:nvSpPr>
          <p:cNvPr id="5" name="TextBox 4">
            <a:extLst>
              <a:ext uri="{FF2B5EF4-FFF2-40B4-BE49-F238E27FC236}">
                <a16:creationId xmlns:a16="http://schemas.microsoft.com/office/drawing/2014/main" id="{6BD60C7C-FF78-451B-B546-0ED53B732B52}"/>
              </a:ext>
            </a:extLst>
          </p:cNvPr>
          <p:cNvSpPr txBox="1"/>
          <p:nvPr/>
        </p:nvSpPr>
        <p:spPr>
          <a:xfrm>
            <a:off x="2617940" y="0"/>
            <a:ext cx="6526060" cy="4524315"/>
          </a:xfrm>
          <a:prstGeom prst="rect">
            <a:avLst/>
          </a:prstGeom>
          <a:noFill/>
        </p:spPr>
        <p:txBody>
          <a:bodyPr wrap="square">
            <a:spAutoFit/>
          </a:bodyPr>
          <a:lstStyle/>
          <a:p>
            <a:pPr algn="ctr"/>
            <a:r>
              <a:rPr lang="en-US" sz="3600" b="0" i="0" dirty="0">
                <a:solidFill>
                  <a:srgbClr val="000000"/>
                </a:solidFill>
                <a:effectLst/>
                <a:latin typeface="system-ui"/>
              </a:rPr>
              <a:t>Claiming to be wise, they became fools,</a:t>
            </a:r>
            <a:r>
              <a:rPr lang="en-US" sz="3600" b="1" i="0" baseline="30000" dirty="0">
                <a:solidFill>
                  <a:srgbClr val="000000"/>
                </a:solidFill>
                <a:effectLst/>
                <a:latin typeface="system-ui"/>
              </a:rPr>
              <a:t> </a:t>
            </a:r>
            <a:r>
              <a:rPr lang="en-US" sz="3600" b="0" i="0" dirty="0">
                <a:solidFill>
                  <a:srgbClr val="000000"/>
                </a:solidFill>
                <a:effectLst/>
                <a:latin typeface="system-ui"/>
              </a:rPr>
              <a:t>and they exchanged the glory of the incorruptible God for an image in the form of </a:t>
            </a:r>
            <a:r>
              <a:rPr lang="en-US" sz="3600" b="1" i="0" dirty="0">
                <a:solidFill>
                  <a:srgbClr val="000000"/>
                </a:solidFill>
                <a:effectLst/>
                <a:highlight>
                  <a:srgbClr val="FFFF00"/>
                </a:highlight>
                <a:latin typeface="system-ui"/>
              </a:rPr>
              <a:t>corruptible mankind, of birds,</a:t>
            </a:r>
            <a:r>
              <a:rPr lang="en-US" sz="3600" b="1" i="0" dirty="0">
                <a:solidFill>
                  <a:srgbClr val="000000"/>
                </a:solidFill>
                <a:effectLst/>
                <a:latin typeface="system-ui"/>
              </a:rPr>
              <a:t> </a:t>
            </a:r>
            <a:r>
              <a:rPr lang="en-US" sz="3600" b="1" i="0" dirty="0">
                <a:solidFill>
                  <a:srgbClr val="000000"/>
                </a:solidFill>
                <a:effectLst/>
                <a:highlight>
                  <a:srgbClr val="FFFF00"/>
                </a:highlight>
                <a:latin typeface="system-ui"/>
              </a:rPr>
              <a:t>four-footed animals, </a:t>
            </a:r>
          </a:p>
          <a:p>
            <a:pPr algn="ctr"/>
            <a:r>
              <a:rPr lang="en-US" sz="3600" b="1" i="0" dirty="0">
                <a:solidFill>
                  <a:srgbClr val="000000"/>
                </a:solidFill>
                <a:effectLst/>
                <a:highlight>
                  <a:srgbClr val="FFFF00"/>
                </a:highlight>
                <a:latin typeface="system-ui"/>
              </a:rPr>
              <a:t>and crawling creatures</a:t>
            </a:r>
            <a:r>
              <a:rPr lang="en-US" sz="3600" b="0" i="0" dirty="0">
                <a:solidFill>
                  <a:srgbClr val="000000"/>
                </a:solidFill>
                <a:effectLst/>
                <a:latin typeface="system-ui"/>
              </a:rPr>
              <a:t>.</a:t>
            </a:r>
          </a:p>
          <a:p>
            <a:pPr algn="ctr"/>
            <a:r>
              <a:rPr lang="en-US" sz="3200" i="1" dirty="0">
                <a:solidFill>
                  <a:srgbClr val="000000"/>
                </a:solidFill>
                <a:latin typeface="system-ui"/>
              </a:rPr>
              <a:t>Romans 1:22-23</a:t>
            </a:r>
          </a:p>
        </p:txBody>
      </p:sp>
    </p:spTree>
    <p:extLst>
      <p:ext uri="{BB962C8B-B14F-4D97-AF65-F5344CB8AC3E}">
        <p14:creationId xmlns:p14="http://schemas.microsoft.com/office/powerpoint/2010/main" val="1888361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D6CD99AB-8B33-42E0-8195-1BB073765ACF}"/>
              </a:ext>
            </a:extLst>
          </p:cNvPr>
          <p:cNvSpPr/>
          <p:nvPr/>
        </p:nvSpPr>
        <p:spPr>
          <a:xfrm>
            <a:off x="413358" y="1954058"/>
            <a:ext cx="2880986" cy="2868461"/>
          </a:xfrm>
          <a:prstGeom prst="ellipse">
            <a:avLst/>
          </a:prstGeom>
          <a:solidFill>
            <a:schemeClr val="bg1"/>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BA0FD45-1EE0-4C33-8D7E-B98CA6E3905B}"/>
              </a:ext>
            </a:extLst>
          </p:cNvPr>
          <p:cNvSpPr txBox="1"/>
          <p:nvPr/>
        </p:nvSpPr>
        <p:spPr>
          <a:xfrm>
            <a:off x="638827" y="2788125"/>
            <a:ext cx="2430049" cy="1200329"/>
          </a:xfrm>
          <a:prstGeom prst="rect">
            <a:avLst/>
          </a:prstGeom>
          <a:noFill/>
        </p:spPr>
        <p:txBody>
          <a:bodyPr wrap="square" rtlCol="0">
            <a:spAutoFit/>
          </a:bodyPr>
          <a:lstStyle/>
          <a:p>
            <a:pPr algn="ctr"/>
            <a:r>
              <a:rPr lang="en-US" sz="3600" dirty="0">
                <a:latin typeface="Abadi" panose="020B0604020104020204" pitchFamily="34" charset="0"/>
              </a:rPr>
              <a:t>The Object of Worship</a:t>
            </a:r>
          </a:p>
        </p:txBody>
      </p:sp>
      <p:sp>
        <p:nvSpPr>
          <p:cNvPr id="5" name="TextBox 4">
            <a:extLst>
              <a:ext uri="{FF2B5EF4-FFF2-40B4-BE49-F238E27FC236}">
                <a16:creationId xmlns:a16="http://schemas.microsoft.com/office/drawing/2014/main" id="{6BD60C7C-FF78-451B-B546-0ED53B732B52}"/>
              </a:ext>
            </a:extLst>
          </p:cNvPr>
          <p:cNvSpPr txBox="1"/>
          <p:nvPr/>
        </p:nvSpPr>
        <p:spPr>
          <a:xfrm>
            <a:off x="2617940" y="685684"/>
            <a:ext cx="6526060" cy="2800767"/>
          </a:xfrm>
          <a:prstGeom prst="rect">
            <a:avLst/>
          </a:prstGeom>
          <a:noFill/>
        </p:spPr>
        <p:txBody>
          <a:bodyPr wrap="square">
            <a:spAutoFit/>
          </a:bodyPr>
          <a:lstStyle/>
          <a:p>
            <a:pPr algn="ctr"/>
            <a:r>
              <a:rPr lang="en-US" sz="3600" b="0" i="0" dirty="0">
                <a:solidFill>
                  <a:srgbClr val="000000"/>
                </a:solidFill>
                <a:effectLst/>
                <a:latin typeface="system-ui"/>
              </a:rPr>
              <a:t>Their end is destruction, </a:t>
            </a:r>
          </a:p>
          <a:p>
            <a:pPr algn="ctr"/>
            <a:r>
              <a:rPr lang="en-US" sz="3600" b="1" i="0" dirty="0">
                <a:solidFill>
                  <a:srgbClr val="000000"/>
                </a:solidFill>
                <a:effectLst/>
                <a:highlight>
                  <a:srgbClr val="FFFF00"/>
                </a:highlight>
                <a:latin typeface="system-ui"/>
              </a:rPr>
              <a:t>their god is their belly</a:t>
            </a:r>
            <a:r>
              <a:rPr lang="en-US" sz="3600" b="0" i="0" dirty="0">
                <a:solidFill>
                  <a:srgbClr val="000000"/>
                </a:solidFill>
                <a:effectLst/>
                <a:latin typeface="system-ui"/>
              </a:rPr>
              <a:t>, and they glory in their shame, with minds set on earthly things.</a:t>
            </a:r>
          </a:p>
          <a:p>
            <a:pPr algn="ctr"/>
            <a:r>
              <a:rPr lang="en-US" sz="3200" i="1" dirty="0">
                <a:solidFill>
                  <a:srgbClr val="000000"/>
                </a:solidFill>
                <a:latin typeface="system-ui"/>
              </a:rPr>
              <a:t>Philippians 3:19</a:t>
            </a:r>
          </a:p>
        </p:txBody>
      </p:sp>
    </p:spTree>
    <p:extLst>
      <p:ext uri="{BB962C8B-B14F-4D97-AF65-F5344CB8AC3E}">
        <p14:creationId xmlns:p14="http://schemas.microsoft.com/office/powerpoint/2010/main" val="1607415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D6CD99AB-8B33-42E0-8195-1BB073765ACF}"/>
              </a:ext>
            </a:extLst>
          </p:cNvPr>
          <p:cNvSpPr/>
          <p:nvPr/>
        </p:nvSpPr>
        <p:spPr>
          <a:xfrm>
            <a:off x="413358" y="1954058"/>
            <a:ext cx="2880986" cy="2868461"/>
          </a:xfrm>
          <a:prstGeom prst="ellipse">
            <a:avLst/>
          </a:prstGeom>
          <a:solidFill>
            <a:schemeClr val="bg1"/>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BA0FD45-1EE0-4C33-8D7E-B98CA6E3905B}"/>
              </a:ext>
            </a:extLst>
          </p:cNvPr>
          <p:cNvSpPr txBox="1"/>
          <p:nvPr/>
        </p:nvSpPr>
        <p:spPr>
          <a:xfrm>
            <a:off x="638827" y="2788125"/>
            <a:ext cx="2430049" cy="1200329"/>
          </a:xfrm>
          <a:prstGeom prst="rect">
            <a:avLst/>
          </a:prstGeom>
          <a:noFill/>
        </p:spPr>
        <p:txBody>
          <a:bodyPr wrap="square" rtlCol="0">
            <a:spAutoFit/>
          </a:bodyPr>
          <a:lstStyle/>
          <a:p>
            <a:pPr algn="ctr"/>
            <a:r>
              <a:rPr lang="en-US" sz="3600" dirty="0">
                <a:latin typeface="Abadi" panose="020B0604020104020204" pitchFamily="34" charset="0"/>
              </a:rPr>
              <a:t>The Object of Worship</a:t>
            </a:r>
          </a:p>
        </p:txBody>
      </p:sp>
    </p:spTree>
    <p:extLst>
      <p:ext uri="{BB962C8B-B14F-4D97-AF65-F5344CB8AC3E}">
        <p14:creationId xmlns:p14="http://schemas.microsoft.com/office/powerpoint/2010/main" val="190829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328</TotalTime>
  <Words>632</Words>
  <Application>Microsoft Office PowerPoint</Application>
  <PresentationFormat>On-screen Show (4:3)</PresentationFormat>
  <Paragraphs>51</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Abadi</vt:lpstr>
      <vt:lpstr>Arial</vt:lpstr>
      <vt:lpstr>Calibri</vt:lpstr>
      <vt:lpstr>Calibri Light</vt:lpstr>
      <vt:lpstr>Segoe UI Black</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9</cp:revision>
  <dcterms:created xsi:type="dcterms:W3CDTF">2021-07-27T16:59:55Z</dcterms:created>
  <dcterms:modified xsi:type="dcterms:W3CDTF">2021-08-27T17:07:39Z</dcterms:modified>
</cp:coreProperties>
</file>