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83" r:id="rId4"/>
    <p:sldId id="324" r:id="rId5"/>
    <p:sldId id="284" r:id="rId6"/>
    <p:sldId id="326" r:id="rId7"/>
    <p:sldId id="325" r:id="rId8"/>
    <p:sldId id="327" r:id="rId9"/>
    <p:sldId id="328" r:id="rId10"/>
    <p:sldId id="293" r:id="rId11"/>
    <p:sldId id="329" r:id="rId12"/>
    <p:sldId id="317" r:id="rId13"/>
    <p:sldId id="330" r:id="rId14"/>
    <p:sldId id="331" r:id="rId15"/>
    <p:sldId id="294" r:id="rId16"/>
    <p:sldId id="295" r:id="rId17"/>
    <p:sldId id="332" r:id="rId18"/>
    <p:sldId id="333" r:id="rId19"/>
    <p:sldId id="334" r:id="rId20"/>
    <p:sldId id="335" r:id="rId21"/>
    <p:sldId id="336" r:id="rId22"/>
    <p:sldId id="337" r:id="rId23"/>
    <p:sldId id="338" r:id="rId24"/>
    <p:sldId id="29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0" autoAdjust="0"/>
    <p:restoredTop sz="94660"/>
  </p:normalViewPr>
  <p:slideViewPr>
    <p:cSldViewPr snapToGrid="0">
      <p:cViewPr varScale="1">
        <p:scale>
          <a:sx n="77" d="100"/>
          <a:sy n="77" d="100"/>
        </p:scale>
        <p:origin x="11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1485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89014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1445258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270837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0C960-A276-4B81-B151-B16AE50C97E1}"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22059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A0C960-A276-4B81-B151-B16AE50C97E1}"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466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0C960-A276-4B81-B151-B16AE50C97E1}" type="datetimeFigureOut">
              <a:rPr lang="en-US" smtClean="0"/>
              <a:t>7/9/2021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425304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A0C960-A276-4B81-B151-B16AE50C97E1}" type="datetimeFigureOut">
              <a:rPr lang="en-US" smtClean="0"/>
              <a:t>7/9/2021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76718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0C960-A276-4B81-B151-B16AE50C97E1}" type="datetimeFigureOut">
              <a:rPr lang="en-US" smtClean="0"/>
              <a:t>7/9/2021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1951501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0C960-A276-4B81-B151-B16AE50C97E1}"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22691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0C960-A276-4B81-B151-B16AE50C97E1}"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162520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0C960-A276-4B81-B151-B16AE50C97E1}" type="datetimeFigureOut">
              <a:rPr lang="en-US" smtClean="0"/>
              <a:t>7/9/2021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F79598-4D78-4B82-988A-E72E6F161186}" type="slidenum">
              <a:rPr lang="en-US" smtClean="0"/>
              <a:t>‹#›</a:t>
            </a:fld>
            <a:endParaRPr lang="en-US"/>
          </a:p>
        </p:txBody>
      </p:sp>
    </p:spTree>
    <p:extLst>
      <p:ext uri="{BB962C8B-B14F-4D97-AF65-F5344CB8AC3E}">
        <p14:creationId xmlns:p14="http://schemas.microsoft.com/office/powerpoint/2010/main" val="3548340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1B18-1899-4C02-AEF3-7AC5FBA3655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1A19CCC-594E-4410-9B04-14C21D4CC27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47991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366623"/>
            <a:ext cx="9344416" cy="6124754"/>
          </a:xfrm>
          <a:prstGeom prst="rect">
            <a:avLst/>
          </a:prstGeom>
          <a:noFill/>
        </p:spPr>
        <p:txBody>
          <a:bodyPr wrap="square">
            <a:spAutoFit/>
          </a:bodyPr>
          <a:lstStyle/>
          <a:p>
            <a:pPr algn="l"/>
            <a:r>
              <a:rPr lang="en-US" sz="3000" b="0" i="0" dirty="0">
                <a:solidFill>
                  <a:schemeClr val="bg1"/>
                </a:solidFill>
                <a:effectLst/>
                <a:latin typeface="system-ui"/>
              </a:rPr>
              <a:t>“The wolf also shall dwell with the lamb,</a:t>
            </a:r>
            <a:br>
              <a:rPr lang="en-US" sz="3000" b="0" i="0" dirty="0">
                <a:solidFill>
                  <a:schemeClr val="bg1"/>
                </a:solidFill>
                <a:effectLst/>
                <a:latin typeface="system-ui"/>
              </a:rPr>
            </a:br>
            <a:r>
              <a:rPr lang="en-US" sz="3000" b="0" i="0" dirty="0">
                <a:solidFill>
                  <a:schemeClr val="bg1"/>
                </a:solidFill>
                <a:effectLst/>
                <a:latin typeface="system-ui"/>
              </a:rPr>
              <a:t>The leopard shall lie down with the young goat,</a:t>
            </a:r>
            <a:br>
              <a:rPr lang="en-US" sz="3000" b="0" i="0" dirty="0">
                <a:solidFill>
                  <a:schemeClr val="bg1"/>
                </a:solidFill>
                <a:effectLst/>
                <a:latin typeface="system-ui"/>
              </a:rPr>
            </a:br>
            <a:r>
              <a:rPr lang="en-US" sz="3000" b="0" i="0" dirty="0">
                <a:solidFill>
                  <a:schemeClr val="bg1"/>
                </a:solidFill>
                <a:effectLst/>
                <a:latin typeface="system-ui"/>
              </a:rPr>
              <a:t>The calf and the young lion and the fatling together;</a:t>
            </a:r>
            <a:br>
              <a:rPr lang="en-US" sz="3000" b="0" i="0" dirty="0">
                <a:solidFill>
                  <a:schemeClr val="bg1"/>
                </a:solidFill>
                <a:effectLst/>
                <a:latin typeface="system-ui"/>
              </a:rPr>
            </a:br>
            <a:r>
              <a:rPr lang="en-US" sz="3000" b="0" i="0" dirty="0">
                <a:solidFill>
                  <a:schemeClr val="bg1"/>
                </a:solidFill>
                <a:effectLst/>
                <a:latin typeface="system-ui"/>
              </a:rPr>
              <a:t>And a little child shall lead them.</a:t>
            </a:r>
            <a:r>
              <a:rPr lang="en-US" sz="3000" dirty="0">
                <a:solidFill>
                  <a:schemeClr val="bg1"/>
                </a:solidFill>
                <a:latin typeface="system-ui"/>
              </a:rPr>
              <a:t> </a:t>
            </a:r>
          </a:p>
          <a:p>
            <a:pPr algn="l"/>
            <a:r>
              <a:rPr lang="en-US" sz="3000" b="0" i="0" dirty="0">
                <a:solidFill>
                  <a:schemeClr val="bg1"/>
                </a:solidFill>
                <a:effectLst/>
                <a:latin typeface="system-ui"/>
              </a:rPr>
              <a:t>The cow and the bear shall graze;</a:t>
            </a:r>
            <a:br>
              <a:rPr lang="en-US" sz="3000" b="0" i="0" dirty="0">
                <a:solidFill>
                  <a:schemeClr val="bg1"/>
                </a:solidFill>
                <a:effectLst/>
                <a:latin typeface="system-ui"/>
              </a:rPr>
            </a:br>
            <a:r>
              <a:rPr lang="en-US" sz="3000" b="0" i="0" dirty="0">
                <a:solidFill>
                  <a:schemeClr val="bg1"/>
                </a:solidFill>
                <a:effectLst/>
                <a:latin typeface="system-ui"/>
              </a:rPr>
              <a:t>Their young ones shall lie down together;</a:t>
            </a:r>
            <a:br>
              <a:rPr lang="en-US" sz="3000" b="0" i="0" dirty="0">
                <a:solidFill>
                  <a:schemeClr val="bg1"/>
                </a:solidFill>
                <a:effectLst/>
                <a:latin typeface="system-ui"/>
              </a:rPr>
            </a:br>
            <a:r>
              <a:rPr lang="en-US" sz="3000" b="0" i="0" dirty="0">
                <a:solidFill>
                  <a:schemeClr val="bg1"/>
                </a:solidFill>
                <a:effectLst/>
                <a:latin typeface="system-ui"/>
              </a:rPr>
              <a:t>And the lion shall eat straw like the ox.</a:t>
            </a:r>
            <a:br>
              <a:rPr lang="en-US" sz="3000" b="0" i="0" dirty="0">
                <a:solidFill>
                  <a:schemeClr val="bg1"/>
                </a:solidFill>
                <a:effectLst/>
                <a:latin typeface="system-ui"/>
              </a:rPr>
            </a:br>
            <a:r>
              <a:rPr lang="en-US" sz="3000" b="0" i="0" dirty="0">
                <a:solidFill>
                  <a:schemeClr val="bg1"/>
                </a:solidFill>
                <a:effectLst/>
                <a:latin typeface="system-ui"/>
              </a:rPr>
              <a:t>The nursing child shall play by the cobra’s hole,</a:t>
            </a:r>
            <a:br>
              <a:rPr lang="en-US" sz="3000" b="0" i="0" dirty="0">
                <a:solidFill>
                  <a:schemeClr val="bg1"/>
                </a:solidFill>
                <a:effectLst/>
                <a:latin typeface="system-ui"/>
              </a:rPr>
            </a:br>
            <a:r>
              <a:rPr lang="en-US" sz="3000" b="0" i="0" dirty="0">
                <a:solidFill>
                  <a:schemeClr val="bg1"/>
                </a:solidFill>
                <a:effectLst/>
                <a:latin typeface="system-ui"/>
              </a:rPr>
              <a:t>And the weaned child shall put his hand in the viper’s den.</a:t>
            </a:r>
          </a:p>
          <a:p>
            <a:pPr algn="l"/>
            <a:r>
              <a:rPr lang="en-US" sz="3000" b="0" i="0" dirty="0">
                <a:solidFill>
                  <a:schemeClr val="bg1"/>
                </a:solidFill>
                <a:effectLst/>
                <a:latin typeface="system-ui"/>
              </a:rPr>
              <a:t>They shall not hurt nor destroy in all My holy mountain,</a:t>
            </a:r>
            <a:br>
              <a:rPr lang="en-US" sz="3000" b="0" i="0" dirty="0">
                <a:solidFill>
                  <a:schemeClr val="bg1"/>
                </a:solidFill>
                <a:effectLst/>
                <a:latin typeface="system-ui"/>
              </a:rPr>
            </a:br>
            <a:r>
              <a:rPr lang="en-US" sz="3000" b="0" i="0" dirty="0">
                <a:solidFill>
                  <a:schemeClr val="bg1"/>
                </a:solidFill>
                <a:effectLst/>
                <a:latin typeface="system-ui"/>
              </a:rPr>
              <a:t>For the earth shall be full of the knowledge of the </a:t>
            </a:r>
            <a:r>
              <a:rPr lang="en-US" sz="3000" b="0" i="0" cap="small" dirty="0">
                <a:solidFill>
                  <a:schemeClr val="bg1"/>
                </a:solidFill>
                <a:effectLst/>
                <a:latin typeface="system-ui"/>
              </a:rPr>
              <a:t>Lord</a:t>
            </a:r>
            <a:br>
              <a:rPr lang="en-US" sz="3000" b="0" i="0" dirty="0">
                <a:solidFill>
                  <a:schemeClr val="bg1"/>
                </a:solidFill>
                <a:effectLst/>
                <a:latin typeface="system-ui"/>
              </a:rPr>
            </a:br>
            <a:r>
              <a:rPr lang="en-US" sz="3000" b="0" i="0" dirty="0">
                <a:solidFill>
                  <a:schemeClr val="bg1"/>
                </a:solidFill>
                <a:effectLst/>
                <a:latin typeface="system-ui"/>
              </a:rPr>
              <a:t>As the waters cover the sea.</a:t>
            </a:r>
          </a:p>
          <a:p>
            <a:r>
              <a:rPr lang="en-US" sz="3200" dirty="0">
                <a:solidFill>
                  <a:srgbClr val="000000"/>
                </a:solidFill>
                <a:latin typeface="system-ui"/>
              </a:rPr>
              <a:t>														</a:t>
            </a:r>
            <a:r>
              <a:rPr lang="en-US" sz="3200" i="1" dirty="0">
                <a:solidFill>
                  <a:schemeClr val="bg1"/>
                </a:solidFill>
                <a:latin typeface="system-ui"/>
              </a:rPr>
              <a:t>Isaiah 11:6-9</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107977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12734" y="2558679"/>
            <a:ext cx="10058400" cy="1477328"/>
          </a:xfrm>
          <a:prstGeom prst="rect">
            <a:avLst/>
          </a:prstGeom>
          <a:noFill/>
        </p:spPr>
        <p:txBody>
          <a:bodyPr wrap="square">
            <a:spAutoFit/>
          </a:bodyPr>
          <a:lstStyle/>
          <a:p>
            <a:pPr algn="l"/>
            <a:r>
              <a:rPr lang="en-US" sz="3000" b="0" i="0" dirty="0">
                <a:solidFill>
                  <a:schemeClr val="bg1"/>
                </a:solidFill>
                <a:effectLst/>
                <a:latin typeface="system-ui"/>
              </a:rPr>
              <a:t>The wilderness and the wasteland shall be glad for them,</a:t>
            </a:r>
            <a:br>
              <a:rPr lang="en-US" sz="3000" dirty="0">
                <a:solidFill>
                  <a:schemeClr val="bg1"/>
                </a:solidFill>
              </a:rPr>
            </a:br>
            <a:r>
              <a:rPr lang="en-US" sz="3000" b="0" i="0" dirty="0">
                <a:solidFill>
                  <a:schemeClr val="bg1"/>
                </a:solidFill>
                <a:effectLst/>
                <a:latin typeface="system-ui"/>
              </a:rPr>
              <a:t>And the desert</a:t>
            </a:r>
            <a:r>
              <a:rPr lang="en-US" sz="3000" baseline="30000" dirty="0">
                <a:solidFill>
                  <a:schemeClr val="bg1"/>
                </a:solidFill>
                <a:latin typeface="system-ui"/>
              </a:rPr>
              <a:t>  </a:t>
            </a:r>
            <a:r>
              <a:rPr lang="en-US" sz="3000" b="0" i="0" dirty="0">
                <a:solidFill>
                  <a:schemeClr val="bg1"/>
                </a:solidFill>
                <a:effectLst/>
                <a:latin typeface="system-ui"/>
              </a:rPr>
              <a:t>shall rejoice and blossom as the rose;</a:t>
            </a:r>
            <a:r>
              <a:rPr lang="en-US" sz="3000" dirty="0">
                <a:solidFill>
                  <a:schemeClr val="bg1"/>
                </a:solidFill>
                <a:latin typeface="system-ui"/>
              </a:rPr>
              <a:t>																			Isaiah 35:1</a:t>
            </a:r>
            <a:r>
              <a:rPr lang="en-US" sz="3000" b="0" i="1" dirty="0">
                <a:solidFill>
                  <a:srgbClr val="000000"/>
                </a:solidFill>
                <a:effectLst/>
                <a:latin typeface="system-ui"/>
              </a:rPr>
              <a:t>.</a:t>
            </a:r>
            <a:endParaRPr lang="en-US" sz="3000" i="1" dirty="0"/>
          </a:p>
        </p:txBody>
      </p:sp>
    </p:spTree>
    <p:extLst>
      <p:ext uri="{BB962C8B-B14F-4D97-AF65-F5344CB8AC3E}">
        <p14:creationId xmlns:p14="http://schemas.microsoft.com/office/powerpoint/2010/main" val="4218117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63795" y="1665343"/>
            <a:ext cx="9016409" cy="3046988"/>
          </a:xfrm>
          <a:prstGeom prst="rect">
            <a:avLst/>
          </a:prstGeom>
          <a:noFill/>
        </p:spPr>
        <p:txBody>
          <a:bodyPr wrap="square">
            <a:spAutoFit/>
          </a:bodyPr>
          <a:lstStyle/>
          <a:p>
            <a:pPr algn="l"/>
            <a:r>
              <a:rPr lang="en-US" sz="3200" b="0" i="0" dirty="0">
                <a:solidFill>
                  <a:schemeClr val="bg1"/>
                </a:solidFill>
                <a:effectLst/>
                <a:latin typeface="system-ui"/>
              </a:rPr>
              <a:t>Sing, O heavens!</a:t>
            </a:r>
            <a:br>
              <a:rPr lang="en-US" sz="3200" dirty="0">
                <a:solidFill>
                  <a:schemeClr val="bg1"/>
                </a:solidFill>
              </a:rPr>
            </a:br>
            <a:r>
              <a:rPr lang="en-US" sz="3200" b="0" i="0" dirty="0">
                <a:solidFill>
                  <a:schemeClr val="bg1"/>
                </a:solidFill>
                <a:effectLst/>
                <a:latin typeface="system-ui"/>
              </a:rPr>
              <a:t>Be joyful, O earth!</a:t>
            </a:r>
            <a:br>
              <a:rPr lang="en-US" sz="3200" dirty="0">
                <a:solidFill>
                  <a:schemeClr val="bg1"/>
                </a:solidFill>
              </a:rPr>
            </a:br>
            <a:r>
              <a:rPr lang="en-US" sz="3200" b="0" i="0" dirty="0">
                <a:solidFill>
                  <a:schemeClr val="bg1"/>
                </a:solidFill>
                <a:effectLst/>
                <a:latin typeface="system-ui"/>
              </a:rPr>
              <a:t>And break out in singing, O mountains!</a:t>
            </a:r>
            <a:br>
              <a:rPr lang="en-US" sz="3200" dirty="0">
                <a:solidFill>
                  <a:schemeClr val="bg1"/>
                </a:solidFill>
              </a:rPr>
            </a:br>
            <a:r>
              <a:rPr lang="en-US" sz="3200" b="0" i="0" dirty="0">
                <a:solidFill>
                  <a:schemeClr val="bg1"/>
                </a:solidFill>
                <a:effectLst/>
                <a:latin typeface="system-ui"/>
              </a:rPr>
              <a:t>For the </a:t>
            </a:r>
            <a:r>
              <a:rPr lang="en-US" sz="3200" b="0" i="0" cap="small" dirty="0">
                <a:solidFill>
                  <a:schemeClr val="bg1"/>
                </a:solidFill>
                <a:effectLst/>
                <a:latin typeface="system-ui"/>
              </a:rPr>
              <a:t>Lord</a:t>
            </a:r>
            <a:r>
              <a:rPr lang="en-US" sz="3200" b="0" i="0" dirty="0">
                <a:solidFill>
                  <a:schemeClr val="bg1"/>
                </a:solidFill>
                <a:effectLst/>
                <a:latin typeface="system-ui"/>
              </a:rPr>
              <a:t> has comforted His people,</a:t>
            </a:r>
            <a:br>
              <a:rPr lang="en-US" sz="3200" dirty="0">
                <a:solidFill>
                  <a:schemeClr val="bg1"/>
                </a:solidFill>
              </a:rPr>
            </a:br>
            <a:r>
              <a:rPr lang="en-US" sz="3200" b="0" i="0" dirty="0">
                <a:solidFill>
                  <a:schemeClr val="bg1"/>
                </a:solidFill>
                <a:effectLst/>
                <a:latin typeface="system-ui"/>
              </a:rPr>
              <a:t>And will have mercy on His afflicted.</a:t>
            </a:r>
            <a:r>
              <a:rPr lang="en-US" sz="3200" dirty="0">
                <a:solidFill>
                  <a:schemeClr val="bg1"/>
                </a:solidFill>
                <a:latin typeface="system-ui"/>
              </a:rPr>
              <a:t>																				Isaiah 49:13</a:t>
            </a:r>
            <a:endParaRPr lang="en-US" sz="3200" dirty="0">
              <a:solidFill>
                <a:schemeClr val="bg1"/>
              </a:solidFill>
            </a:endParaRPr>
          </a:p>
        </p:txBody>
      </p:sp>
    </p:spTree>
    <p:extLst>
      <p:ext uri="{BB962C8B-B14F-4D97-AF65-F5344CB8AC3E}">
        <p14:creationId xmlns:p14="http://schemas.microsoft.com/office/powerpoint/2010/main" val="384083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63795" y="1413063"/>
            <a:ext cx="9016409" cy="4031873"/>
          </a:xfrm>
          <a:prstGeom prst="rect">
            <a:avLst/>
          </a:prstGeom>
          <a:noFill/>
        </p:spPr>
        <p:txBody>
          <a:bodyPr wrap="square">
            <a:spAutoFit/>
          </a:bodyPr>
          <a:lstStyle/>
          <a:p>
            <a:pPr algn="l"/>
            <a:r>
              <a:rPr lang="en-US" sz="3200" b="0" dirty="0">
                <a:solidFill>
                  <a:schemeClr val="bg1"/>
                </a:solidFill>
                <a:effectLst/>
                <a:latin typeface="system-ui"/>
              </a:rPr>
              <a:t>Let the sea roar, and all its fullness,</a:t>
            </a:r>
            <a:br>
              <a:rPr lang="en-US" sz="3200" dirty="0">
                <a:solidFill>
                  <a:schemeClr val="bg1"/>
                </a:solidFill>
              </a:rPr>
            </a:br>
            <a:r>
              <a:rPr lang="en-US" sz="3200" b="0" dirty="0">
                <a:solidFill>
                  <a:schemeClr val="bg1"/>
                </a:solidFill>
                <a:effectLst/>
                <a:latin typeface="system-ui"/>
              </a:rPr>
              <a:t>The world and those who dwell in it;</a:t>
            </a:r>
            <a:br>
              <a:rPr lang="en-US" sz="3200" dirty="0">
                <a:solidFill>
                  <a:schemeClr val="bg1"/>
                </a:solidFill>
              </a:rPr>
            </a:br>
            <a:r>
              <a:rPr lang="en-US" sz="3200" b="0" dirty="0">
                <a:solidFill>
                  <a:schemeClr val="bg1"/>
                </a:solidFill>
                <a:effectLst/>
                <a:latin typeface="system-ui"/>
              </a:rPr>
              <a:t>Let the rivers clap their hands;</a:t>
            </a:r>
            <a:br>
              <a:rPr lang="en-US" sz="3200" dirty="0">
                <a:solidFill>
                  <a:schemeClr val="bg1"/>
                </a:solidFill>
              </a:rPr>
            </a:br>
            <a:r>
              <a:rPr lang="en-US" sz="3200" b="0" dirty="0">
                <a:solidFill>
                  <a:schemeClr val="bg1"/>
                </a:solidFill>
                <a:effectLst/>
                <a:latin typeface="system-ui"/>
              </a:rPr>
              <a:t>Let the hills be joyful together before the </a:t>
            </a:r>
            <a:r>
              <a:rPr lang="en-US" sz="3200" b="0" cap="small" dirty="0">
                <a:solidFill>
                  <a:schemeClr val="bg1"/>
                </a:solidFill>
                <a:effectLst/>
                <a:latin typeface="system-ui"/>
              </a:rPr>
              <a:t>Lord</a:t>
            </a:r>
            <a:r>
              <a:rPr lang="en-US" sz="3200" b="0" dirty="0">
                <a:solidFill>
                  <a:schemeClr val="bg1"/>
                </a:solidFill>
                <a:effectLst/>
                <a:latin typeface="system-ui"/>
              </a:rPr>
              <a:t>,</a:t>
            </a:r>
            <a:br>
              <a:rPr lang="en-US" sz="3200" dirty="0">
                <a:solidFill>
                  <a:schemeClr val="bg1"/>
                </a:solidFill>
              </a:rPr>
            </a:br>
            <a:r>
              <a:rPr lang="en-US" sz="3200" b="0" dirty="0">
                <a:solidFill>
                  <a:schemeClr val="bg1"/>
                </a:solidFill>
                <a:effectLst/>
                <a:latin typeface="system-ui"/>
              </a:rPr>
              <a:t>For He is coming to judge the earth.</a:t>
            </a:r>
            <a:br>
              <a:rPr lang="en-US" sz="3200" dirty="0">
                <a:solidFill>
                  <a:schemeClr val="bg1"/>
                </a:solidFill>
              </a:rPr>
            </a:br>
            <a:r>
              <a:rPr lang="en-US" sz="3200" b="0" dirty="0">
                <a:solidFill>
                  <a:schemeClr val="bg1"/>
                </a:solidFill>
                <a:effectLst/>
                <a:latin typeface="system-ui"/>
              </a:rPr>
              <a:t>With righteousness He shall judge the world,</a:t>
            </a:r>
            <a:br>
              <a:rPr lang="en-US" sz="3200" dirty="0">
                <a:solidFill>
                  <a:schemeClr val="bg1"/>
                </a:solidFill>
              </a:rPr>
            </a:br>
            <a:r>
              <a:rPr lang="en-US" sz="3200" b="0" dirty="0">
                <a:solidFill>
                  <a:schemeClr val="bg1"/>
                </a:solidFill>
                <a:effectLst/>
                <a:latin typeface="system-ui"/>
              </a:rPr>
              <a:t>And the peoples with equity.</a:t>
            </a:r>
            <a:r>
              <a:rPr lang="en-US" sz="3200" dirty="0">
                <a:solidFill>
                  <a:schemeClr val="bg1"/>
                </a:solidFill>
                <a:latin typeface="system-ui"/>
              </a:rPr>
              <a:t>																							Psalm 98:7-9</a:t>
            </a:r>
            <a:endParaRPr lang="en-US" sz="3200" dirty="0">
              <a:solidFill>
                <a:schemeClr val="bg1"/>
              </a:solidFill>
            </a:endParaRPr>
          </a:p>
        </p:txBody>
      </p:sp>
    </p:spTree>
    <p:extLst>
      <p:ext uri="{BB962C8B-B14F-4D97-AF65-F5344CB8AC3E}">
        <p14:creationId xmlns:p14="http://schemas.microsoft.com/office/powerpoint/2010/main" val="2481452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63795" y="181957"/>
            <a:ext cx="9016409" cy="6494085"/>
          </a:xfrm>
          <a:prstGeom prst="rect">
            <a:avLst/>
          </a:prstGeom>
          <a:noFill/>
        </p:spPr>
        <p:txBody>
          <a:bodyPr wrap="square">
            <a:spAutoFit/>
          </a:bodyPr>
          <a:lstStyle/>
          <a:p>
            <a:pPr algn="l"/>
            <a:r>
              <a:rPr lang="en-US" sz="3200" b="0" i="0" dirty="0">
                <a:solidFill>
                  <a:schemeClr val="bg1"/>
                </a:solidFill>
                <a:effectLst/>
                <a:latin typeface="system-ui"/>
              </a:rPr>
              <a:t>Praise the </a:t>
            </a:r>
            <a:r>
              <a:rPr lang="en-US" sz="3200" b="0" i="0" cap="small" dirty="0">
                <a:solidFill>
                  <a:schemeClr val="bg1"/>
                </a:solidFill>
                <a:effectLst/>
                <a:latin typeface="system-ui"/>
              </a:rPr>
              <a:t>Lord</a:t>
            </a:r>
            <a:r>
              <a:rPr lang="en-US" sz="3200" b="0" i="0" dirty="0">
                <a:solidFill>
                  <a:schemeClr val="bg1"/>
                </a:solidFill>
                <a:effectLst/>
                <a:latin typeface="system-ui"/>
              </a:rPr>
              <a:t> from the earth,</a:t>
            </a:r>
            <a:br>
              <a:rPr lang="en-US" sz="3200" dirty="0">
                <a:solidFill>
                  <a:schemeClr val="bg1"/>
                </a:solidFill>
              </a:rPr>
            </a:br>
            <a:r>
              <a:rPr lang="en-US" sz="3200" b="0" i="0" dirty="0">
                <a:solidFill>
                  <a:schemeClr val="bg1"/>
                </a:solidFill>
                <a:effectLst/>
                <a:latin typeface="system-ui"/>
              </a:rPr>
              <a:t>You great sea creatures and all the depths;</a:t>
            </a:r>
            <a:br>
              <a:rPr lang="en-US" sz="3200" dirty="0">
                <a:solidFill>
                  <a:schemeClr val="bg1"/>
                </a:solidFill>
              </a:rPr>
            </a:br>
            <a:r>
              <a:rPr lang="en-US" sz="3200" b="0" i="0" dirty="0">
                <a:solidFill>
                  <a:schemeClr val="bg1"/>
                </a:solidFill>
                <a:effectLst/>
                <a:latin typeface="system-ui"/>
              </a:rPr>
              <a:t>Fire and hail, snow and clouds;</a:t>
            </a:r>
            <a:br>
              <a:rPr lang="en-US" sz="3200" dirty="0">
                <a:solidFill>
                  <a:schemeClr val="bg1"/>
                </a:solidFill>
              </a:rPr>
            </a:br>
            <a:r>
              <a:rPr lang="en-US" sz="3200" b="0" i="0" dirty="0">
                <a:solidFill>
                  <a:schemeClr val="bg1"/>
                </a:solidFill>
                <a:effectLst/>
                <a:latin typeface="system-ui"/>
              </a:rPr>
              <a:t>Stormy wind, fulfilling His word;</a:t>
            </a:r>
            <a:br>
              <a:rPr lang="en-US" sz="3200" dirty="0">
                <a:solidFill>
                  <a:schemeClr val="bg1"/>
                </a:solidFill>
              </a:rPr>
            </a:br>
            <a:r>
              <a:rPr lang="en-US" sz="3200" b="0" i="0" dirty="0">
                <a:solidFill>
                  <a:schemeClr val="bg1"/>
                </a:solidFill>
                <a:effectLst/>
                <a:latin typeface="system-ui"/>
              </a:rPr>
              <a:t>Mountains and all hills;</a:t>
            </a:r>
            <a:br>
              <a:rPr lang="en-US" sz="3200" dirty="0">
                <a:solidFill>
                  <a:schemeClr val="bg1"/>
                </a:solidFill>
              </a:rPr>
            </a:br>
            <a:r>
              <a:rPr lang="en-US" sz="3200" b="0" i="0" dirty="0">
                <a:solidFill>
                  <a:schemeClr val="bg1"/>
                </a:solidFill>
                <a:effectLst/>
                <a:latin typeface="system-ui"/>
              </a:rPr>
              <a:t>Fruitful trees and all cedars;</a:t>
            </a:r>
            <a:br>
              <a:rPr lang="en-US" sz="3200" dirty="0">
                <a:solidFill>
                  <a:schemeClr val="bg1"/>
                </a:solidFill>
              </a:rPr>
            </a:br>
            <a:r>
              <a:rPr lang="en-US" sz="3200" b="0" i="0" dirty="0">
                <a:solidFill>
                  <a:schemeClr val="bg1"/>
                </a:solidFill>
                <a:effectLst/>
                <a:latin typeface="system-ui"/>
              </a:rPr>
              <a:t>Beasts and all cattle;</a:t>
            </a:r>
            <a:br>
              <a:rPr lang="en-US" sz="3200" dirty="0">
                <a:solidFill>
                  <a:schemeClr val="bg1"/>
                </a:solidFill>
              </a:rPr>
            </a:br>
            <a:r>
              <a:rPr lang="en-US" sz="3200" b="0" i="0" dirty="0">
                <a:solidFill>
                  <a:schemeClr val="bg1"/>
                </a:solidFill>
                <a:effectLst/>
                <a:latin typeface="system-ui"/>
              </a:rPr>
              <a:t>Creeping things and flying fowl;</a:t>
            </a:r>
            <a:br>
              <a:rPr lang="en-US" sz="3200" dirty="0">
                <a:solidFill>
                  <a:schemeClr val="bg1"/>
                </a:solidFill>
              </a:rPr>
            </a:br>
            <a:r>
              <a:rPr lang="en-US" sz="3200" b="0" i="0" dirty="0">
                <a:solidFill>
                  <a:schemeClr val="bg1"/>
                </a:solidFill>
                <a:effectLst/>
                <a:latin typeface="system-ui"/>
              </a:rPr>
              <a:t>Kings of the earth and all peoples;</a:t>
            </a:r>
            <a:br>
              <a:rPr lang="en-US" sz="3200" dirty="0">
                <a:solidFill>
                  <a:schemeClr val="bg1"/>
                </a:solidFill>
              </a:rPr>
            </a:br>
            <a:r>
              <a:rPr lang="en-US" sz="3200" b="0" i="0" dirty="0">
                <a:solidFill>
                  <a:schemeClr val="bg1"/>
                </a:solidFill>
                <a:effectLst/>
                <a:latin typeface="system-ui"/>
              </a:rPr>
              <a:t>Princes and all judges of the earth;</a:t>
            </a:r>
            <a:br>
              <a:rPr lang="en-US" sz="3200" dirty="0">
                <a:solidFill>
                  <a:schemeClr val="bg1"/>
                </a:solidFill>
              </a:rPr>
            </a:br>
            <a:r>
              <a:rPr lang="en-US" sz="3200" b="0" i="0" dirty="0">
                <a:solidFill>
                  <a:schemeClr val="bg1"/>
                </a:solidFill>
                <a:effectLst/>
                <a:latin typeface="system-ui"/>
              </a:rPr>
              <a:t>Both young men and maidens;</a:t>
            </a:r>
            <a:br>
              <a:rPr lang="en-US" sz="3200" dirty="0">
                <a:solidFill>
                  <a:schemeClr val="bg1"/>
                </a:solidFill>
              </a:rPr>
            </a:br>
            <a:r>
              <a:rPr lang="en-US" sz="3200" b="0" i="0" dirty="0">
                <a:solidFill>
                  <a:schemeClr val="bg1"/>
                </a:solidFill>
                <a:effectLst/>
                <a:latin typeface="system-ui"/>
              </a:rPr>
              <a:t>Old men and children.</a:t>
            </a:r>
            <a:r>
              <a:rPr lang="en-US" sz="3200" dirty="0">
                <a:solidFill>
                  <a:schemeClr val="bg1"/>
                </a:solidFill>
                <a:latin typeface="system-ui"/>
              </a:rPr>
              <a:t>																							Psalm 148:7-12</a:t>
            </a:r>
            <a:endParaRPr lang="en-US" sz="3200" dirty="0">
              <a:solidFill>
                <a:schemeClr val="bg1"/>
              </a:solidFill>
            </a:endParaRPr>
          </a:p>
        </p:txBody>
      </p:sp>
    </p:spTree>
    <p:extLst>
      <p:ext uri="{BB962C8B-B14F-4D97-AF65-F5344CB8AC3E}">
        <p14:creationId xmlns:p14="http://schemas.microsoft.com/office/powerpoint/2010/main" val="1808634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6861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413063"/>
            <a:ext cx="9144000" cy="4031873"/>
          </a:xfrm>
          <a:prstGeom prst="rect">
            <a:avLst/>
          </a:prstGeom>
          <a:noFill/>
        </p:spPr>
        <p:txBody>
          <a:bodyPr wrap="square">
            <a:spAutoFit/>
          </a:bodyPr>
          <a:lstStyle/>
          <a:p>
            <a:pPr algn="l"/>
            <a:r>
              <a:rPr lang="en-US" sz="3200" b="0" dirty="0">
                <a:solidFill>
                  <a:schemeClr val="bg1"/>
                </a:solidFill>
                <a:effectLst/>
                <a:latin typeface="system-ui"/>
              </a:rPr>
              <a:t>For I consider that the sufferings of this present time are not worthy to be compared with the glory that is to be revealed to us. </a:t>
            </a:r>
          </a:p>
          <a:p>
            <a:pPr algn="l"/>
            <a:endParaRPr lang="en-US" sz="3200" dirty="0">
              <a:solidFill>
                <a:schemeClr val="bg1"/>
              </a:solidFill>
              <a:latin typeface="system-ui"/>
            </a:endParaRPr>
          </a:p>
          <a:p>
            <a:pPr algn="l"/>
            <a:r>
              <a:rPr lang="en-US" sz="3200" b="0" dirty="0">
                <a:solidFill>
                  <a:schemeClr val="bg1"/>
                </a:solidFill>
                <a:effectLst/>
                <a:latin typeface="system-ui"/>
              </a:rPr>
              <a:t>For the eagerly awaiting creation waits for the revealing of the sons and daughters of God. </a:t>
            </a:r>
            <a:r>
              <a:rPr lang="en-US" sz="3200" dirty="0">
                <a:solidFill>
                  <a:schemeClr val="bg1"/>
                </a:solidFill>
                <a:latin typeface="system-ui"/>
              </a:rPr>
              <a:t>									</a:t>
            </a:r>
          </a:p>
          <a:p>
            <a:pPr algn="l"/>
            <a:r>
              <a:rPr lang="en-US" sz="3200" dirty="0">
                <a:solidFill>
                  <a:schemeClr val="bg1"/>
                </a:solidFill>
                <a:latin typeface="system-ui"/>
              </a:rPr>
              <a:t>													</a:t>
            </a:r>
            <a:r>
              <a:rPr lang="en-US" sz="3200" i="1" dirty="0">
                <a:solidFill>
                  <a:schemeClr val="bg1"/>
                </a:solidFill>
                <a:latin typeface="system-ui"/>
              </a:rPr>
              <a:t>Romans 8:18-19</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2235554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413063"/>
            <a:ext cx="9144000" cy="4031873"/>
          </a:xfrm>
          <a:prstGeom prst="rect">
            <a:avLst/>
          </a:prstGeom>
          <a:noFill/>
        </p:spPr>
        <p:txBody>
          <a:bodyPr wrap="square">
            <a:spAutoFit/>
          </a:bodyPr>
          <a:lstStyle/>
          <a:p>
            <a:pPr algn="l"/>
            <a:r>
              <a:rPr lang="en-US" sz="3200" b="0" dirty="0">
                <a:solidFill>
                  <a:schemeClr val="bg1"/>
                </a:solidFill>
                <a:effectLst/>
                <a:latin typeface="system-ui"/>
              </a:rPr>
              <a:t>For the creation was subjected to futility, not willingly, but because of Him who subjected it, in hope that the creation itself also will be set free from its slavery to corruption into the freedom of the glory of the children of God. For we know that the whole creation groans and suffers the pains of childbirth together until now.</a:t>
            </a:r>
            <a:r>
              <a:rPr lang="en-US" sz="3200" dirty="0">
                <a:solidFill>
                  <a:schemeClr val="bg1"/>
                </a:solidFill>
                <a:latin typeface="system-ui"/>
              </a:rPr>
              <a:t>								</a:t>
            </a:r>
          </a:p>
          <a:p>
            <a:pPr algn="l"/>
            <a:r>
              <a:rPr lang="en-US" sz="3200" dirty="0">
                <a:solidFill>
                  <a:schemeClr val="bg1"/>
                </a:solidFill>
                <a:latin typeface="system-ui"/>
              </a:rPr>
              <a:t>													</a:t>
            </a:r>
            <a:r>
              <a:rPr lang="en-US" sz="3200" i="1" dirty="0">
                <a:solidFill>
                  <a:schemeClr val="bg1"/>
                </a:solidFill>
                <a:latin typeface="system-ui"/>
              </a:rPr>
              <a:t>Romans 8:20-22</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1554768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413063"/>
            <a:ext cx="9144000" cy="4031873"/>
          </a:xfrm>
          <a:prstGeom prst="rect">
            <a:avLst/>
          </a:prstGeom>
          <a:noFill/>
        </p:spPr>
        <p:txBody>
          <a:bodyPr wrap="square">
            <a:spAutoFit/>
          </a:bodyPr>
          <a:lstStyle/>
          <a:p>
            <a:pPr algn="l"/>
            <a:r>
              <a:rPr lang="en-US" sz="3200" b="0" dirty="0">
                <a:solidFill>
                  <a:schemeClr val="bg1"/>
                </a:solidFill>
                <a:effectLst/>
                <a:latin typeface="system-ui"/>
              </a:rPr>
              <a:t>For the creation was subjected to futility, not willingly, but because of Him who subjected it, in hope that the creation itself also will be set free from its slavery to corruption into the freedom of the glory of the children of God. For we know that the whole creation groans and suffers the pains of childbirth together until now.</a:t>
            </a:r>
            <a:r>
              <a:rPr lang="en-US" sz="3200" dirty="0">
                <a:solidFill>
                  <a:schemeClr val="bg1"/>
                </a:solidFill>
                <a:latin typeface="system-ui"/>
              </a:rPr>
              <a:t>								</a:t>
            </a:r>
          </a:p>
          <a:p>
            <a:pPr algn="l"/>
            <a:r>
              <a:rPr lang="en-US" sz="3200" dirty="0">
                <a:solidFill>
                  <a:schemeClr val="bg1"/>
                </a:solidFill>
                <a:latin typeface="system-ui"/>
              </a:rPr>
              <a:t>													</a:t>
            </a:r>
            <a:r>
              <a:rPr lang="en-US" sz="3200" i="1" dirty="0">
                <a:solidFill>
                  <a:schemeClr val="bg1"/>
                </a:solidFill>
                <a:latin typeface="system-ui"/>
              </a:rPr>
              <a:t>Romans 8:20-22</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10207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813895"/>
            <a:ext cx="9144000" cy="2554545"/>
          </a:xfrm>
          <a:prstGeom prst="rect">
            <a:avLst/>
          </a:prstGeom>
          <a:noFill/>
        </p:spPr>
        <p:txBody>
          <a:bodyPr wrap="square">
            <a:spAutoFit/>
          </a:bodyPr>
          <a:lstStyle/>
          <a:p>
            <a:pPr algn="l"/>
            <a:r>
              <a:rPr lang="en-US" sz="3200" b="0" dirty="0">
                <a:solidFill>
                  <a:schemeClr val="bg1"/>
                </a:solidFill>
                <a:effectLst/>
                <a:latin typeface="system-ui"/>
              </a:rPr>
              <a:t>And not only that, but also we ourselves, having the first fruits of the Spirit, even we ourselves groan within ourselves, waiting eagerly for our adoption as sons and daughters, the redemption of our body.</a:t>
            </a:r>
            <a:r>
              <a:rPr lang="en-US" sz="3200" dirty="0">
                <a:solidFill>
                  <a:schemeClr val="bg1"/>
                </a:solidFill>
                <a:latin typeface="system-ui"/>
              </a:rPr>
              <a:t>															</a:t>
            </a:r>
            <a:r>
              <a:rPr lang="en-US" sz="3200" i="1" dirty="0">
                <a:solidFill>
                  <a:schemeClr val="bg1"/>
                </a:solidFill>
                <a:latin typeface="system-ui"/>
              </a:rPr>
              <a:t>Romans 8:23</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854217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3C1297-3F17-48E0-8A95-A12C1C54234E}"/>
              </a:ext>
            </a:extLst>
          </p:cNvPr>
          <p:cNvSpPr txBox="1"/>
          <p:nvPr/>
        </p:nvSpPr>
        <p:spPr>
          <a:xfrm>
            <a:off x="-2" y="2351782"/>
            <a:ext cx="1955409" cy="1077218"/>
          </a:xfrm>
          <a:prstGeom prst="rect">
            <a:avLst/>
          </a:prstGeom>
          <a:noFill/>
        </p:spPr>
        <p:txBody>
          <a:bodyPr wrap="square" rtlCol="0">
            <a:spAutoFit/>
          </a:bodyPr>
          <a:lstStyle/>
          <a:p>
            <a:pPr algn="ctr"/>
            <a:r>
              <a:rPr lang="en-US" sz="3200" dirty="0">
                <a:solidFill>
                  <a:schemeClr val="bg1"/>
                </a:solidFill>
              </a:rPr>
              <a:t>Creation</a:t>
            </a:r>
          </a:p>
          <a:p>
            <a:pPr algn="ctr"/>
            <a:r>
              <a:rPr lang="en-US" sz="3200" dirty="0">
                <a:solidFill>
                  <a:schemeClr val="bg1"/>
                </a:solidFill>
              </a:rPr>
              <a:t>1</a:t>
            </a:r>
          </a:p>
        </p:txBody>
      </p:sp>
      <p:sp>
        <p:nvSpPr>
          <p:cNvPr id="5" name="TextBox 4">
            <a:extLst>
              <a:ext uri="{FF2B5EF4-FFF2-40B4-BE49-F238E27FC236}">
                <a16:creationId xmlns:a16="http://schemas.microsoft.com/office/drawing/2014/main" id="{91555E0A-7BFF-498F-9013-4C5846388F4C}"/>
              </a:ext>
            </a:extLst>
          </p:cNvPr>
          <p:cNvSpPr txBox="1"/>
          <p:nvPr/>
        </p:nvSpPr>
        <p:spPr>
          <a:xfrm>
            <a:off x="1677567" y="2351782"/>
            <a:ext cx="1955409" cy="1077218"/>
          </a:xfrm>
          <a:prstGeom prst="rect">
            <a:avLst/>
          </a:prstGeom>
          <a:noFill/>
        </p:spPr>
        <p:txBody>
          <a:bodyPr wrap="square" rtlCol="0">
            <a:spAutoFit/>
          </a:bodyPr>
          <a:lstStyle/>
          <a:p>
            <a:pPr algn="ctr"/>
            <a:r>
              <a:rPr lang="en-US" sz="3200" dirty="0">
                <a:solidFill>
                  <a:srgbClr val="FFFF00"/>
                </a:solidFill>
              </a:rPr>
              <a:t>Covenant</a:t>
            </a:r>
          </a:p>
          <a:p>
            <a:pPr algn="ctr"/>
            <a:r>
              <a:rPr lang="en-US" sz="3200" dirty="0">
                <a:solidFill>
                  <a:srgbClr val="FFFF00"/>
                </a:solidFill>
              </a:rPr>
              <a:t>2</a:t>
            </a:r>
          </a:p>
        </p:txBody>
      </p:sp>
      <p:sp>
        <p:nvSpPr>
          <p:cNvPr id="6" name="TextBox 5">
            <a:extLst>
              <a:ext uri="{FF2B5EF4-FFF2-40B4-BE49-F238E27FC236}">
                <a16:creationId xmlns:a16="http://schemas.microsoft.com/office/drawing/2014/main" id="{87869A17-2EEE-4441-97DD-9B3DCF2F98BC}"/>
              </a:ext>
            </a:extLst>
          </p:cNvPr>
          <p:cNvSpPr txBox="1"/>
          <p:nvPr/>
        </p:nvSpPr>
        <p:spPr>
          <a:xfrm>
            <a:off x="3180466" y="2351782"/>
            <a:ext cx="1955409" cy="1077218"/>
          </a:xfrm>
          <a:prstGeom prst="rect">
            <a:avLst/>
          </a:prstGeom>
          <a:noFill/>
        </p:spPr>
        <p:txBody>
          <a:bodyPr wrap="square" rtlCol="0">
            <a:spAutoFit/>
          </a:bodyPr>
          <a:lstStyle/>
          <a:p>
            <a:pPr algn="ctr"/>
            <a:r>
              <a:rPr lang="en-US" sz="3200" dirty="0">
                <a:solidFill>
                  <a:srgbClr val="FFC000"/>
                </a:solidFill>
              </a:rPr>
              <a:t>Christ</a:t>
            </a:r>
          </a:p>
          <a:p>
            <a:pPr algn="ctr"/>
            <a:r>
              <a:rPr lang="en-US" sz="3200" dirty="0">
                <a:solidFill>
                  <a:srgbClr val="FFC000"/>
                </a:solidFill>
              </a:rPr>
              <a:t>3</a:t>
            </a:r>
          </a:p>
        </p:txBody>
      </p:sp>
      <p:sp>
        <p:nvSpPr>
          <p:cNvPr id="7" name="TextBox 6">
            <a:extLst>
              <a:ext uri="{FF2B5EF4-FFF2-40B4-BE49-F238E27FC236}">
                <a16:creationId xmlns:a16="http://schemas.microsoft.com/office/drawing/2014/main" id="{A9C52C8F-173E-4371-9B4A-641D4E5558D5}"/>
              </a:ext>
            </a:extLst>
          </p:cNvPr>
          <p:cNvSpPr txBox="1"/>
          <p:nvPr/>
        </p:nvSpPr>
        <p:spPr>
          <a:xfrm>
            <a:off x="4468821" y="2351782"/>
            <a:ext cx="1955409" cy="1077218"/>
          </a:xfrm>
          <a:prstGeom prst="rect">
            <a:avLst/>
          </a:prstGeom>
          <a:noFill/>
        </p:spPr>
        <p:txBody>
          <a:bodyPr wrap="square" rtlCol="0">
            <a:spAutoFit/>
          </a:bodyPr>
          <a:lstStyle/>
          <a:p>
            <a:pPr algn="ctr"/>
            <a:r>
              <a:rPr lang="en-US" sz="3200" dirty="0">
                <a:solidFill>
                  <a:srgbClr val="00B0F0"/>
                </a:solidFill>
              </a:rPr>
              <a:t>Church</a:t>
            </a:r>
          </a:p>
          <a:p>
            <a:pPr algn="ctr"/>
            <a:r>
              <a:rPr lang="en-US" sz="3200" dirty="0">
                <a:solidFill>
                  <a:srgbClr val="00B0F0"/>
                </a:solidFill>
              </a:rPr>
              <a:t>4</a:t>
            </a:r>
          </a:p>
        </p:txBody>
      </p:sp>
      <p:sp>
        <p:nvSpPr>
          <p:cNvPr id="8" name="TextBox 7">
            <a:extLst>
              <a:ext uri="{FF2B5EF4-FFF2-40B4-BE49-F238E27FC236}">
                <a16:creationId xmlns:a16="http://schemas.microsoft.com/office/drawing/2014/main" id="{B3515C1A-3477-4BB6-9543-90ED43AE742C}"/>
              </a:ext>
            </a:extLst>
          </p:cNvPr>
          <p:cNvSpPr txBox="1"/>
          <p:nvPr/>
        </p:nvSpPr>
        <p:spPr>
          <a:xfrm>
            <a:off x="6077243" y="2351782"/>
            <a:ext cx="2752583" cy="1077218"/>
          </a:xfrm>
          <a:prstGeom prst="rect">
            <a:avLst/>
          </a:prstGeom>
          <a:noFill/>
        </p:spPr>
        <p:txBody>
          <a:bodyPr wrap="square" rtlCol="0">
            <a:spAutoFit/>
          </a:bodyPr>
          <a:lstStyle/>
          <a:p>
            <a:pPr algn="ctr"/>
            <a:r>
              <a:rPr lang="en-US" sz="3200" dirty="0">
                <a:solidFill>
                  <a:srgbClr val="00FF00"/>
                </a:solidFill>
              </a:rPr>
              <a:t>Consummation</a:t>
            </a:r>
          </a:p>
          <a:p>
            <a:pPr algn="ctr"/>
            <a:r>
              <a:rPr lang="en-US" sz="3200" dirty="0">
                <a:solidFill>
                  <a:srgbClr val="00FF00"/>
                </a:solidFill>
              </a:rPr>
              <a:t>5</a:t>
            </a:r>
          </a:p>
        </p:txBody>
      </p:sp>
    </p:spTree>
    <p:extLst>
      <p:ext uri="{BB962C8B-B14F-4D97-AF65-F5344CB8AC3E}">
        <p14:creationId xmlns:p14="http://schemas.microsoft.com/office/powerpoint/2010/main" val="139370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813895"/>
            <a:ext cx="9144000" cy="2554545"/>
          </a:xfrm>
          <a:prstGeom prst="rect">
            <a:avLst/>
          </a:prstGeom>
          <a:noFill/>
        </p:spPr>
        <p:txBody>
          <a:bodyPr wrap="square">
            <a:spAutoFit/>
          </a:bodyPr>
          <a:lstStyle/>
          <a:p>
            <a:pPr algn="l"/>
            <a:r>
              <a:rPr lang="en-US" sz="3200" b="0" dirty="0">
                <a:solidFill>
                  <a:schemeClr val="bg1"/>
                </a:solidFill>
                <a:effectLst/>
                <a:latin typeface="system-ui"/>
              </a:rPr>
              <a:t>And not only that, but also we ourselves, having the first fruits of the Spirit, even we ourselves groan within ourselves, waiting eagerly for our adoption as sons and daughters, the redemption of our body.</a:t>
            </a:r>
            <a:r>
              <a:rPr lang="en-US" sz="3200" dirty="0">
                <a:solidFill>
                  <a:schemeClr val="bg1"/>
                </a:solidFill>
                <a:latin typeface="system-ui"/>
              </a:rPr>
              <a:t>															</a:t>
            </a:r>
            <a:r>
              <a:rPr lang="en-US" sz="3200" i="1" dirty="0">
                <a:solidFill>
                  <a:schemeClr val="bg1"/>
                </a:solidFill>
                <a:latin typeface="system-ui"/>
              </a:rPr>
              <a:t>Romans 8:23</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1666021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014311"/>
            <a:ext cx="9144000" cy="2554545"/>
          </a:xfrm>
          <a:prstGeom prst="rect">
            <a:avLst/>
          </a:prstGeom>
          <a:noFill/>
        </p:spPr>
        <p:txBody>
          <a:bodyPr wrap="square">
            <a:spAutoFit/>
          </a:bodyPr>
          <a:lstStyle/>
          <a:p>
            <a:pPr algn="l"/>
            <a:r>
              <a:rPr lang="en-US" sz="3200" b="0" i="0" dirty="0">
                <a:solidFill>
                  <a:schemeClr val="bg1"/>
                </a:solidFill>
                <a:effectLst/>
                <a:latin typeface="system-ui"/>
              </a:rPr>
              <a:t>For in hope we have been saved, but hope that is seen is </a:t>
            </a:r>
            <a:r>
              <a:rPr lang="en-US" sz="3200" b="0" dirty="0">
                <a:solidFill>
                  <a:schemeClr val="bg1"/>
                </a:solidFill>
                <a:effectLst/>
                <a:latin typeface="system-ui"/>
              </a:rPr>
              <a:t>not hope; for who hopes for what he already sees? But if we hope for what we do not see, through perseverance we wait eagerly for it.</a:t>
            </a:r>
            <a:r>
              <a:rPr lang="en-US" sz="3200" dirty="0">
                <a:solidFill>
                  <a:schemeClr val="bg1"/>
                </a:solidFill>
                <a:latin typeface="system-ui"/>
              </a:rPr>
              <a:t>																				</a:t>
            </a:r>
            <a:r>
              <a:rPr lang="en-US" sz="3200" i="1" dirty="0">
                <a:solidFill>
                  <a:schemeClr val="bg1"/>
                </a:solidFill>
                <a:latin typeface="system-ui"/>
              </a:rPr>
              <a:t>Romans 8:24-25</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106536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428178"/>
            <a:ext cx="9144000" cy="6001643"/>
          </a:xfrm>
          <a:prstGeom prst="rect">
            <a:avLst/>
          </a:prstGeom>
          <a:noFill/>
        </p:spPr>
        <p:txBody>
          <a:bodyPr wrap="square">
            <a:spAutoFit/>
          </a:bodyPr>
          <a:lstStyle/>
          <a:p>
            <a:pPr algn="l"/>
            <a:r>
              <a:rPr lang="en-US" sz="3200" b="0" dirty="0">
                <a:solidFill>
                  <a:schemeClr val="bg1"/>
                </a:solidFill>
                <a:effectLst/>
                <a:latin typeface="system-ui"/>
              </a:rPr>
              <a:t>So when this corruptible has put on incorruption, and this mortal has put on immortality, then shall be brought to pass the saying that is written: “Death is swallowed up in victory.”</a:t>
            </a:r>
          </a:p>
          <a:p>
            <a:pPr algn="l"/>
            <a:endParaRPr lang="en-US" sz="3200" b="0" dirty="0">
              <a:solidFill>
                <a:schemeClr val="bg1"/>
              </a:solidFill>
              <a:effectLst/>
              <a:latin typeface="system-ui"/>
            </a:endParaRPr>
          </a:p>
          <a:p>
            <a:pPr algn="l"/>
            <a:r>
              <a:rPr lang="en-US" sz="3200" b="0" dirty="0">
                <a:solidFill>
                  <a:schemeClr val="bg1"/>
                </a:solidFill>
                <a:effectLst/>
                <a:latin typeface="system-ui"/>
              </a:rPr>
              <a:t>“O Death, where is your sting?</a:t>
            </a:r>
            <a:br>
              <a:rPr lang="en-US" sz="3200" b="0" dirty="0">
                <a:solidFill>
                  <a:schemeClr val="bg1"/>
                </a:solidFill>
                <a:effectLst/>
                <a:latin typeface="system-ui"/>
              </a:rPr>
            </a:br>
            <a:r>
              <a:rPr lang="en-US" sz="3200" b="0" dirty="0">
                <a:solidFill>
                  <a:schemeClr val="bg1"/>
                </a:solidFill>
                <a:effectLst/>
                <a:latin typeface="system-ui"/>
              </a:rPr>
              <a:t>O Hades, where is your victory?”</a:t>
            </a:r>
          </a:p>
          <a:p>
            <a:pPr algn="l"/>
            <a:endParaRPr lang="en-US" sz="3200" b="0" dirty="0">
              <a:solidFill>
                <a:schemeClr val="bg1"/>
              </a:solidFill>
              <a:effectLst/>
              <a:latin typeface="system-ui"/>
            </a:endParaRPr>
          </a:p>
          <a:p>
            <a:pPr algn="l"/>
            <a:r>
              <a:rPr lang="en-US" sz="3200" b="0" dirty="0">
                <a:solidFill>
                  <a:schemeClr val="bg1"/>
                </a:solidFill>
                <a:effectLst/>
                <a:latin typeface="system-ui"/>
              </a:rPr>
              <a:t>The sting of death is sin, and the strength of sin is the law. But thanks be to God, who gives us the victory through our Lord Jesus Christ.</a:t>
            </a:r>
          </a:p>
          <a:p>
            <a:pPr algn="l"/>
            <a:r>
              <a:rPr lang="en-US" sz="3200" dirty="0">
                <a:solidFill>
                  <a:schemeClr val="bg1"/>
                </a:solidFill>
                <a:latin typeface="system-ui"/>
              </a:rPr>
              <a:t>										     </a:t>
            </a:r>
            <a:r>
              <a:rPr lang="en-US" sz="3200" i="1" dirty="0">
                <a:solidFill>
                  <a:schemeClr val="bg1"/>
                </a:solidFill>
                <a:latin typeface="system-ui"/>
              </a:rPr>
              <a:t>1 Corinthians 15:54-57</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810856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920621"/>
            <a:ext cx="9144000" cy="5016758"/>
          </a:xfrm>
          <a:prstGeom prst="rect">
            <a:avLst/>
          </a:prstGeom>
          <a:noFill/>
        </p:spPr>
        <p:txBody>
          <a:bodyPr wrap="square">
            <a:spAutoFit/>
          </a:bodyPr>
          <a:lstStyle/>
          <a:p>
            <a:pPr algn="l"/>
            <a:r>
              <a:rPr lang="en-US" sz="3200" b="0" i="0" dirty="0">
                <a:solidFill>
                  <a:schemeClr val="bg1"/>
                </a:solidFill>
                <a:effectLst/>
                <a:latin typeface="system-ui"/>
              </a:rPr>
              <a:t>Or do you not know that as many of us as were baptized into Christ Jesus were baptized into His death?</a:t>
            </a:r>
            <a:r>
              <a:rPr lang="en-US" sz="3200" dirty="0">
                <a:solidFill>
                  <a:schemeClr val="bg1"/>
                </a:solidFill>
                <a:latin typeface="system-ui"/>
              </a:rPr>
              <a:t>		</a:t>
            </a:r>
          </a:p>
          <a:p>
            <a:pPr algn="l"/>
            <a:endParaRPr lang="en-US" sz="3200" dirty="0">
              <a:solidFill>
                <a:schemeClr val="bg1"/>
              </a:solidFill>
              <a:latin typeface="system-ui"/>
            </a:endParaRPr>
          </a:p>
          <a:p>
            <a:pPr algn="l"/>
            <a:r>
              <a:rPr lang="en-US" sz="3200" b="0" i="0" dirty="0">
                <a:solidFill>
                  <a:schemeClr val="bg1"/>
                </a:solidFill>
                <a:effectLst/>
                <a:latin typeface="system-ui"/>
              </a:rPr>
              <a:t>Now if we died with Christ, we believe that we shall also live with Him, knowing that Christ, having been raised from the dead, dies no more. Death no longer has dominion over Him.</a:t>
            </a:r>
            <a:r>
              <a:rPr lang="en-US" sz="3200" dirty="0">
                <a:solidFill>
                  <a:schemeClr val="bg1"/>
                </a:solidFill>
                <a:latin typeface="system-ui"/>
              </a:rPr>
              <a:t>								     </a:t>
            </a:r>
          </a:p>
          <a:p>
            <a:pPr algn="l"/>
            <a:endParaRPr lang="en-US" sz="3200" i="1" dirty="0">
              <a:solidFill>
                <a:schemeClr val="bg1"/>
              </a:solidFill>
              <a:latin typeface="system-ui"/>
            </a:endParaRPr>
          </a:p>
          <a:p>
            <a:pPr algn="l"/>
            <a:r>
              <a:rPr lang="en-US" sz="3200" i="1" dirty="0">
                <a:solidFill>
                  <a:schemeClr val="bg1"/>
                </a:solidFill>
                <a:latin typeface="system-ui"/>
              </a:rPr>
              <a:t>													Romans 6:3, 8-9</a:t>
            </a:r>
            <a:endParaRPr lang="en-US" sz="3200" i="1" dirty="0">
              <a:solidFill>
                <a:schemeClr val="bg1"/>
              </a:solidFill>
            </a:endParaRPr>
          </a:p>
        </p:txBody>
      </p:sp>
    </p:spTree>
    <p:extLst>
      <p:ext uri="{BB962C8B-B14F-4D97-AF65-F5344CB8AC3E}">
        <p14:creationId xmlns:p14="http://schemas.microsoft.com/office/powerpoint/2010/main" val="1916172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7265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9001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87682" y="674400"/>
            <a:ext cx="9144000" cy="5509200"/>
          </a:xfrm>
          <a:prstGeom prst="rect">
            <a:avLst/>
          </a:prstGeom>
          <a:noFill/>
        </p:spPr>
        <p:txBody>
          <a:bodyPr wrap="square">
            <a:spAutoFit/>
          </a:bodyPr>
          <a:lstStyle/>
          <a:p>
            <a:r>
              <a:rPr lang="en-US" sz="3200" b="0" dirty="0">
                <a:solidFill>
                  <a:schemeClr val="bg1"/>
                </a:solidFill>
                <a:effectLst/>
                <a:latin typeface="system-ui"/>
              </a:rPr>
              <a:t>…“Cursed is the ground for your sake;</a:t>
            </a:r>
            <a:br>
              <a:rPr lang="en-US" sz="3200" dirty="0">
                <a:solidFill>
                  <a:schemeClr val="bg1"/>
                </a:solidFill>
              </a:rPr>
            </a:br>
            <a:r>
              <a:rPr lang="en-US" sz="3200" b="0" dirty="0">
                <a:solidFill>
                  <a:schemeClr val="bg1"/>
                </a:solidFill>
                <a:effectLst/>
                <a:latin typeface="system-ui"/>
              </a:rPr>
              <a:t>In toil you shall eat of it</a:t>
            </a:r>
            <a:br>
              <a:rPr lang="en-US" sz="3200" dirty="0">
                <a:solidFill>
                  <a:schemeClr val="bg1"/>
                </a:solidFill>
              </a:rPr>
            </a:br>
            <a:r>
              <a:rPr lang="en-US" sz="3200" b="0" dirty="0">
                <a:solidFill>
                  <a:schemeClr val="bg1"/>
                </a:solidFill>
                <a:effectLst/>
                <a:latin typeface="system-ui"/>
              </a:rPr>
              <a:t>All the days of your life.</a:t>
            </a:r>
            <a:br>
              <a:rPr lang="en-US" sz="3200" dirty="0">
                <a:solidFill>
                  <a:schemeClr val="bg1"/>
                </a:solidFill>
              </a:rPr>
            </a:br>
            <a:r>
              <a:rPr lang="en-US" sz="3200" b="0" dirty="0">
                <a:solidFill>
                  <a:schemeClr val="bg1"/>
                </a:solidFill>
                <a:effectLst/>
                <a:latin typeface="system-ui"/>
              </a:rPr>
              <a:t>Both thorns and thistles it shall bring forth for you,</a:t>
            </a:r>
            <a:br>
              <a:rPr lang="en-US" sz="3200" dirty="0">
                <a:solidFill>
                  <a:schemeClr val="bg1"/>
                </a:solidFill>
              </a:rPr>
            </a:br>
            <a:r>
              <a:rPr lang="en-US" sz="3200" b="0" dirty="0">
                <a:solidFill>
                  <a:schemeClr val="bg1"/>
                </a:solidFill>
                <a:effectLst/>
                <a:latin typeface="system-ui"/>
              </a:rPr>
              <a:t>And you shall eat the herb of the field.</a:t>
            </a:r>
            <a:br>
              <a:rPr lang="en-US" sz="3200" dirty="0">
                <a:solidFill>
                  <a:schemeClr val="bg1"/>
                </a:solidFill>
              </a:rPr>
            </a:br>
            <a:r>
              <a:rPr lang="en-US" sz="3200" b="0" dirty="0">
                <a:solidFill>
                  <a:schemeClr val="bg1"/>
                </a:solidFill>
                <a:effectLst/>
                <a:latin typeface="system-ui"/>
              </a:rPr>
              <a:t>In the sweat of your face you shall eat bread</a:t>
            </a:r>
            <a:br>
              <a:rPr lang="en-US" sz="3200" dirty="0">
                <a:solidFill>
                  <a:schemeClr val="bg1"/>
                </a:solidFill>
              </a:rPr>
            </a:br>
            <a:r>
              <a:rPr lang="en-US" sz="3200" b="0" dirty="0">
                <a:solidFill>
                  <a:schemeClr val="bg1"/>
                </a:solidFill>
                <a:effectLst/>
                <a:latin typeface="system-ui"/>
              </a:rPr>
              <a:t>Till you return to the ground,</a:t>
            </a:r>
            <a:br>
              <a:rPr lang="en-US" sz="3200" dirty="0">
                <a:solidFill>
                  <a:schemeClr val="bg1"/>
                </a:solidFill>
              </a:rPr>
            </a:br>
            <a:r>
              <a:rPr lang="en-US" sz="3200" b="0" dirty="0">
                <a:solidFill>
                  <a:schemeClr val="bg1"/>
                </a:solidFill>
                <a:effectLst/>
                <a:latin typeface="system-ui"/>
              </a:rPr>
              <a:t>For out of it you were taken;</a:t>
            </a:r>
            <a:br>
              <a:rPr lang="en-US" sz="3200" dirty="0">
                <a:solidFill>
                  <a:schemeClr val="bg1"/>
                </a:solidFill>
              </a:rPr>
            </a:br>
            <a:r>
              <a:rPr lang="en-US" sz="3200" b="0" dirty="0">
                <a:solidFill>
                  <a:schemeClr val="bg1"/>
                </a:solidFill>
                <a:effectLst/>
                <a:latin typeface="system-ui"/>
              </a:rPr>
              <a:t>For dust you are,</a:t>
            </a:r>
            <a:br>
              <a:rPr lang="en-US" sz="3200" dirty="0">
                <a:solidFill>
                  <a:schemeClr val="bg1"/>
                </a:solidFill>
              </a:rPr>
            </a:br>
            <a:r>
              <a:rPr lang="en-US" sz="3200" b="0" dirty="0">
                <a:solidFill>
                  <a:schemeClr val="bg1"/>
                </a:solidFill>
                <a:effectLst/>
                <a:latin typeface="system-ui"/>
              </a:rPr>
              <a:t>And to dust you shall return.”</a:t>
            </a:r>
            <a:r>
              <a:rPr lang="en-US" sz="3200" dirty="0">
                <a:solidFill>
                  <a:schemeClr val="bg1"/>
                </a:solidFill>
                <a:latin typeface="system-ui"/>
              </a:rPr>
              <a:t>	</a:t>
            </a:r>
            <a:r>
              <a:rPr lang="en-US" sz="3200" i="1" dirty="0">
                <a:solidFill>
                  <a:schemeClr val="bg1"/>
                </a:solidFill>
                <a:latin typeface="system-ui"/>
              </a:rPr>
              <a:t>																					Genesis 3:17-19</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653018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901874"/>
            <a:ext cx="9144000" cy="4524315"/>
          </a:xfrm>
          <a:prstGeom prst="rect">
            <a:avLst/>
          </a:prstGeom>
          <a:noFill/>
        </p:spPr>
        <p:txBody>
          <a:bodyPr wrap="square">
            <a:spAutoFit/>
          </a:bodyPr>
          <a:lstStyle/>
          <a:p>
            <a:pPr algn="l"/>
            <a:r>
              <a:rPr lang="en-US" sz="3200" b="1" baseline="30000" dirty="0">
                <a:solidFill>
                  <a:schemeClr val="bg1"/>
                </a:solidFill>
                <a:effectLst/>
                <a:latin typeface="system-ui"/>
              </a:rPr>
              <a:t> </a:t>
            </a:r>
            <a:r>
              <a:rPr lang="en-US" sz="3200" b="0" dirty="0">
                <a:solidFill>
                  <a:schemeClr val="bg1"/>
                </a:solidFill>
                <a:effectLst/>
                <a:latin typeface="system-ui"/>
              </a:rPr>
              <a:t>If you walk in My statutes and keep My commandments so as to carry them out, then I shall give you rains in their season, so that the land will yield its produce and the trees of the field will bear their fruit. Indeed, your threshing season will last for you until grape gathering, and grape gathering will last until sowing time. So you will eat your food to the full and live securely in your land.</a:t>
            </a:r>
            <a:r>
              <a:rPr lang="en-US" sz="3200" dirty="0">
                <a:solidFill>
                  <a:schemeClr val="bg1"/>
                </a:solidFill>
                <a:latin typeface="system-ui"/>
              </a:rPr>
              <a:t>	</a:t>
            </a:r>
            <a:r>
              <a:rPr lang="en-US" sz="3200" i="1" dirty="0">
                <a:solidFill>
                  <a:schemeClr val="bg1"/>
                </a:solidFill>
                <a:latin typeface="system-ui"/>
              </a:rPr>
              <a:t>																	             Leviticus 26:3-5</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87569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640909"/>
            <a:ext cx="9144000" cy="2554545"/>
          </a:xfrm>
          <a:prstGeom prst="rect">
            <a:avLst/>
          </a:prstGeom>
          <a:noFill/>
        </p:spPr>
        <p:txBody>
          <a:bodyPr wrap="square">
            <a:spAutoFit/>
          </a:bodyPr>
          <a:lstStyle/>
          <a:p>
            <a:pPr algn="l"/>
            <a:r>
              <a:rPr lang="en-US" sz="3200" b="0" i="0" dirty="0">
                <a:solidFill>
                  <a:schemeClr val="bg1"/>
                </a:solidFill>
                <a:effectLst/>
                <a:latin typeface="system-ui"/>
              </a:rPr>
              <a:t>The </a:t>
            </a:r>
            <a:r>
              <a:rPr lang="en-US" sz="3200" b="0" i="0" cap="small" dirty="0">
                <a:solidFill>
                  <a:schemeClr val="bg1"/>
                </a:solidFill>
                <a:effectLst/>
                <a:latin typeface="system-ui"/>
              </a:rPr>
              <a:t>Lord</a:t>
            </a:r>
            <a:r>
              <a:rPr lang="en-US" sz="3200" b="0" i="0" dirty="0">
                <a:solidFill>
                  <a:schemeClr val="bg1"/>
                </a:solidFill>
                <a:effectLst/>
                <a:latin typeface="system-ui"/>
              </a:rPr>
              <a:t> will open for you His good storehouse, the heavens, to give rain to your land in its season and to bless every work of your hand; and you will lend to many nations, but you will not borrow. </a:t>
            </a:r>
            <a:r>
              <a:rPr lang="en-US" sz="3200" dirty="0">
                <a:solidFill>
                  <a:schemeClr val="bg1"/>
                </a:solidFill>
                <a:latin typeface="system-ui"/>
              </a:rPr>
              <a:t>	</a:t>
            </a:r>
            <a:r>
              <a:rPr lang="en-US" sz="3200" i="1" dirty="0">
                <a:solidFill>
                  <a:schemeClr val="bg1"/>
                </a:solidFill>
                <a:latin typeface="system-ui"/>
              </a:rPr>
              <a:t>																Deuteronomy 28:12</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44405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753644"/>
            <a:ext cx="9144000" cy="3046988"/>
          </a:xfrm>
          <a:prstGeom prst="rect">
            <a:avLst/>
          </a:prstGeom>
          <a:noFill/>
        </p:spPr>
        <p:txBody>
          <a:bodyPr wrap="square">
            <a:spAutoFit/>
          </a:bodyPr>
          <a:lstStyle/>
          <a:p>
            <a:pPr algn="l"/>
            <a:r>
              <a:rPr lang="en-US" sz="3200" b="0" i="0" dirty="0">
                <a:solidFill>
                  <a:schemeClr val="bg1"/>
                </a:solidFill>
                <a:effectLst/>
                <a:latin typeface="system-ui"/>
              </a:rPr>
              <a:t>I will break the pride of your power; I will make your heavens like iron and your earth like bronze. And your strength shall be spent in vain; for your land shall not yield its produce, nor shall the trees of the land yield their fruit.</a:t>
            </a:r>
          </a:p>
          <a:p>
            <a:r>
              <a:rPr lang="en-US" sz="3200" i="1" dirty="0">
                <a:solidFill>
                  <a:schemeClr val="bg1"/>
                </a:solidFill>
                <a:latin typeface="system-ui"/>
              </a:rPr>
              <a:t>												Leviticus 26:19-20</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1820754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753644"/>
            <a:ext cx="9144000" cy="3046988"/>
          </a:xfrm>
          <a:prstGeom prst="rect">
            <a:avLst/>
          </a:prstGeom>
          <a:noFill/>
        </p:spPr>
        <p:txBody>
          <a:bodyPr wrap="square">
            <a:spAutoFit/>
          </a:bodyPr>
          <a:lstStyle/>
          <a:p>
            <a:pPr algn="l"/>
            <a:r>
              <a:rPr lang="en-US" sz="3200" b="0" dirty="0">
                <a:solidFill>
                  <a:schemeClr val="bg1"/>
                </a:solidFill>
                <a:effectLst/>
                <a:latin typeface="system-ui"/>
              </a:rPr>
              <a:t>You will bring out a great amount of seed to the field, but you will gather in little, because the locust will devour it. You will plant and cultivate vineyards, but you will neither drink of the wine nor bring in the harvest, because the worm will eat it. </a:t>
            </a:r>
            <a:r>
              <a:rPr lang="en-US" sz="3200" dirty="0">
                <a:solidFill>
                  <a:schemeClr val="bg1"/>
                </a:solidFill>
                <a:latin typeface="system-ui"/>
              </a:rPr>
              <a:t>	</a:t>
            </a:r>
            <a:r>
              <a:rPr lang="en-US" sz="3200" i="1" dirty="0">
                <a:solidFill>
                  <a:schemeClr val="bg1"/>
                </a:solidFill>
                <a:latin typeface="system-ui"/>
              </a:rPr>
              <a:t>																Deuteronomy 28:38-39</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791235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6201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156</TotalTime>
  <Words>1522</Words>
  <Application>Microsoft Office PowerPoint</Application>
  <PresentationFormat>On-screen Show (4:3)</PresentationFormat>
  <Paragraphs>46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20</cp:revision>
  <dcterms:created xsi:type="dcterms:W3CDTF">2021-05-06T18:50:10Z</dcterms:created>
  <dcterms:modified xsi:type="dcterms:W3CDTF">2021-07-09T23:03:27Z</dcterms:modified>
</cp:coreProperties>
</file>