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 id="262" r:id="rId7"/>
    <p:sldId id="263" r:id="rId8"/>
    <p:sldId id="264" r:id="rId9"/>
    <p:sldId id="271" r:id="rId10"/>
    <p:sldId id="272" r:id="rId11"/>
    <p:sldId id="273" r:id="rId12"/>
    <p:sldId id="265" r:id="rId13"/>
    <p:sldId id="267" r:id="rId14"/>
    <p:sldId id="268"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8DEE30-3BE9-4A7D-BB16-017AD90DFA1B}"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6519954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8DEE30-3BE9-4A7D-BB16-017AD90DFA1B}"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2240931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8DEE30-3BE9-4A7D-BB16-017AD90DFA1B}"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3024496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8DEE30-3BE9-4A7D-BB16-017AD90DFA1B}"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2507086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8DEE30-3BE9-4A7D-BB16-017AD90DFA1B}"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23454633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8DEE30-3BE9-4A7D-BB16-017AD90DFA1B}"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40302054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8DEE30-3BE9-4A7D-BB16-017AD90DFA1B}" type="datetimeFigureOut">
              <a:rPr lang="en-US" smtClean="0"/>
              <a:t>7/16/2021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13960023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8DEE30-3BE9-4A7D-BB16-017AD90DFA1B}" type="datetimeFigureOut">
              <a:rPr lang="en-US" smtClean="0"/>
              <a:t>7/16/2021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2111291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DEE30-3BE9-4A7D-BB16-017AD90DFA1B}" type="datetimeFigureOut">
              <a:rPr lang="en-US" smtClean="0"/>
              <a:t>7/16/2021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33122962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8DEE30-3BE9-4A7D-BB16-017AD90DFA1B}"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14937966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8DEE30-3BE9-4A7D-BB16-017AD90DFA1B}"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E5D88-7B8B-4A10-AC73-02D0C82ACB63}" type="slidenum">
              <a:rPr lang="en-US" smtClean="0"/>
              <a:t>‹#›</a:t>
            </a:fld>
            <a:endParaRPr lang="en-US"/>
          </a:p>
        </p:txBody>
      </p:sp>
    </p:spTree>
    <p:extLst>
      <p:ext uri="{BB962C8B-B14F-4D97-AF65-F5344CB8AC3E}">
        <p14:creationId xmlns:p14="http://schemas.microsoft.com/office/powerpoint/2010/main" val="2000129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DEE30-3BE9-4A7D-BB16-017AD90DFA1B}" type="datetimeFigureOut">
              <a:rPr lang="en-US" smtClean="0"/>
              <a:t>7/16/2021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9E5D88-7B8B-4A10-AC73-02D0C82ACB63}" type="slidenum">
              <a:rPr lang="en-US" smtClean="0"/>
              <a:t>‹#›</a:t>
            </a:fld>
            <a:endParaRPr lang="en-US"/>
          </a:p>
        </p:txBody>
      </p:sp>
    </p:spTree>
    <p:extLst>
      <p:ext uri="{BB962C8B-B14F-4D97-AF65-F5344CB8AC3E}">
        <p14:creationId xmlns:p14="http://schemas.microsoft.com/office/powerpoint/2010/main" val="22350098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1568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631485" y="4440129"/>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0" y="0"/>
            <a:ext cx="9200367" cy="6001643"/>
          </a:xfrm>
          <a:prstGeom prst="rect">
            <a:avLst/>
          </a:prstGeom>
          <a:noFill/>
        </p:spPr>
        <p:txBody>
          <a:bodyPr wrap="square" rtlCol="0">
            <a:spAutoFit/>
          </a:bodyPr>
          <a:lstStyle/>
          <a:p>
            <a:r>
              <a:rPr lang="en-US" sz="3200" b="0" dirty="0">
                <a:solidFill>
                  <a:srgbClr val="000000"/>
                </a:solidFill>
                <a:effectLst/>
                <a:latin typeface="Abadi" panose="020B0604020104020204" pitchFamily="34" charset="0"/>
              </a:rPr>
              <a:t>The </a:t>
            </a:r>
            <a:r>
              <a:rPr lang="en-US" sz="3200" b="0" cap="small" dirty="0">
                <a:solidFill>
                  <a:srgbClr val="000000"/>
                </a:solidFill>
                <a:effectLst/>
                <a:latin typeface="Abadi" panose="020B0604020104020204" pitchFamily="34" charset="0"/>
              </a:rPr>
              <a:t>Lord</a:t>
            </a:r>
            <a:r>
              <a:rPr lang="en-US" sz="3200" b="0" dirty="0">
                <a:solidFill>
                  <a:srgbClr val="000000"/>
                </a:solidFill>
                <a:effectLst/>
                <a:latin typeface="Abadi" panose="020B0604020104020204" pitchFamily="34" charset="0"/>
              </a:rPr>
              <a:t> furthermore said to him, “Now put your hand inside the fold of your robe.” So he put his hand inside the fold, and when he took it out, behold, his hand was leprous like snow. Then He said, “Put your hand inside the fold of your robe again.” So he put his hand into the fold again, and when he took it out of the fold, behold, it was restored like the rest of his flesh. “So if they will not believe you nor pay attention to the evidence of the first sign, they may believe the evidence of the last sign. </a:t>
            </a:r>
            <a:r>
              <a:rPr lang="en-US" sz="3200" dirty="0">
                <a:solidFill>
                  <a:srgbClr val="000000"/>
                </a:solidFill>
                <a:latin typeface="Abadi" panose="020B0604020104020204" pitchFamily="34" charset="0"/>
              </a:rPr>
              <a:t>																							     Exodus 4:6-8</a:t>
            </a:r>
            <a:endParaRPr lang="en-US" sz="3200" dirty="0">
              <a:solidFill>
                <a:schemeClr val="bg1"/>
              </a:solidFill>
              <a:latin typeface="Abadi" panose="020B0604020104020204" pitchFamily="34" charset="0"/>
            </a:endParaRPr>
          </a:p>
        </p:txBody>
      </p:sp>
    </p:spTree>
    <p:extLst>
      <p:ext uri="{BB962C8B-B14F-4D97-AF65-F5344CB8AC3E}">
        <p14:creationId xmlns:p14="http://schemas.microsoft.com/office/powerpoint/2010/main" val="267973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0" y="826718"/>
            <a:ext cx="9144000" cy="3046988"/>
          </a:xfrm>
          <a:prstGeom prst="rect">
            <a:avLst/>
          </a:prstGeom>
          <a:noFill/>
        </p:spPr>
        <p:txBody>
          <a:bodyPr wrap="square" rtlCol="0">
            <a:spAutoFit/>
          </a:bodyPr>
          <a:lstStyle/>
          <a:p>
            <a:r>
              <a:rPr lang="en-US" sz="3200" b="0" i="0" dirty="0">
                <a:solidFill>
                  <a:srgbClr val="000000"/>
                </a:solidFill>
                <a:effectLst/>
                <a:latin typeface="Abadi" panose="020B0604020104020204" pitchFamily="34" charset="0"/>
              </a:rPr>
              <a:t>But if they will not believe even these two signs nor pay attention to what you say, then you shall take some water from the Nile and pour it on the dry ground; and the water which you take from the Nile will turn into blood on the dry ground. </a:t>
            </a:r>
            <a:r>
              <a:rPr lang="en-US" sz="3200" dirty="0">
                <a:solidFill>
                  <a:srgbClr val="000000"/>
                </a:solidFill>
                <a:latin typeface="Abadi" panose="020B0604020104020204" pitchFamily="34" charset="0"/>
              </a:rPr>
              <a:t>																		Exodus 4:9</a:t>
            </a:r>
            <a:endParaRPr lang="en-US" sz="3200" dirty="0">
              <a:solidFill>
                <a:schemeClr val="bg1"/>
              </a:solidFill>
              <a:latin typeface="Abadi" panose="020B0604020104020204" pitchFamily="34" charset="0"/>
            </a:endParaRPr>
          </a:p>
        </p:txBody>
      </p:sp>
    </p:spTree>
    <p:extLst>
      <p:ext uri="{BB962C8B-B14F-4D97-AF65-F5344CB8AC3E}">
        <p14:creationId xmlns:p14="http://schemas.microsoft.com/office/powerpoint/2010/main" val="2183463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81419" y="341075"/>
            <a:ext cx="8981162" cy="3416320"/>
          </a:xfrm>
          <a:prstGeom prst="rect">
            <a:avLst/>
          </a:prstGeom>
          <a:noFill/>
        </p:spPr>
        <p:txBody>
          <a:bodyPr wrap="square" rtlCol="0">
            <a:spAutoFit/>
          </a:bodyPr>
          <a:lstStyle/>
          <a:p>
            <a:r>
              <a:rPr lang="en-US" sz="3600" b="0" i="0" dirty="0">
                <a:solidFill>
                  <a:srgbClr val="000000"/>
                </a:solidFill>
                <a:effectLst/>
                <a:latin typeface="Abadi" panose="020B0604020104020204" pitchFamily="34" charset="0"/>
              </a:rPr>
              <a:t>Then Moses said to the </a:t>
            </a:r>
            <a:r>
              <a:rPr lang="en-US" sz="3600" b="0" i="0" cap="small" dirty="0">
                <a:solidFill>
                  <a:srgbClr val="000000"/>
                </a:solidFill>
                <a:effectLst/>
                <a:latin typeface="Abadi" panose="020B0604020104020204" pitchFamily="34" charset="0"/>
              </a:rPr>
              <a:t>Lord</a:t>
            </a:r>
            <a:r>
              <a:rPr lang="en-US" sz="3600" b="0" i="0" dirty="0">
                <a:solidFill>
                  <a:srgbClr val="000000"/>
                </a:solidFill>
                <a:effectLst/>
                <a:latin typeface="Abadi" panose="020B0604020104020204" pitchFamily="34" charset="0"/>
              </a:rPr>
              <a:t>, “</a:t>
            </a:r>
            <a:r>
              <a:rPr lang="en-US" sz="3600" b="1" i="0" dirty="0">
                <a:solidFill>
                  <a:srgbClr val="C00000"/>
                </a:solidFill>
                <a:effectLst/>
                <a:latin typeface="Abadi" panose="020B0604020104020204" pitchFamily="34" charset="0"/>
              </a:rPr>
              <a:t>Please, Lord, I have never been eloquent</a:t>
            </a:r>
            <a:r>
              <a:rPr lang="en-US" sz="3600" b="0" i="0" dirty="0">
                <a:solidFill>
                  <a:srgbClr val="000000"/>
                </a:solidFill>
                <a:effectLst/>
                <a:latin typeface="Abadi" panose="020B0604020104020204" pitchFamily="34" charset="0"/>
              </a:rPr>
              <a:t>, neither recently nor in time past, nor since You have spoken to Your servant; for I am slow of speech and slow of tongue.” </a:t>
            </a:r>
            <a:r>
              <a:rPr lang="en-US" sz="3600" dirty="0">
                <a:solidFill>
                  <a:srgbClr val="000000"/>
                </a:solidFill>
                <a:latin typeface="Abadi" panose="020B0604020104020204" pitchFamily="34" charset="0"/>
              </a:rPr>
              <a:t>									           	  												  Exodus 4:10</a:t>
            </a:r>
            <a:endParaRPr lang="en-US" sz="3600" dirty="0">
              <a:solidFill>
                <a:schemeClr val="bg1"/>
              </a:solidFill>
              <a:latin typeface="Abadi" panose="020B0604020104020204" pitchFamily="34" charset="0"/>
            </a:endParaRPr>
          </a:p>
        </p:txBody>
      </p:sp>
    </p:spTree>
    <p:extLst>
      <p:ext uri="{BB962C8B-B14F-4D97-AF65-F5344CB8AC3E}">
        <p14:creationId xmlns:p14="http://schemas.microsoft.com/office/powerpoint/2010/main" val="4039705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0" y="0"/>
            <a:ext cx="9187841" cy="3970318"/>
          </a:xfrm>
          <a:prstGeom prst="rect">
            <a:avLst/>
          </a:prstGeom>
          <a:noFill/>
        </p:spPr>
        <p:txBody>
          <a:bodyPr wrap="square" rtlCol="0">
            <a:spAutoFit/>
          </a:bodyPr>
          <a:lstStyle/>
          <a:p>
            <a:r>
              <a:rPr lang="en-US" sz="3600" b="0" dirty="0">
                <a:solidFill>
                  <a:srgbClr val="000000"/>
                </a:solidFill>
                <a:effectLst/>
                <a:latin typeface="Abadi" panose="020B0604020104020204" pitchFamily="34" charset="0"/>
              </a:rPr>
              <a:t>But the </a:t>
            </a:r>
            <a:r>
              <a:rPr lang="en-US" sz="3600" b="0" cap="small" dirty="0">
                <a:solidFill>
                  <a:srgbClr val="000000"/>
                </a:solidFill>
                <a:effectLst/>
                <a:latin typeface="Abadi" panose="020B0604020104020204" pitchFamily="34" charset="0"/>
              </a:rPr>
              <a:t>Lord</a:t>
            </a:r>
            <a:r>
              <a:rPr lang="en-US" sz="3600" b="0" dirty="0">
                <a:solidFill>
                  <a:srgbClr val="000000"/>
                </a:solidFill>
                <a:effectLst/>
                <a:latin typeface="Abadi" panose="020B0604020104020204" pitchFamily="34" charset="0"/>
              </a:rPr>
              <a:t> said to him, “Who has made the human mouth? Or who makes anyone unable to speak or deaf, or able to see or blind? Is it not I, the </a:t>
            </a:r>
            <a:r>
              <a:rPr lang="en-US" sz="3600" b="0" cap="small" dirty="0">
                <a:solidFill>
                  <a:srgbClr val="000000"/>
                </a:solidFill>
                <a:effectLst/>
                <a:latin typeface="Abadi" panose="020B0604020104020204" pitchFamily="34" charset="0"/>
              </a:rPr>
              <a:t>Lord</a:t>
            </a:r>
            <a:r>
              <a:rPr lang="en-US" sz="3600" b="0" dirty="0">
                <a:solidFill>
                  <a:srgbClr val="000000"/>
                </a:solidFill>
                <a:effectLst/>
                <a:latin typeface="Abadi" panose="020B0604020104020204" pitchFamily="34" charset="0"/>
              </a:rPr>
              <a:t>? Now then go, and </a:t>
            </a:r>
            <a:r>
              <a:rPr lang="en-US" sz="3600" b="1" dirty="0">
                <a:solidFill>
                  <a:srgbClr val="0070C0"/>
                </a:solidFill>
                <a:effectLst/>
                <a:latin typeface="Abadi" panose="020B0604020104020204" pitchFamily="34" charset="0"/>
              </a:rPr>
              <a:t>I Myself will be with your mouth</a:t>
            </a:r>
            <a:r>
              <a:rPr lang="en-US" sz="3600" b="0" dirty="0">
                <a:solidFill>
                  <a:srgbClr val="000000"/>
                </a:solidFill>
                <a:effectLst/>
                <a:latin typeface="Abadi" panose="020B0604020104020204" pitchFamily="34" charset="0"/>
              </a:rPr>
              <a:t>, and instruct you in what you are to say.”</a:t>
            </a:r>
          </a:p>
          <a:p>
            <a:r>
              <a:rPr lang="en-US" sz="3600" dirty="0">
                <a:solidFill>
                  <a:srgbClr val="000000"/>
                </a:solidFill>
                <a:latin typeface="Abadi" panose="020B0604020104020204" pitchFamily="34" charset="0"/>
              </a:rPr>
              <a:t>												Exodus 4:11-12</a:t>
            </a:r>
            <a:endParaRPr lang="en-US" sz="3600" dirty="0">
              <a:solidFill>
                <a:schemeClr val="bg1"/>
              </a:solidFill>
              <a:latin typeface="Abadi" panose="020B0604020104020204" pitchFamily="34" charset="0"/>
            </a:endParaRPr>
          </a:p>
        </p:txBody>
      </p:sp>
    </p:spTree>
    <p:extLst>
      <p:ext uri="{BB962C8B-B14F-4D97-AF65-F5344CB8AC3E}">
        <p14:creationId xmlns:p14="http://schemas.microsoft.com/office/powerpoint/2010/main" val="31609010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112735" y="1474257"/>
            <a:ext cx="9144000" cy="1754326"/>
          </a:xfrm>
          <a:prstGeom prst="rect">
            <a:avLst/>
          </a:prstGeom>
          <a:noFill/>
        </p:spPr>
        <p:txBody>
          <a:bodyPr wrap="square" rtlCol="0">
            <a:spAutoFit/>
          </a:bodyPr>
          <a:lstStyle/>
          <a:p>
            <a:r>
              <a:rPr lang="en-US" sz="3600" b="0" dirty="0">
                <a:solidFill>
                  <a:srgbClr val="000000"/>
                </a:solidFill>
                <a:effectLst/>
                <a:latin typeface="Abadi" panose="020B0604020104020204" pitchFamily="34" charset="0"/>
              </a:rPr>
              <a:t>But he said, “</a:t>
            </a:r>
            <a:r>
              <a:rPr lang="en-US" sz="3600" b="1" dirty="0">
                <a:solidFill>
                  <a:srgbClr val="C00000"/>
                </a:solidFill>
                <a:effectLst/>
                <a:latin typeface="Abadi" panose="020B0604020104020204" pitchFamily="34" charset="0"/>
              </a:rPr>
              <a:t>Please, Lord, now send the message by whomever You will</a:t>
            </a:r>
            <a:r>
              <a:rPr lang="en-US" sz="3600" b="0" dirty="0">
                <a:solidFill>
                  <a:srgbClr val="000000"/>
                </a:solidFill>
                <a:effectLst/>
                <a:latin typeface="Abadi" panose="020B0604020104020204" pitchFamily="34" charset="0"/>
              </a:rPr>
              <a:t>.”</a:t>
            </a:r>
            <a:r>
              <a:rPr lang="en-US" sz="3600" dirty="0">
                <a:solidFill>
                  <a:srgbClr val="000000"/>
                </a:solidFill>
                <a:latin typeface="Abadi" panose="020B0604020104020204" pitchFamily="34" charset="0"/>
              </a:rPr>
              <a:t>																		     Exodus 4:13</a:t>
            </a:r>
            <a:endParaRPr lang="en-US" sz="3600" dirty="0">
              <a:solidFill>
                <a:schemeClr val="bg1"/>
              </a:solidFill>
              <a:latin typeface="Abadi" panose="020B0604020104020204" pitchFamily="34" charset="0"/>
            </a:endParaRPr>
          </a:p>
        </p:txBody>
      </p:sp>
    </p:spTree>
    <p:extLst>
      <p:ext uri="{BB962C8B-B14F-4D97-AF65-F5344CB8AC3E}">
        <p14:creationId xmlns:p14="http://schemas.microsoft.com/office/powerpoint/2010/main" val="1484186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556330" y="4390026"/>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0" y="0"/>
            <a:ext cx="9144000" cy="5632311"/>
          </a:xfrm>
          <a:prstGeom prst="rect">
            <a:avLst/>
          </a:prstGeom>
          <a:noFill/>
        </p:spPr>
        <p:txBody>
          <a:bodyPr wrap="square" rtlCol="0">
            <a:spAutoFit/>
          </a:bodyPr>
          <a:lstStyle/>
          <a:p>
            <a:r>
              <a:rPr lang="en-US" sz="3000" b="0" i="0" dirty="0">
                <a:solidFill>
                  <a:srgbClr val="000000"/>
                </a:solidFill>
                <a:effectLst/>
                <a:latin typeface="Abadi" panose="020B0604020104020204" pitchFamily="34" charset="0"/>
              </a:rPr>
              <a:t>Then </a:t>
            </a:r>
            <a:r>
              <a:rPr lang="en-US" sz="3000" b="1" i="0" dirty="0">
                <a:solidFill>
                  <a:srgbClr val="0070C0"/>
                </a:solidFill>
                <a:effectLst/>
                <a:latin typeface="Abadi" panose="020B0604020104020204" pitchFamily="34" charset="0"/>
              </a:rPr>
              <a:t>the anger of the </a:t>
            </a:r>
            <a:r>
              <a:rPr lang="en-US" sz="3000" b="1" i="0" cap="small" dirty="0">
                <a:solidFill>
                  <a:srgbClr val="0070C0"/>
                </a:solidFill>
                <a:effectLst/>
                <a:latin typeface="Abadi" panose="020B0604020104020204" pitchFamily="34" charset="0"/>
              </a:rPr>
              <a:t>Lord</a:t>
            </a:r>
            <a:r>
              <a:rPr lang="en-US" sz="3000" b="1" i="0" dirty="0">
                <a:solidFill>
                  <a:srgbClr val="0070C0"/>
                </a:solidFill>
                <a:effectLst/>
                <a:latin typeface="Abadi" panose="020B0604020104020204" pitchFamily="34" charset="0"/>
              </a:rPr>
              <a:t> burned against Moses</a:t>
            </a:r>
            <a:r>
              <a:rPr lang="en-US" sz="3000" b="0" i="0" dirty="0">
                <a:solidFill>
                  <a:srgbClr val="000000"/>
                </a:solidFill>
                <a:effectLst/>
                <a:latin typeface="Abadi" panose="020B0604020104020204" pitchFamily="34" charset="0"/>
              </a:rPr>
              <a:t>, and He said, “Is there not your brother Aaron the Levite? I know that he speaks fluently. And moreover, behold, he is coming out to meet you; when he sees you, he will be overjoyed. So you are to speak to him and put the words in his mouth; and I Myself will be with your mouth and his mouth, and I will instruct you in what you are to do. He shall speak for you to the people; and he will be as a mouth for you and you will be as God to him. And you shall take in your hand this staff, with which you shall perform the signs.” </a:t>
            </a:r>
          </a:p>
          <a:p>
            <a:r>
              <a:rPr lang="en-US" sz="3000" dirty="0">
                <a:solidFill>
                  <a:srgbClr val="000000"/>
                </a:solidFill>
                <a:latin typeface="Abadi" panose="020B0604020104020204" pitchFamily="34" charset="0"/>
              </a:rPr>
              <a:t>										    </a:t>
            </a:r>
            <a:r>
              <a:rPr lang="en-US" sz="3000" b="0" i="0" dirty="0">
                <a:solidFill>
                  <a:srgbClr val="000000"/>
                </a:solidFill>
                <a:effectLst/>
                <a:latin typeface="Abadi" panose="020B0604020104020204" pitchFamily="34" charset="0"/>
              </a:rPr>
              <a:t>Exodus 4:14-17</a:t>
            </a:r>
            <a:endParaRPr lang="en-US" sz="3000" dirty="0">
              <a:solidFill>
                <a:schemeClr val="bg1"/>
              </a:solidFill>
              <a:latin typeface="Abadi" panose="020B0604020104020204" pitchFamily="34" charset="0"/>
            </a:endParaRPr>
          </a:p>
        </p:txBody>
      </p:sp>
    </p:spTree>
    <p:extLst>
      <p:ext uri="{BB962C8B-B14F-4D97-AF65-F5344CB8AC3E}">
        <p14:creationId xmlns:p14="http://schemas.microsoft.com/office/powerpoint/2010/main" val="4786114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959741" y="130755"/>
            <a:ext cx="4747747" cy="53831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1979112" y="4847573"/>
            <a:ext cx="7690981" cy="1446550"/>
          </a:xfrm>
          <a:prstGeom prst="rect">
            <a:avLst/>
          </a:prstGeom>
          <a:noFill/>
        </p:spPr>
        <p:txBody>
          <a:bodyPr wrap="square" rtlCol="0">
            <a:spAutoFit/>
          </a:bodyPr>
          <a:lstStyle/>
          <a:p>
            <a:r>
              <a:rPr lang="en-US" sz="8800" dirty="0">
                <a:solidFill>
                  <a:schemeClr val="bg1"/>
                </a:solidFill>
                <a:latin typeface="Ink Free" panose="03080402000500000000" pitchFamily="66" charset="0"/>
              </a:rPr>
              <a:t>I will send you</a:t>
            </a:r>
          </a:p>
        </p:txBody>
      </p:sp>
    </p:spTree>
    <p:extLst>
      <p:ext uri="{BB962C8B-B14F-4D97-AF65-F5344CB8AC3E}">
        <p14:creationId xmlns:p14="http://schemas.microsoft.com/office/powerpoint/2010/main" val="2713250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959741" y="130755"/>
            <a:ext cx="4747747" cy="53831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1979112" y="4847573"/>
            <a:ext cx="7690981" cy="1446550"/>
          </a:xfrm>
          <a:prstGeom prst="rect">
            <a:avLst/>
          </a:prstGeom>
          <a:noFill/>
        </p:spPr>
        <p:txBody>
          <a:bodyPr wrap="square" rtlCol="0">
            <a:spAutoFit/>
          </a:bodyPr>
          <a:lstStyle/>
          <a:p>
            <a:r>
              <a:rPr lang="en-US" sz="8800" dirty="0">
                <a:solidFill>
                  <a:schemeClr val="bg1"/>
                </a:solidFill>
                <a:latin typeface="Ink Free" panose="03080402000500000000" pitchFamily="66" charset="0"/>
              </a:rPr>
              <a:t>I will send you</a:t>
            </a:r>
          </a:p>
        </p:txBody>
      </p:sp>
    </p:spTree>
    <p:extLst>
      <p:ext uri="{BB962C8B-B14F-4D97-AF65-F5344CB8AC3E}">
        <p14:creationId xmlns:p14="http://schemas.microsoft.com/office/powerpoint/2010/main" val="2838392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562975" y="1274872"/>
            <a:ext cx="8018050" cy="2862322"/>
          </a:xfrm>
          <a:prstGeom prst="rect">
            <a:avLst/>
          </a:prstGeom>
          <a:noFill/>
        </p:spPr>
        <p:txBody>
          <a:bodyPr wrap="square" rtlCol="0">
            <a:spAutoFit/>
          </a:bodyPr>
          <a:lstStyle/>
          <a:p>
            <a:r>
              <a:rPr lang="en-US" sz="3600" b="0" i="0" dirty="0">
                <a:solidFill>
                  <a:srgbClr val="000000"/>
                </a:solidFill>
                <a:effectLst/>
                <a:latin typeface="Abadi" panose="020B0604020104020204" pitchFamily="34" charset="0"/>
              </a:rPr>
              <a:t>So </a:t>
            </a:r>
            <a:r>
              <a:rPr lang="en-US" sz="3600" b="1" i="0" dirty="0">
                <a:solidFill>
                  <a:srgbClr val="C00000"/>
                </a:solidFill>
                <a:effectLst/>
                <a:latin typeface="Abadi" panose="020B0604020104020204" pitchFamily="34" charset="0"/>
              </a:rPr>
              <a:t>I have come down</a:t>
            </a:r>
            <a:r>
              <a:rPr lang="en-US" sz="3600" b="0" i="0" dirty="0">
                <a:solidFill>
                  <a:srgbClr val="000000"/>
                </a:solidFill>
                <a:effectLst/>
                <a:latin typeface="Abadi" panose="020B0604020104020204" pitchFamily="34" charset="0"/>
              </a:rPr>
              <a:t>…And now come, and </a:t>
            </a:r>
            <a:r>
              <a:rPr lang="en-US" sz="3600" b="1" i="0" dirty="0">
                <a:solidFill>
                  <a:srgbClr val="0070C0"/>
                </a:solidFill>
                <a:effectLst/>
                <a:latin typeface="Abadi" panose="020B0604020104020204" pitchFamily="34" charset="0"/>
              </a:rPr>
              <a:t>I will send you </a:t>
            </a:r>
            <a:r>
              <a:rPr lang="en-US" sz="3600" b="0" i="0" dirty="0">
                <a:solidFill>
                  <a:srgbClr val="000000"/>
                </a:solidFill>
                <a:effectLst/>
                <a:latin typeface="Abadi" panose="020B0604020104020204" pitchFamily="34" charset="0"/>
              </a:rPr>
              <a:t>to Pharaoh, so that you may bring My people, the sons of Israel, out of Egypt.</a:t>
            </a:r>
          </a:p>
          <a:p>
            <a:r>
              <a:rPr lang="en-US" sz="3600" dirty="0">
                <a:solidFill>
                  <a:srgbClr val="000000"/>
                </a:solidFill>
                <a:latin typeface="Abadi" panose="020B0604020104020204" pitchFamily="34" charset="0"/>
              </a:rPr>
              <a:t>										  Exodus 3:8,10</a:t>
            </a:r>
            <a:endParaRPr lang="en-US" sz="3600" dirty="0">
              <a:solidFill>
                <a:schemeClr val="bg1"/>
              </a:solidFill>
              <a:latin typeface="Abadi" panose="020B0604020104020204" pitchFamily="34" charset="0"/>
            </a:endParaRPr>
          </a:p>
        </p:txBody>
      </p:sp>
    </p:spTree>
    <p:extLst>
      <p:ext uri="{BB962C8B-B14F-4D97-AF65-F5344CB8AC3E}">
        <p14:creationId xmlns:p14="http://schemas.microsoft.com/office/powerpoint/2010/main" val="2002741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419274" y="1120676"/>
            <a:ext cx="8305452" cy="2308324"/>
          </a:xfrm>
          <a:prstGeom prst="rect">
            <a:avLst/>
          </a:prstGeom>
          <a:noFill/>
        </p:spPr>
        <p:txBody>
          <a:bodyPr wrap="square" rtlCol="0">
            <a:spAutoFit/>
          </a:bodyPr>
          <a:lstStyle/>
          <a:p>
            <a:r>
              <a:rPr lang="en-US" sz="3600" b="0" i="0" dirty="0">
                <a:solidFill>
                  <a:srgbClr val="000000"/>
                </a:solidFill>
                <a:effectLst/>
                <a:latin typeface="Abadi" panose="020B0604020104020204" pitchFamily="34" charset="0"/>
              </a:rPr>
              <a:t>But Moses said to God, “</a:t>
            </a:r>
            <a:r>
              <a:rPr lang="en-US" sz="3600" b="1" i="0" dirty="0">
                <a:solidFill>
                  <a:srgbClr val="C00000"/>
                </a:solidFill>
                <a:effectLst/>
                <a:latin typeface="Abadi" panose="020B0604020104020204" pitchFamily="34" charset="0"/>
              </a:rPr>
              <a:t>Who am I</a:t>
            </a:r>
            <a:r>
              <a:rPr lang="en-US" sz="3600" b="0" i="0" dirty="0">
                <a:solidFill>
                  <a:srgbClr val="000000"/>
                </a:solidFill>
                <a:effectLst/>
                <a:latin typeface="Abadi" panose="020B0604020104020204" pitchFamily="34" charset="0"/>
              </a:rPr>
              <a:t>, that I should go to Pharaoh, and that I should bring the sons of Israel out of Egypt?”</a:t>
            </a:r>
            <a:r>
              <a:rPr lang="en-US" sz="3600" dirty="0">
                <a:solidFill>
                  <a:srgbClr val="000000"/>
                </a:solidFill>
                <a:latin typeface="Abadi" panose="020B0604020104020204" pitchFamily="34" charset="0"/>
              </a:rPr>
              <a:t>										           Exodus 3:11</a:t>
            </a:r>
            <a:endParaRPr lang="en-US" sz="3600" dirty="0">
              <a:solidFill>
                <a:schemeClr val="bg1"/>
              </a:solidFill>
              <a:latin typeface="Abadi" panose="020B0604020104020204" pitchFamily="34" charset="0"/>
            </a:endParaRPr>
          </a:p>
        </p:txBody>
      </p:sp>
    </p:spTree>
    <p:extLst>
      <p:ext uri="{BB962C8B-B14F-4D97-AF65-F5344CB8AC3E}">
        <p14:creationId xmlns:p14="http://schemas.microsoft.com/office/powerpoint/2010/main" val="812632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167448" y="341075"/>
            <a:ext cx="8809103" cy="3416320"/>
          </a:xfrm>
          <a:prstGeom prst="rect">
            <a:avLst/>
          </a:prstGeom>
          <a:noFill/>
        </p:spPr>
        <p:txBody>
          <a:bodyPr wrap="square" rtlCol="0">
            <a:spAutoFit/>
          </a:bodyPr>
          <a:lstStyle/>
          <a:p>
            <a:r>
              <a:rPr lang="en-US" sz="3600" b="0" i="0" dirty="0">
                <a:solidFill>
                  <a:srgbClr val="000000"/>
                </a:solidFill>
                <a:effectLst/>
                <a:latin typeface="Abadi" panose="020B0604020104020204" pitchFamily="34" charset="0"/>
              </a:rPr>
              <a:t>And He said, “Assuredly </a:t>
            </a:r>
            <a:r>
              <a:rPr lang="en-US" sz="3600" b="1" i="0" dirty="0">
                <a:solidFill>
                  <a:srgbClr val="0070C0"/>
                </a:solidFill>
                <a:effectLst/>
                <a:latin typeface="Abadi" panose="020B0604020104020204" pitchFamily="34" charset="0"/>
              </a:rPr>
              <a:t>I will be with you</a:t>
            </a:r>
            <a:r>
              <a:rPr lang="en-US" sz="3600" b="0" i="0" dirty="0">
                <a:solidFill>
                  <a:srgbClr val="000000"/>
                </a:solidFill>
                <a:effectLst/>
                <a:latin typeface="Abadi" panose="020B0604020104020204" pitchFamily="34" charset="0"/>
              </a:rPr>
              <a:t>, and this shall be the sign to you that it is I who have sent you: when you have brought the people out of Egypt, you shall worship God at this mountain.”</a:t>
            </a:r>
            <a:r>
              <a:rPr lang="en-US" sz="3600" dirty="0">
                <a:solidFill>
                  <a:srgbClr val="000000"/>
                </a:solidFill>
                <a:latin typeface="Abadi" panose="020B0604020104020204" pitchFamily="34" charset="0"/>
              </a:rPr>
              <a:t>										           									Exodus 3:12</a:t>
            </a:r>
            <a:endParaRPr lang="en-US" sz="3600" dirty="0">
              <a:solidFill>
                <a:schemeClr val="bg1"/>
              </a:solidFill>
              <a:latin typeface="Abadi" panose="020B0604020104020204" pitchFamily="34" charset="0"/>
            </a:endParaRPr>
          </a:p>
        </p:txBody>
      </p:sp>
    </p:spTree>
    <p:extLst>
      <p:ext uri="{BB962C8B-B14F-4D97-AF65-F5344CB8AC3E}">
        <p14:creationId xmlns:p14="http://schemas.microsoft.com/office/powerpoint/2010/main" val="1532943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167448" y="341075"/>
            <a:ext cx="8809103" cy="3416320"/>
          </a:xfrm>
          <a:prstGeom prst="rect">
            <a:avLst/>
          </a:prstGeom>
          <a:noFill/>
        </p:spPr>
        <p:txBody>
          <a:bodyPr wrap="square" rtlCol="0">
            <a:spAutoFit/>
          </a:bodyPr>
          <a:lstStyle/>
          <a:p>
            <a:r>
              <a:rPr lang="en-US" sz="3600" b="0" i="0" dirty="0">
                <a:solidFill>
                  <a:srgbClr val="000000"/>
                </a:solidFill>
                <a:effectLst/>
                <a:latin typeface="Abadi" panose="020B0604020104020204" pitchFamily="34" charset="0"/>
              </a:rPr>
              <a:t>Then Moses said to God, “Behold, I am going to the sons of Israel, and I will say to them, ‘The God of your fathers has sent me to you.’ </a:t>
            </a:r>
            <a:r>
              <a:rPr lang="en-US" sz="3600" b="1" i="0" dirty="0">
                <a:solidFill>
                  <a:srgbClr val="C00000"/>
                </a:solidFill>
                <a:effectLst/>
                <a:latin typeface="Abadi" panose="020B0604020104020204" pitchFamily="34" charset="0"/>
              </a:rPr>
              <a:t>Now they may say to me, ‘What is His name?’ What shall I say to them?”</a:t>
            </a:r>
            <a:r>
              <a:rPr lang="en-US" sz="3600" dirty="0">
                <a:solidFill>
                  <a:srgbClr val="000000"/>
                </a:solidFill>
                <a:latin typeface="Abadi" panose="020B0604020104020204" pitchFamily="34" charset="0"/>
              </a:rPr>
              <a:t>										           		    Exodus 3:13</a:t>
            </a:r>
            <a:endParaRPr lang="en-US" sz="3600" dirty="0">
              <a:solidFill>
                <a:schemeClr val="bg1"/>
              </a:solidFill>
              <a:latin typeface="Abadi" panose="020B0604020104020204" pitchFamily="34" charset="0"/>
            </a:endParaRPr>
          </a:p>
        </p:txBody>
      </p:sp>
    </p:spTree>
    <p:extLst>
      <p:ext uri="{BB962C8B-B14F-4D97-AF65-F5344CB8AC3E}">
        <p14:creationId xmlns:p14="http://schemas.microsoft.com/office/powerpoint/2010/main" val="6035466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0" y="1120676"/>
            <a:ext cx="9144000" cy="2308324"/>
          </a:xfrm>
          <a:prstGeom prst="rect">
            <a:avLst/>
          </a:prstGeom>
          <a:noFill/>
        </p:spPr>
        <p:txBody>
          <a:bodyPr wrap="square" rtlCol="0">
            <a:spAutoFit/>
          </a:bodyPr>
          <a:lstStyle/>
          <a:p>
            <a:r>
              <a:rPr lang="en-US" sz="3600" b="0" i="0" dirty="0">
                <a:solidFill>
                  <a:srgbClr val="000000"/>
                </a:solidFill>
                <a:effectLst/>
                <a:latin typeface="Abadi" panose="020B0604020104020204" pitchFamily="34" charset="0"/>
              </a:rPr>
              <a:t>And God said to Moses, “I AM WHO I AM”; and He said, “This is what you shall say to the sons of Israel: ‘I AM has sent me to you.’”</a:t>
            </a:r>
            <a:r>
              <a:rPr lang="en-US" sz="3600" dirty="0">
                <a:solidFill>
                  <a:srgbClr val="000000"/>
                </a:solidFill>
                <a:latin typeface="Abadi" panose="020B0604020104020204" pitchFamily="34" charset="0"/>
              </a:rPr>
              <a:t>									           	  Exodus 3:14</a:t>
            </a:r>
            <a:endParaRPr lang="en-US" sz="3600" dirty="0">
              <a:solidFill>
                <a:schemeClr val="bg1"/>
              </a:solidFill>
              <a:latin typeface="Abadi" panose="020B0604020104020204" pitchFamily="34" charset="0"/>
            </a:endParaRPr>
          </a:p>
        </p:txBody>
      </p:sp>
    </p:spTree>
    <p:extLst>
      <p:ext uri="{BB962C8B-B14F-4D97-AF65-F5344CB8AC3E}">
        <p14:creationId xmlns:p14="http://schemas.microsoft.com/office/powerpoint/2010/main" val="501322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0" y="1120676"/>
            <a:ext cx="9256734" cy="2308324"/>
          </a:xfrm>
          <a:prstGeom prst="rect">
            <a:avLst/>
          </a:prstGeom>
          <a:noFill/>
        </p:spPr>
        <p:txBody>
          <a:bodyPr wrap="square" rtlCol="0">
            <a:spAutoFit/>
          </a:bodyPr>
          <a:lstStyle/>
          <a:p>
            <a:r>
              <a:rPr lang="en-US" sz="3600" b="0" i="0" dirty="0">
                <a:solidFill>
                  <a:srgbClr val="000000"/>
                </a:solidFill>
                <a:effectLst/>
                <a:latin typeface="Abadi" panose="020B0604020104020204" pitchFamily="34" charset="0"/>
              </a:rPr>
              <a:t>Then Moses said, “</a:t>
            </a:r>
            <a:r>
              <a:rPr lang="en-US" sz="3600" b="1" i="0" dirty="0">
                <a:solidFill>
                  <a:srgbClr val="C00000"/>
                </a:solidFill>
                <a:effectLst/>
                <a:latin typeface="Abadi" panose="020B0604020104020204" pitchFamily="34" charset="0"/>
              </a:rPr>
              <a:t>What if they will not believe me or listen to what I say? </a:t>
            </a:r>
            <a:r>
              <a:rPr lang="en-US" sz="3600" b="0" i="0" dirty="0">
                <a:solidFill>
                  <a:srgbClr val="000000"/>
                </a:solidFill>
                <a:effectLst/>
                <a:latin typeface="Abadi" panose="020B0604020104020204" pitchFamily="34" charset="0"/>
              </a:rPr>
              <a:t>For they may say, ‘The </a:t>
            </a:r>
            <a:r>
              <a:rPr lang="en-US" sz="3600" b="0" i="0" cap="small" dirty="0">
                <a:solidFill>
                  <a:srgbClr val="000000"/>
                </a:solidFill>
                <a:effectLst/>
                <a:latin typeface="Abadi" panose="020B0604020104020204" pitchFamily="34" charset="0"/>
              </a:rPr>
              <a:t>Lord</a:t>
            </a:r>
            <a:r>
              <a:rPr lang="en-US" sz="3600" b="0" i="0" dirty="0">
                <a:solidFill>
                  <a:srgbClr val="000000"/>
                </a:solidFill>
                <a:effectLst/>
                <a:latin typeface="Abadi" panose="020B0604020104020204" pitchFamily="34" charset="0"/>
              </a:rPr>
              <a:t> has not appeared to you.’”</a:t>
            </a:r>
            <a:r>
              <a:rPr lang="en-US" sz="3600" dirty="0">
                <a:solidFill>
                  <a:srgbClr val="000000"/>
                </a:solidFill>
                <a:latin typeface="Abadi" panose="020B0604020104020204" pitchFamily="34" charset="0"/>
              </a:rPr>
              <a:t>									           	  					 Exodus 4:1</a:t>
            </a:r>
            <a:endParaRPr lang="en-US" sz="3600" dirty="0">
              <a:solidFill>
                <a:schemeClr val="bg1"/>
              </a:solidFill>
              <a:latin typeface="Abadi" panose="020B0604020104020204" pitchFamily="34" charset="0"/>
            </a:endParaRPr>
          </a:p>
        </p:txBody>
      </p:sp>
    </p:spTree>
    <p:extLst>
      <p:ext uri="{BB962C8B-B14F-4D97-AF65-F5344CB8AC3E}">
        <p14:creationId xmlns:p14="http://schemas.microsoft.com/office/powerpoint/2010/main" val="41715138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01EEA4A5-BB48-4711-A8E8-F3B762AD0FB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3266753">
            <a:off x="6481173" y="4239713"/>
            <a:ext cx="2552204" cy="2893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D43279-6CF8-4349-B83F-7A804603F2B4}"/>
              </a:ext>
            </a:extLst>
          </p:cNvPr>
          <p:cNvSpPr txBox="1"/>
          <p:nvPr/>
        </p:nvSpPr>
        <p:spPr>
          <a:xfrm>
            <a:off x="-1" y="156171"/>
            <a:ext cx="9200367" cy="5509200"/>
          </a:xfrm>
          <a:prstGeom prst="rect">
            <a:avLst/>
          </a:prstGeom>
          <a:noFill/>
        </p:spPr>
        <p:txBody>
          <a:bodyPr wrap="square" rtlCol="0">
            <a:spAutoFit/>
          </a:bodyPr>
          <a:lstStyle/>
          <a:p>
            <a:r>
              <a:rPr lang="en-US" sz="3200" b="0" i="0" dirty="0">
                <a:solidFill>
                  <a:srgbClr val="000000"/>
                </a:solidFill>
                <a:effectLst/>
                <a:latin typeface="system-ui"/>
              </a:rPr>
              <a:t>The </a:t>
            </a:r>
            <a:r>
              <a:rPr lang="en-US" sz="3200" b="0" i="0" cap="small" dirty="0">
                <a:solidFill>
                  <a:srgbClr val="000000"/>
                </a:solidFill>
                <a:effectLst/>
                <a:latin typeface="system-ui"/>
              </a:rPr>
              <a:t>Lord</a:t>
            </a:r>
            <a:r>
              <a:rPr lang="en-US" sz="3200" b="0" i="0" dirty="0">
                <a:solidFill>
                  <a:srgbClr val="000000"/>
                </a:solidFill>
                <a:effectLst/>
                <a:latin typeface="system-ui"/>
              </a:rPr>
              <a:t> said to him, “What is that in your hand?” And he said, “A staff.” Then He said, “Throw it on the ground.” So he threw it on the ground, and it turned into a serpent; and Moses fled from it. But th</a:t>
            </a:r>
            <a:r>
              <a:rPr lang="en-US" sz="3200" dirty="0">
                <a:solidFill>
                  <a:srgbClr val="000000"/>
                </a:solidFill>
                <a:latin typeface="system-ui"/>
              </a:rPr>
              <a:t>e</a:t>
            </a:r>
            <a:r>
              <a:rPr lang="en-US" sz="3200" b="0" i="0" cap="small" dirty="0">
                <a:solidFill>
                  <a:srgbClr val="000000"/>
                </a:solidFill>
                <a:effectLst/>
                <a:latin typeface="system-ui"/>
              </a:rPr>
              <a:t> Lord</a:t>
            </a:r>
            <a:r>
              <a:rPr lang="en-US" sz="3200" b="0" i="0" dirty="0">
                <a:solidFill>
                  <a:srgbClr val="000000"/>
                </a:solidFill>
                <a:effectLst/>
                <a:latin typeface="system-ui"/>
              </a:rPr>
              <a:t>,</a:t>
            </a:r>
            <a:r>
              <a:rPr lang="en-US" sz="3200" dirty="0">
                <a:solidFill>
                  <a:srgbClr val="000000"/>
                </a:solidFill>
                <a:latin typeface="system-ui"/>
              </a:rPr>
              <a:t> </a:t>
            </a:r>
            <a:r>
              <a:rPr lang="en-US" sz="3200" b="0" i="0" dirty="0">
                <a:solidFill>
                  <a:srgbClr val="000000"/>
                </a:solidFill>
                <a:effectLst/>
                <a:latin typeface="system-ui"/>
              </a:rPr>
              <a:t>said to Moses, “Reach out with your hand and grasp </a:t>
            </a:r>
            <a:r>
              <a:rPr lang="en-US" sz="3200" b="0" dirty="0">
                <a:solidFill>
                  <a:srgbClr val="000000"/>
                </a:solidFill>
                <a:effectLst/>
                <a:latin typeface="system-ui"/>
              </a:rPr>
              <a:t>it </a:t>
            </a:r>
            <a:r>
              <a:rPr lang="en-US" sz="3200" b="0" i="0" dirty="0">
                <a:solidFill>
                  <a:srgbClr val="000000"/>
                </a:solidFill>
                <a:effectLst/>
                <a:latin typeface="system-ui"/>
              </a:rPr>
              <a:t>by its tail”—so he reached out with his hand and caught it, and it turned into a staff in his hand— “so that they may believe that the </a:t>
            </a:r>
            <a:r>
              <a:rPr lang="en-US" sz="3200" b="0" i="0" cap="small" dirty="0">
                <a:solidFill>
                  <a:srgbClr val="000000"/>
                </a:solidFill>
                <a:effectLst/>
                <a:latin typeface="system-ui"/>
              </a:rPr>
              <a:t>Lord</a:t>
            </a:r>
            <a:r>
              <a:rPr lang="en-US" sz="3200" b="0" i="0" dirty="0">
                <a:solidFill>
                  <a:srgbClr val="000000"/>
                </a:solidFill>
                <a:effectLst/>
                <a:latin typeface="system-ui"/>
              </a:rPr>
              <a:t>, the God of their fathers, the God of Abraham, the God of Isaac, and the God of Jacob, has appeared to you.”</a:t>
            </a:r>
          </a:p>
          <a:p>
            <a:r>
              <a:rPr lang="en-US" sz="3200" dirty="0">
                <a:solidFill>
                  <a:srgbClr val="000000"/>
                </a:solidFill>
                <a:latin typeface="system-ui"/>
              </a:rPr>
              <a:t>											Exodus 4:2-5</a:t>
            </a:r>
            <a:endParaRPr lang="en-US" sz="3200" dirty="0">
              <a:solidFill>
                <a:schemeClr val="bg1"/>
              </a:solidFill>
              <a:latin typeface="Abadi" panose="020B0604020104020204" pitchFamily="34" charset="0"/>
            </a:endParaRPr>
          </a:p>
        </p:txBody>
      </p:sp>
    </p:spTree>
    <p:extLst>
      <p:ext uri="{BB962C8B-B14F-4D97-AF65-F5344CB8AC3E}">
        <p14:creationId xmlns:p14="http://schemas.microsoft.com/office/powerpoint/2010/main" val="1472962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957</TotalTime>
  <Words>1053</Words>
  <Application>Microsoft Office PowerPoint</Application>
  <PresentationFormat>On-screen Show (4:3)</PresentationFormat>
  <Paragraphs>19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Abadi</vt:lpstr>
      <vt:lpstr>Arial</vt:lpstr>
      <vt:lpstr>Calibri</vt:lpstr>
      <vt:lpstr>Calibri Light</vt:lpstr>
      <vt:lpstr>Ink Free</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2021-07-16T21:50:59Z</dcterms:created>
  <dcterms:modified xsi:type="dcterms:W3CDTF">2021-07-17T13:52:23Z</dcterms:modified>
</cp:coreProperties>
</file>