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83" r:id="rId4"/>
    <p:sldId id="331" r:id="rId5"/>
    <p:sldId id="284" r:id="rId6"/>
    <p:sldId id="332" r:id="rId7"/>
    <p:sldId id="333" r:id="rId8"/>
    <p:sldId id="317" r:id="rId9"/>
    <p:sldId id="302" r:id="rId10"/>
    <p:sldId id="334" r:id="rId11"/>
    <p:sldId id="335" r:id="rId12"/>
    <p:sldId id="336" r:id="rId13"/>
    <p:sldId id="294" r:id="rId14"/>
    <p:sldId id="319" r:id="rId15"/>
    <p:sldId id="320" r:id="rId16"/>
    <p:sldId id="321" r:id="rId17"/>
    <p:sldId id="337" r:id="rId18"/>
    <p:sldId id="322" r:id="rId19"/>
    <p:sldId id="323" r:id="rId20"/>
    <p:sldId id="324" r:id="rId21"/>
    <p:sldId id="32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0" autoAdjust="0"/>
    <p:restoredTop sz="94660"/>
  </p:normalViewPr>
  <p:slideViewPr>
    <p:cSldViewPr snapToGrid="0">
      <p:cViewPr varScale="1">
        <p:scale>
          <a:sx n="67" d="100"/>
          <a:sy n="67" d="100"/>
        </p:scale>
        <p:origin x="117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1485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89014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144525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27083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0C960-A276-4B81-B151-B16AE50C97E1}"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22059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A0C960-A276-4B81-B151-B16AE50C97E1}"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466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0C960-A276-4B81-B151-B16AE50C97E1}" type="datetimeFigureOut">
              <a:rPr lang="en-US" smtClean="0"/>
              <a:t>7/4/2021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425304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A0C960-A276-4B81-B151-B16AE50C97E1}" type="datetimeFigureOut">
              <a:rPr lang="en-US" smtClean="0"/>
              <a:t>7/4/2021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76718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0C960-A276-4B81-B151-B16AE50C97E1}" type="datetimeFigureOut">
              <a:rPr lang="en-US" smtClean="0"/>
              <a:t>7/4/2021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1951501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0C960-A276-4B81-B151-B16AE50C97E1}"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22691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0C960-A276-4B81-B151-B16AE50C97E1}"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16252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0C960-A276-4B81-B151-B16AE50C97E1}" type="datetimeFigureOut">
              <a:rPr lang="en-US" smtClean="0"/>
              <a:t>7/4/2021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79598-4D78-4B82-988A-E72E6F161186}" type="slidenum">
              <a:rPr lang="en-US" smtClean="0"/>
              <a:t>‹#›</a:t>
            </a:fld>
            <a:endParaRPr lang="en-US"/>
          </a:p>
        </p:txBody>
      </p:sp>
    </p:spTree>
    <p:extLst>
      <p:ext uri="{BB962C8B-B14F-4D97-AF65-F5344CB8AC3E}">
        <p14:creationId xmlns:p14="http://schemas.microsoft.com/office/powerpoint/2010/main" val="3548340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1B18-1899-4C02-AEF3-7AC5FBA3655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1A19CCC-594E-4410-9B04-14C21D4CC27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4799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293590"/>
            <a:ext cx="9144000" cy="1569660"/>
          </a:xfrm>
          <a:prstGeom prst="rect">
            <a:avLst/>
          </a:prstGeom>
          <a:noFill/>
        </p:spPr>
        <p:txBody>
          <a:bodyPr wrap="square">
            <a:spAutoFit/>
          </a:bodyPr>
          <a:lstStyle/>
          <a:p>
            <a:pPr algn="l"/>
            <a:r>
              <a:rPr lang="en-US" sz="3200" b="0" i="0" dirty="0">
                <a:solidFill>
                  <a:schemeClr val="bg1"/>
                </a:solidFill>
                <a:effectLst/>
                <a:latin typeface="system-ui"/>
              </a:rPr>
              <a:t>And He said to them, “Go into all the world and preach the gospel to all creation.”</a:t>
            </a:r>
            <a:r>
              <a:rPr lang="en-US" sz="3200" dirty="0">
                <a:solidFill>
                  <a:schemeClr val="bg1"/>
                </a:solidFill>
                <a:latin typeface="system-ui"/>
              </a:rPr>
              <a:t>	</a:t>
            </a:r>
          </a:p>
          <a:p>
            <a:pPr algn="l"/>
            <a:r>
              <a:rPr lang="en-US" sz="3200" i="1" dirty="0">
                <a:solidFill>
                  <a:schemeClr val="bg1"/>
                </a:solidFill>
                <a:latin typeface="system-ui"/>
              </a:rPr>
              <a:t>													         Mark 16:15</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707528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905506"/>
            <a:ext cx="9144000" cy="3046988"/>
          </a:xfrm>
          <a:prstGeom prst="rect">
            <a:avLst/>
          </a:prstGeom>
          <a:noFill/>
        </p:spPr>
        <p:txBody>
          <a:bodyPr wrap="square">
            <a:spAutoFit/>
          </a:bodyPr>
          <a:lstStyle/>
          <a:p>
            <a:pPr algn="l"/>
            <a:r>
              <a:rPr lang="en-US" sz="3200" b="0" i="0" dirty="0">
                <a:solidFill>
                  <a:schemeClr val="bg1"/>
                </a:solidFill>
                <a:effectLst/>
                <a:latin typeface="system-ui"/>
              </a:rPr>
              <a:t>and He said to them, “So it is written, that the Christ would suffer and rise from the dead on the third day, and that repentance for forgiveness of sins would be proclaimed in His name to all the nations, beginning from Jerusalem.” </a:t>
            </a:r>
            <a:r>
              <a:rPr lang="en-US" sz="3200" dirty="0">
                <a:solidFill>
                  <a:schemeClr val="bg1"/>
                </a:solidFill>
                <a:latin typeface="system-ui"/>
              </a:rPr>
              <a:t>	</a:t>
            </a:r>
          </a:p>
          <a:p>
            <a:pPr algn="l"/>
            <a:r>
              <a:rPr lang="en-US" sz="3200" i="1" dirty="0">
                <a:solidFill>
                  <a:schemeClr val="bg1"/>
                </a:solidFill>
                <a:latin typeface="system-ui"/>
              </a:rPr>
              <a:t>													         Luke 24:47</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63581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368597"/>
            <a:ext cx="9144000" cy="1569660"/>
          </a:xfrm>
          <a:prstGeom prst="rect">
            <a:avLst/>
          </a:prstGeom>
          <a:noFill/>
        </p:spPr>
        <p:txBody>
          <a:bodyPr wrap="square">
            <a:spAutoFit/>
          </a:bodyPr>
          <a:lstStyle/>
          <a:p>
            <a:pPr algn="l"/>
            <a:r>
              <a:rPr lang="en-US" sz="3200" b="0" dirty="0">
                <a:solidFill>
                  <a:schemeClr val="bg1"/>
                </a:solidFill>
                <a:effectLst/>
                <a:latin typeface="system-ui"/>
              </a:rPr>
              <a:t>So Jesus said to them again, “Peace be to you; just as the Father has sent Me, I also send you.”</a:t>
            </a:r>
            <a:r>
              <a:rPr lang="en-US" sz="3200" dirty="0">
                <a:solidFill>
                  <a:schemeClr val="bg1"/>
                </a:solidFill>
                <a:latin typeface="system-ui"/>
              </a:rPr>
              <a:t>	</a:t>
            </a:r>
          </a:p>
          <a:p>
            <a:pPr algn="l"/>
            <a:r>
              <a:rPr lang="en-US" sz="3200" dirty="0">
                <a:solidFill>
                  <a:schemeClr val="bg1"/>
                </a:solidFill>
                <a:latin typeface="system-ui"/>
              </a:rPr>
              <a:t>													         </a:t>
            </a:r>
            <a:r>
              <a:rPr lang="en-US" sz="3200" i="1" dirty="0">
                <a:solidFill>
                  <a:schemeClr val="bg1"/>
                </a:solidFill>
                <a:latin typeface="system-ui"/>
              </a:rPr>
              <a:t>John 20:21</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26362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686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62630" y="1400537"/>
            <a:ext cx="9018740" cy="3539430"/>
          </a:xfrm>
          <a:prstGeom prst="rect">
            <a:avLst/>
          </a:prstGeom>
          <a:noFill/>
        </p:spPr>
        <p:txBody>
          <a:bodyPr wrap="square">
            <a:spAutoFit/>
          </a:bodyPr>
          <a:lstStyle/>
          <a:p>
            <a:pPr algn="l"/>
            <a:r>
              <a:rPr lang="en-US" sz="3200" b="0" dirty="0">
                <a:solidFill>
                  <a:schemeClr val="bg1"/>
                </a:solidFill>
                <a:effectLst/>
                <a:latin typeface="system-ui"/>
              </a:rPr>
              <a:t>But it is not as though the word of God has failed. For they are not all Israel who are descended from Israel. </a:t>
            </a:r>
          </a:p>
          <a:p>
            <a:pPr algn="l"/>
            <a:endParaRPr lang="en-US" sz="3200" dirty="0">
              <a:solidFill>
                <a:schemeClr val="bg1"/>
              </a:solidFill>
              <a:latin typeface="system-ui"/>
            </a:endParaRPr>
          </a:p>
          <a:p>
            <a:pPr algn="l"/>
            <a:r>
              <a:rPr lang="en-US" sz="3200" b="0" i="0" dirty="0">
                <a:solidFill>
                  <a:schemeClr val="bg1"/>
                </a:solidFill>
                <a:effectLst/>
                <a:latin typeface="system-ui"/>
              </a:rPr>
              <a:t>That is, it is not the children of the flesh who are children of God, but the children of the promise are regarded as descendants. </a:t>
            </a:r>
            <a:r>
              <a:rPr lang="en-US" sz="3200" dirty="0">
                <a:solidFill>
                  <a:schemeClr val="bg1"/>
                </a:solidFill>
                <a:latin typeface="system-ui"/>
              </a:rPr>
              <a:t>																								</a:t>
            </a:r>
            <a:r>
              <a:rPr lang="en-US" sz="3200" i="1" dirty="0">
                <a:solidFill>
                  <a:schemeClr val="bg1"/>
                </a:solidFill>
                <a:latin typeface="system-ui"/>
              </a:rPr>
              <a:t>Romans 9:6,8</a:t>
            </a:r>
            <a:endParaRPr lang="en-US" sz="3200" i="1" dirty="0"/>
          </a:p>
        </p:txBody>
      </p:sp>
    </p:spTree>
    <p:extLst>
      <p:ext uri="{BB962C8B-B14F-4D97-AF65-F5344CB8AC3E}">
        <p14:creationId xmlns:p14="http://schemas.microsoft.com/office/powerpoint/2010/main" val="362838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18997" y="2114520"/>
            <a:ext cx="8906006" cy="2062103"/>
          </a:xfrm>
          <a:prstGeom prst="rect">
            <a:avLst/>
          </a:prstGeom>
          <a:noFill/>
        </p:spPr>
        <p:txBody>
          <a:bodyPr wrap="square">
            <a:spAutoFit/>
          </a:bodyPr>
          <a:lstStyle/>
          <a:p>
            <a:pPr algn="l"/>
            <a:r>
              <a:rPr lang="en-US" sz="3200" b="0" dirty="0">
                <a:solidFill>
                  <a:schemeClr val="bg1"/>
                </a:solidFill>
                <a:effectLst/>
                <a:latin typeface="system-ui"/>
              </a:rPr>
              <a:t>for we are the true circumcision, who worship in the Spirit of God and take pride in Christ Jesus, and put no confidence in the flesh</a:t>
            </a:r>
            <a:r>
              <a:rPr lang="en-US" sz="3200" dirty="0">
                <a:solidFill>
                  <a:schemeClr val="bg1"/>
                </a:solidFill>
                <a:latin typeface="system-ui"/>
              </a:rPr>
              <a:t>																							</a:t>
            </a:r>
            <a:r>
              <a:rPr lang="en-US" sz="3200" i="1" dirty="0">
                <a:solidFill>
                  <a:schemeClr val="bg1"/>
                </a:solidFill>
                <a:latin typeface="system-ui"/>
              </a:rPr>
              <a:t>Philippians 3:3</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4112657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657617" y="1613852"/>
            <a:ext cx="7597036" cy="3046988"/>
          </a:xfrm>
          <a:prstGeom prst="rect">
            <a:avLst/>
          </a:prstGeom>
          <a:noFill/>
        </p:spPr>
        <p:txBody>
          <a:bodyPr wrap="square">
            <a:spAutoFit/>
          </a:bodyPr>
          <a:lstStyle/>
          <a:p>
            <a:pPr algn="l"/>
            <a:r>
              <a:rPr lang="en-US" sz="3200" b="0" i="0" dirty="0">
                <a:solidFill>
                  <a:schemeClr val="bg1"/>
                </a:solidFill>
                <a:effectLst/>
                <a:latin typeface="system-ui"/>
              </a:rPr>
              <a:t>James, a bond-servant of God and of the Lord Jesus Christ,</a:t>
            </a:r>
          </a:p>
          <a:p>
            <a:pPr algn="l"/>
            <a:endParaRPr lang="en-US" sz="3200" b="0" i="0" dirty="0">
              <a:solidFill>
                <a:schemeClr val="bg1"/>
              </a:solidFill>
              <a:effectLst/>
              <a:latin typeface="system-ui"/>
            </a:endParaRPr>
          </a:p>
          <a:p>
            <a:pPr algn="l"/>
            <a:r>
              <a:rPr lang="en-US" sz="3200" b="0" i="0" dirty="0">
                <a:solidFill>
                  <a:schemeClr val="bg1"/>
                </a:solidFill>
                <a:effectLst/>
                <a:latin typeface="system-ui"/>
              </a:rPr>
              <a:t>To the twelve tribes who are dispersed abroad: Greetings.</a:t>
            </a:r>
          </a:p>
          <a:p>
            <a:pPr algn="l"/>
            <a:r>
              <a:rPr lang="en-US" sz="3200" dirty="0">
                <a:solidFill>
                  <a:schemeClr val="bg1"/>
                </a:solidFill>
                <a:latin typeface="system-ui"/>
              </a:rPr>
              <a:t>												</a:t>
            </a:r>
            <a:r>
              <a:rPr lang="en-US" sz="3200" i="1" dirty="0">
                <a:solidFill>
                  <a:schemeClr val="bg1"/>
                </a:solidFill>
                <a:latin typeface="system-ui"/>
              </a:rPr>
              <a:t>James 1:1</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1052192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909702" y="2152471"/>
            <a:ext cx="7324595" cy="2062103"/>
          </a:xfrm>
          <a:prstGeom prst="rect">
            <a:avLst/>
          </a:prstGeom>
          <a:noFill/>
        </p:spPr>
        <p:txBody>
          <a:bodyPr wrap="square">
            <a:spAutoFit/>
          </a:bodyPr>
          <a:lstStyle/>
          <a:p>
            <a:pPr algn="l"/>
            <a:r>
              <a:rPr lang="en-US" sz="3200" b="0" i="0" dirty="0">
                <a:solidFill>
                  <a:schemeClr val="bg1"/>
                </a:solidFill>
                <a:effectLst/>
                <a:latin typeface="system-ui"/>
              </a:rPr>
              <a:t>And if you belong to Christ, then you are Abraham’s descendants, heirs according to promise.</a:t>
            </a:r>
            <a:r>
              <a:rPr lang="en-US" sz="3200" dirty="0">
                <a:solidFill>
                  <a:schemeClr val="bg1"/>
                </a:solidFill>
                <a:latin typeface="system-ui"/>
              </a:rPr>
              <a:t>																					</a:t>
            </a:r>
            <a:r>
              <a:rPr lang="en-US" sz="3200" i="1" dirty="0">
                <a:solidFill>
                  <a:schemeClr val="bg1"/>
                </a:solidFill>
                <a:latin typeface="system-ui"/>
              </a:rPr>
              <a:t>Galatians 3:29</a:t>
            </a:r>
            <a:endParaRPr lang="en-US" sz="3200" i="1" dirty="0"/>
          </a:p>
        </p:txBody>
      </p:sp>
    </p:spTree>
    <p:extLst>
      <p:ext uri="{BB962C8B-B14F-4D97-AF65-F5344CB8AC3E}">
        <p14:creationId xmlns:p14="http://schemas.microsoft.com/office/powerpoint/2010/main" val="1955307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18997" y="787135"/>
            <a:ext cx="8906006" cy="1569660"/>
          </a:xfrm>
          <a:prstGeom prst="rect">
            <a:avLst/>
          </a:prstGeom>
          <a:noFill/>
        </p:spPr>
        <p:txBody>
          <a:bodyPr wrap="square">
            <a:spAutoFit/>
          </a:bodyPr>
          <a:lstStyle/>
          <a:p>
            <a:pPr algn="l"/>
            <a:r>
              <a:rPr lang="en-US" sz="3200" b="0" dirty="0">
                <a:solidFill>
                  <a:schemeClr val="bg1"/>
                </a:solidFill>
                <a:effectLst/>
                <a:latin typeface="system-ui"/>
              </a:rPr>
              <a:t>Do you not know that you are a temple of God and that the Spirit of God dwells in you?</a:t>
            </a:r>
            <a:r>
              <a:rPr lang="en-US" sz="3200" dirty="0">
                <a:solidFill>
                  <a:schemeClr val="bg1"/>
                </a:solidFill>
                <a:latin typeface="system-ui"/>
              </a:rPr>
              <a:t>	</a:t>
            </a:r>
          </a:p>
          <a:p>
            <a:pPr algn="l"/>
            <a:r>
              <a:rPr lang="en-US" sz="3200" i="1" dirty="0">
                <a:solidFill>
                  <a:schemeClr val="bg1"/>
                </a:solidFill>
                <a:latin typeface="system-ui"/>
              </a:rPr>
              <a:t>												1 Corinthians 3:16</a:t>
            </a:r>
            <a:endParaRPr lang="en-US" sz="3200" i="1" dirty="0"/>
          </a:p>
        </p:txBody>
      </p:sp>
      <p:sp>
        <p:nvSpPr>
          <p:cNvPr id="4" name="TextBox 3">
            <a:extLst>
              <a:ext uri="{FF2B5EF4-FFF2-40B4-BE49-F238E27FC236}">
                <a16:creationId xmlns:a16="http://schemas.microsoft.com/office/drawing/2014/main" id="{2EC78DFE-1F33-4DC7-B37D-E11AF9B13F95}"/>
              </a:ext>
            </a:extLst>
          </p:cNvPr>
          <p:cNvSpPr txBox="1"/>
          <p:nvPr/>
        </p:nvSpPr>
        <p:spPr>
          <a:xfrm>
            <a:off x="118997" y="3520898"/>
            <a:ext cx="9025003" cy="2062103"/>
          </a:xfrm>
          <a:prstGeom prst="rect">
            <a:avLst/>
          </a:prstGeom>
          <a:noFill/>
        </p:spPr>
        <p:txBody>
          <a:bodyPr wrap="square">
            <a:spAutoFit/>
          </a:bodyPr>
          <a:lstStyle/>
          <a:p>
            <a:r>
              <a:rPr lang="en-US" sz="3200" b="0" dirty="0">
                <a:solidFill>
                  <a:schemeClr val="bg1"/>
                </a:solidFill>
                <a:effectLst/>
                <a:latin typeface="system-ui"/>
              </a:rPr>
              <a:t>Or do you not know that your body is a temple of the Holy Spirit within you, whom you have from God, and that you are not your own?</a:t>
            </a:r>
          </a:p>
          <a:p>
            <a:r>
              <a:rPr lang="en-US" sz="3200" dirty="0">
                <a:solidFill>
                  <a:schemeClr val="bg1"/>
                </a:solidFill>
                <a:latin typeface="system-ui"/>
              </a:rPr>
              <a:t>												</a:t>
            </a:r>
            <a:r>
              <a:rPr lang="en-US" sz="3200" i="1" dirty="0">
                <a:solidFill>
                  <a:schemeClr val="bg1"/>
                </a:solidFill>
                <a:latin typeface="system-ui"/>
              </a:rPr>
              <a:t>1 Corinthians 6:19</a:t>
            </a:r>
            <a:endParaRPr lang="en-US" sz="3200" i="1" dirty="0">
              <a:solidFill>
                <a:schemeClr val="bg1"/>
              </a:solidFill>
            </a:endParaRPr>
          </a:p>
        </p:txBody>
      </p:sp>
    </p:spTree>
    <p:extLst>
      <p:ext uri="{BB962C8B-B14F-4D97-AF65-F5344CB8AC3E}">
        <p14:creationId xmlns:p14="http://schemas.microsoft.com/office/powerpoint/2010/main" val="219274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524088"/>
            <a:ext cx="9144000" cy="6124754"/>
          </a:xfrm>
          <a:prstGeom prst="rect">
            <a:avLst/>
          </a:prstGeom>
          <a:noFill/>
        </p:spPr>
        <p:txBody>
          <a:bodyPr wrap="square">
            <a:spAutoFit/>
          </a:bodyPr>
          <a:lstStyle/>
          <a:p>
            <a:pPr algn="l"/>
            <a:r>
              <a:rPr lang="en-US" sz="3000" b="0" dirty="0">
                <a:solidFill>
                  <a:schemeClr val="bg1"/>
                </a:solidFill>
                <a:effectLst/>
                <a:latin typeface="system-ui"/>
              </a:rPr>
              <a:t>And what agreement has the temple of God with idols? For you</a:t>
            </a:r>
            <a:r>
              <a:rPr lang="en-US" sz="3000" baseline="30000" dirty="0">
                <a:solidFill>
                  <a:schemeClr val="bg1"/>
                </a:solidFill>
                <a:latin typeface="system-ui"/>
              </a:rPr>
              <a:t> </a:t>
            </a:r>
            <a:r>
              <a:rPr lang="en-US" sz="3000" b="0" dirty="0">
                <a:solidFill>
                  <a:schemeClr val="bg1"/>
                </a:solidFill>
                <a:effectLst/>
                <a:latin typeface="system-ui"/>
              </a:rPr>
              <a:t>are the temple of the living God. As God has said: “I will dwell in them</a:t>
            </a:r>
            <a:br>
              <a:rPr lang="en-US" sz="3000" b="0" dirty="0">
                <a:solidFill>
                  <a:schemeClr val="bg1"/>
                </a:solidFill>
                <a:effectLst/>
                <a:latin typeface="system-ui"/>
              </a:rPr>
            </a:br>
            <a:r>
              <a:rPr lang="en-US" sz="3000" b="0" dirty="0">
                <a:solidFill>
                  <a:schemeClr val="bg1"/>
                </a:solidFill>
                <a:effectLst/>
                <a:latin typeface="system-ui"/>
              </a:rPr>
              <a:t>And walk among them.</a:t>
            </a:r>
            <a:br>
              <a:rPr lang="en-US" sz="3000" b="0" dirty="0">
                <a:solidFill>
                  <a:schemeClr val="bg1"/>
                </a:solidFill>
                <a:effectLst/>
                <a:latin typeface="system-ui"/>
              </a:rPr>
            </a:br>
            <a:r>
              <a:rPr lang="en-US" sz="3000" b="0" dirty="0">
                <a:solidFill>
                  <a:schemeClr val="bg1"/>
                </a:solidFill>
                <a:effectLst/>
                <a:latin typeface="system-ui"/>
              </a:rPr>
              <a:t>I will be their God,</a:t>
            </a:r>
            <a:br>
              <a:rPr lang="en-US" sz="3000" b="0" dirty="0">
                <a:solidFill>
                  <a:schemeClr val="bg1"/>
                </a:solidFill>
                <a:effectLst/>
                <a:latin typeface="system-ui"/>
              </a:rPr>
            </a:br>
            <a:r>
              <a:rPr lang="en-US" sz="3000" b="0" dirty="0">
                <a:solidFill>
                  <a:schemeClr val="bg1"/>
                </a:solidFill>
                <a:effectLst/>
                <a:latin typeface="system-ui"/>
              </a:rPr>
              <a:t>And they shall be My people.”</a:t>
            </a:r>
          </a:p>
          <a:p>
            <a:pPr algn="l"/>
            <a:r>
              <a:rPr lang="en-US" sz="3000" b="0" dirty="0">
                <a:solidFill>
                  <a:schemeClr val="bg1"/>
                </a:solidFill>
                <a:effectLst/>
                <a:latin typeface="system-ui"/>
              </a:rPr>
              <a:t>Therefore</a:t>
            </a:r>
          </a:p>
          <a:p>
            <a:pPr algn="l"/>
            <a:r>
              <a:rPr lang="en-US" sz="3000" b="0" dirty="0">
                <a:solidFill>
                  <a:schemeClr val="bg1"/>
                </a:solidFill>
                <a:effectLst/>
                <a:latin typeface="system-ui"/>
              </a:rPr>
              <a:t>“Come out from among them</a:t>
            </a:r>
            <a:br>
              <a:rPr lang="en-US" sz="3000" b="0" dirty="0">
                <a:solidFill>
                  <a:schemeClr val="bg1"/>
                </a:solidFill>
                <a:effectLst/>
                <a:latin typeface="system-ui"/>
              </a:rPr>
            </a:br>
            <a:r>
              <a:rPr lang="en-US" sz="3000" b="0" dirty="0">
                <a:solidFill>
                  <a:schemeClr val="bg1"/>
                </a:solidFill>
                <a:effectLst/>
                <a:latin typeface="system-ui"/>
              </a:rPr>
              <a:t>And be separate, says the Lord.</a:t>
            </a:r>
            <a:br>
              <a:rPr lang="en-US" sz="3000" b="0" dirty="0">
                <a:solidFill>
                  <a:schemeClr val="bg1"/>
                </a:solidFill>
                <a:effectLst/>
                <a:latin typeface="system-ui"/>
              </a:rPr>
            </a:br>
            <a:r>
              <a:rPr lang="en-US" sz="3000" b="0" dirty="0">
                <a:solidFill>
                  <a:schemeClr val="bg1"/>
                </a:solidFill>
                <a:effectLst/>
                <a:latin typeface="system-ui"/>
              </a:rPr>
              <a:t>Do not touch what is unclean,</a:t>
            </a:r>
            <a:br>
              <a:rPr lang="en-US" sz="3000" b="0" dirty="0">
                <a:solidFill>
                  <a:schemeClr val="bg1"/>
                </a:solidFill>
                <a:effectLst/>
                <a:latin typeface="system-ui"/>
              </a:rPr>
            </a:br>
            <a:r>
              <a:rPr lang="en-US" sz="3000" b="0" dirty="0">
                <a:solidFill>
                  <a:schemeClr val="bg1"/>
                </a:solidFill>
                <a:effectLst/>
                <a:latin typeface="system-ui"/>
              </a:rPr>
              <a:t>And I will receive you.”</a:t>
            </a:r>
            <a:br>
              <a:rPr lang="en-US" sz="3000" b="0" dirty="0">
                <a:solidFill>
                  <a:schemeClr val="bg1"/>
                </a:solidFill>
                <a:effectLst/>
                <a:latin typeface="system-ui"/>
              </a:rPr>
            </a:br>
            <a:r>
              <a:rPr lang="en-US" sz="3000" b="0" dirty="0">
                <a:solidFill>
                  <a:schemeClr val="bg1"/>
                </a:solidFill>
                <a:effectLst/>
                <a:latin typeface="system-ui"/>
              </a:rPr>
              <a:t>Says the </a:t>
            </a:r>
            <a:r>
              <a:rPr lang="en-US" sz="3000" b="0" cap="small" dirty="0">
                <a:solidFill>
                  <a:schemeClr val="bg1"/>
                </a:solidFill>
                <a:effectLst/>
                <a:latin typeface="system-ui"/>
              </a:rPr>
              <a:t>Lord</a:t>
            </a:r>
            <a:r>
              <a:rPr lang="en-US" sz="3000" b="0" dirty="0">
                <a:solidFill>
                  <a:schemeClr val="bg1"/>
                </a:solidFill>
                <a:effectLst/>
                <a:latin typeface="system-ui"/>
              </a:rPr>
              <a:t> Almighty.”</a:t>
            </a:r>
          </a:p>
          <a:p>
            <a:pPr algn="l"/>
            <a:r>
              <a:rPr lang="en-US" sz="3200" dirty="0">
                <a:solidFill>
                  <a:schemeClr val="bg1"/>
                </a:solidFill>
                <a:latin typeface="system-ui"/>
              </a:rPr>
              <a:t>											</a:t>
            </a:r>
            <a:r>
              <a:rPr lang="en-US" sz="3200" i="1" dirty="0">
                <a:solidFill>
                  <a:schemeClr val="bg1"/>
                </a:solidFill>
                <a:latin typeface="system-ui"/>
              </a:rPr>
              <a:t>2 Corinthians 6:16-17</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203078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3C1297-3F17-48E0-8A95-A12C1C54234E}"/>
              </a:ext>
            </a:extLst>
          </p:cNvPr>
          <p:cNvSpPr txBox="1"/>
          <p:nvPr/>
        </p:nvSpPr>
        <p:spPr>
          <a:xfrm>
            <a:off x="-2" y="2351782"/>
            <a:ext cx="1955409" cy="1077218"/>
          </a:xfrm>
          <a:prstGeom prst="rect">
            <a:avLst/>
          </a:prstGeom>
          <a:noFill/>
        </p:spPr>
        <p:txBody>
          <a:bodyPr wrap="square" rtlCol="0">
            <a:spAutoFit/>
          </a:bodyPr>
          <a:lstStyle/>
          <a:p>
            <a:pPr algn="ctr"/>
            <a:r>
              <a:rPr lang="en-US" sz="3200" dirty="0">
                <a:solidFill>
                  <a:schemeClr val="bg1"/>
                </a:solidFill>
              </a:rPr>
              <a:t>Creation</a:t>
            </a:r>
          </a:p>
          <a:p>
            <a:pPr algn="ctr"/>
            <a:r>
              <a:rPr lang="en-US" sz="3200" dirty="0">
                <a:solidFill>
                  <a:schemeClr val="bg1"/>
                </a:solidFill>
              </a:rPr>
              <a:t>1</a:t>
            </a:r>
          </a:p>
        </p:txBody>
      </p:sp>
      <p:sp>
        <p:nvSpPr>
          <p:cNvPr id="5" name="TextBox 4">
            <a:extLst>
              <a:ext uri="{FF2B5EF4-FFF2-40B4-BE49-F238E27FC236}">
                <a16:creationId xmlns:a16="http://schemas.microsoft.com/office/drawing/2014/main" id="{91555E0A-7BFF-498F-9013-4C5846388F4C}"/>
              </a:ext>
            </a:extLst>
          </p:cNvPr>
          <p:cNvSpPr txBox="1"/>
          <p:nvPr/>
        </p:nvSpPr>
        <p:spPr>
          <a:xfrm>
            <a:off x="1677567" y="2351782"/>
            <a:ext cx="1955409" cy="1077218"/>
          </a:xfrm>
          <a:prstGeom prst="rect">
            <a:avLst/>
          </a:prstGeom>
          <a:noFill/>
        </p:spPr>
        <p:txBody>
          <a:bodyPr wrap="square" rtlCol="0">
            <a:spAutoFit/>
          </a:bodyPr>
          <a:lstStyle/>
          <a:p>
            <a:pPr algn="ctr"/>
            <a:r>
              <a:rPr lang="en-US" sz="3200" dirty="0">
                <a:solidFill>
                  <a:srgbClr val="FFFF00"/>
                </a:solidFill>
              </a:rPr>
              <a:t>Covenant</a:t>
            </a:r>
          </a:p>
          <a:p>
            <a:pPr algn="ctr"/>
            <a:r>
              <a:rPr lang="en-US" sz="3200" dirty="0">
                <a:solidFill>
                  <a:srgbClr val="FFFF00"/>
                </a:solidFill>
              </a:rPr>
              <a:t>2</a:t>
            </a:r>
          </a:p>
        </p:txBody>
      </p:sp>
      <p:sp>
        <p:nvSpPr>
          <p:cNvPr id="6" name="TextBox 5">
            <a:extLst>
              <a:ext uri="{FF2B5EF4-FFF2-40B4-BE49-F238E27FC236}">
                <a16:creationId xmlns:a16="http://schemas.microsoft.com/office/drawing/2014/main" id="{87869A17-2EEE-4441-97DD-9B3DCF2F98BC}"/>
              </a:ext>
            </a:extLst>
          </p:cNvPr>
          <p:cNvSpPr txBox="1"/>
          <p:nvPr/>
        </p:nvSpPr>
        <p:spPr>
          <a:xfrm>
            <a:off x="3180466" y="2351782"/>
            <a:ext cx="1955409" cy="1077218"/>
          </a:xfrm>
          <a:prstGeom prst="rect">
            <a:avLst/>
          </a:prstGeom>
          <a:noFill/>
        </p:spPr>
        <p:txBody>
          <a:bodyPr wrap="square" rtlCol="0">
            <a:spAutoFit/>
          </a:bodyPr>
          <a:lstStyle/>
          <a:p>
            <a:pPr algn="ctr"/>
            <a:r>
              <a:rPr lang="en-US" sz="3200" dirty="0">
                <a:solidFill>
                  <a:srgbClr val="FFC000"/>
                </a:solidFill>
              </a:rPr>
              <a:t>Christ</a:t>
            </a:r>
          </a:p>
          <a:p>
            <a:pPr algn="ctr"/>
            <a:r>
              <a:rPr lang="en-US" sz="3200" dirty="0">
                <a:solidFill>
                  <a:srgbClr val="FFC000"/>
                </a:solidFill>
              </a:rPr>
              <a:t>3</a:t>
            </a:r>
          </a:p>
        </p:txBody>
      </p:sp>
      <p:sp>
        <p:nvSpPr>
          <p:cNvPr id="7" name="TextBox 6">
            <a:extLst>
              <a:ext uri="{FF2B5EF4-FFF2-40B4-BE49-F238E27FC236}">
                <a16:creationId xmlns:a16="http://schemas.microsoft.com/office/drawing/2014/main" id="{A9C52C8F-173E-4371-9B4A-641D4E5558D5}"/>
              </a:ext>
            </a:extLst>
          </p:cNvPr>
          <p:cNvSpPr txBox="1"/>
          <p:nvPr/>
        </p:nvSpPr>
        <p:spPr>
          <a:xfrm>
            <a:off x="4468821" y="2351782"/>
            <a:ext cx="1955409" cy="1077218"/>
          </a:xfrm>
          <a:prstGeom prst="rect">
            <a:avLst/>
          </a:prstGeom>
          <a:noFill/>
        </p:spPr>
        <p:txBody>
          <a:bodyPr wrap="square" rtlCol="0">
            <a:spAutoFit/>
          </a:bodyPr>
          <a:lstStyle/>
          <a:p>
            <a:pPr algn="ctr"/>
            <a:r>
              <a:rPr lang="en-US" sz="3200" dirty="0">
                <a:solidFill>
                  <a:srgbClr val="00B0F0"/>
                </a:solidFill>
              </a:rPr>
              <a:t>Church</a:t>
            </a:r>
          </a:p>
          <a:p>
            <a:pPr algn="ctr"/>
            <a:r>
              <a:rPr lang="en-US" sz="3200" dirty="0">
                <a:solidFill>
                  <a:srgbClr val="00B0F0"/>
                </a:solidFill>
              </a:rPr>
              <a:t>4</a:t>
            </a:r>
          </a:p>
        </p:txBody>
      </p:sp>
      <p:sp>
        <p:nvSpPr>
          <p:cNvPr id="8" name="TextBox 7">
            <a:extLst>
              <a:ext uri="{FF2B5EF4-FFF2-40B4-BE49-F238E27FC236}">
                <a16:creationId xmlns:a16="http://schemas.microsoft.com/office/drawing/2014/main" id="{B3515C1A-3477-4BB6-9543-90ED43AE742C}"/>
              </a:ext>
            </a:extLst>
          </p:cNvPr>
          <p:cNvSpPr txBox="1"/>
          <p:nvPr/>
        </p:nvSpPr>
        <p:spPr>
          <a:xfrm>
            <a:off x="6077243" y="2351782"/>
            <a:ext cx="2752583" cy="1077218"/>
          </a:xfrm>
          <a:prstGeom prst="rect">
            <a:avLst/>
          </a:prstGeom>
          <a:noFill/>
        </p:spPr>
        <p:txBody>
          <a:bodyPr wrap="square" rtlCol="0">
            <a:spAutoFit/>
          </a:bodyPr>
          <a:lstStyle/>
          <a:p>
            <a:pPr algn="ctr"/>
            <a:r>
              <a:rPr lang="en-US" sz="3200" dirty="0">
                <a:solidFill>
                  <a:srgbClr val="00FF00"/>
                </a:solidFill>
              </a:rPr>
              <a:t>Consummation</a:t>
            </a:r>
          </a:p>
          <a:p>
            <a:pPr algn="ctr"/>
            <a:r>
              <a:rPr lang="en-US" sz="3200" dirty="0">
                <a:solidFill>
                  <a:srgbClr val="00FF00"/>
                </a:solidFill>
              </a:rPr>
              <a:t>5</a:t>
            </a:r>
          </a:p>
        </p:txBody>
      </p:sp>
    </p:spTree>
    <p:extLst>
      <p:ext uri="{BB962C8B-B14F-4D97-AF65-F5344CB8AC3E}">
        <p14:creationId xmlns:p14="http://schemas.microsoft.com/office/powerpoint/2010/main" val="139370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18997" y="1225546"/>
            <a:ext cx="8874691" cy="4031873"/>
          </a:xfrm>
          <a:prstGeom prst="rect">
            <a:avLst/>
          </a:prstGeom>
          <a:noFill/>
        </p:spPr>
        <p:txBody>
          <a:bodyPr wrap="square">
            <a:spAutoFit/>
          </a:bodyPr>
          <a:lstStyle/>
          <a:p>
            <a:pPr algn="l"/>
            <a:r>
              <a:rPr lang="en-US" sz="3200" b="0" dirty="0">
                <a:solidFill>
                  <a:schemeClr val="bg1"/>
                </a:solidFill>
                <a:effectLst/>
                <a:latin typeface="system-ui"/>
              </a:rPr>
              <a:t>But you are a chosen generation, a royal priesthood, a holy nation, His own special people, that you may proclaim the praises of Him who called you out of darkness into His marvelous light; who once were not a people but are now the people of God, who had not obtained mercy but now have obtained mercy.</a:t>
            </a:r>
            <a:r>
              <a:rPr lang="en-US" sz="3200" dirty="0">
                <a:solidFill>
                  <a:schemeClr val="bg1"/>
                </a:solidFill>
                <a:latin typeface="system-ui"/>
              </a:rPr>
              <a:t>																					                						</a:t>
            </a:r>
            <a:r>
              <a:rPr lang="en-US" sz="3200" i="1" dirty="0">
                <a:solidFill>
                  <a:schemeClr val="bg1"/>
                </a:solidFill>
                <a:latin typeface="system-ui"/>
              </a:rPr>
              <a:t>1 Peter 2:9-10</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605925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0153A-606B-44E2-9E31-8E3E1F05B1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EFA842-D1CE-4FAD-AF79-A71FB298510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78446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734860" y="2181078"/>
            <a:ext cx="7674279" cy="1569660"/>
          </a:xfrm>
          <a:prstGeom prst="rect">
            <a:avLst/>
          </a:prstGeom>
          <a:noFill/>
        </p:spPr>
        <p:txBody>
          <a:bodyPr wrap="square">
            <a:spAutoFit/>
          </a:bodyPr>
          <a:lstStyle/>
          <a:p>
            <a:r>
              <a:rPr lang="en-US" sz="3200" b="0" i="0" dirty="0">
                <a:solidFill>
                  <a:schemeClr val="bg1"/>
                </a:solidFill>
                <a:effectLst/>
                <a:latin typeface="system-ui"/>
              </a:rPr>
              <a:t>God blessed them; and God said to them, “Be fruitful and multiply, and fill the earth…”</a:t>
            </a:r>
          </a:p>
          <a:p>
            <a:r>
              <a:rPr lang="en-US" sz="3200" dirty="0">
                <a:solidFill>
                  <a:schemeClr val="bg1"/>
                </a:solidFill>
                <a:latin typeface="system-ui"/>
              </a:rPr>
              <a:t>											  </a:t>
            </a:r>
            <a:r>
              <a:rPr lang="en-US" sz="3200" i="1" dirty="0">
                <a:solidFill>
                  <a:schemeClr val="bg1"/>
                </a:solidFill>
                <a:latin typeface="system-ui"/>
              </a:rPr>
              <a:t>Genesis 1:28</a:t>
            </a:r>
            <a:endParaRPr lang="en-US" sz="3200" i="1" dirty="0">
              <a:solidFill>
                <a:schemeClr val="bg1"/>
              </a:solidFill>
            </a:endParaRPr>
          </a:p>
        </p:txBody>
      </p:sp>
    </p:spTree>
    <p:extLst>
      <p:ext uri="{BB962C8B-B14F-4D97-AF65-F5344CB8AC3E}">
        <p14:creationId xmlns:p14="http://schemas.microsoft.com/office/powerpoint/2010/main" val="348900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367430" y="2506755"/>
            <a:ext cx="8409139" cy="1569660"/>
          </a:xfrm>
          <a:prstGeom prst="rect">
            <a:avLst/>
          </a:prstGeom>
          <a:noFill/>
        </p:spPr>
        <p:txBody>
          <a:bodyPr wrap="square">
            <a:spAutoFit/>
          </a:bodyPr>
          <a:lstStyle/>
          <a:p>
            <a:r>
              <a:rPr lang="en-US" sz="3200" b="0" i="0" dirty="0">
                <a:solidFill>
                  <a:schemeClr val="bg1"/>
                </a:solidFill>
                <a:effectLst/>
                <a:latin typeface="system-ui"/>
              </a:rPr>
              <a:t>Then God blessed Noah and his sons, and said to them, “Be fruitful and multiply, and fill the earth.”</a:t>
            </a:r>
            <a:r>
              <a:rPr lang="en-US" sz="3200" dirty="0">
                <a:solidFill>
                  <a:schemeClr val="bg1"/>
                </a:solidFill>
                <a:latin typeface="system-ui"/>
              </a:rPr>
              <a:t>													  </a:t>
            </a:r>
            <a:r>
              <a:rPr lang="en-US" sz="3200" i="1" dirty="0">
                <a:solidFill>
                  <a:schemeClr val="bg1"/>
                </a:solidFill>
                <a:latin typeface="system-ui"/>
              </a:rPr>
              <a:t>Genesis 9:1</a:t>
            </a:r>
            <a:endParaRPr lang="en-US" sz="3200" i="1" dirty="0">
              <a:solidFill>
                <a:schemeClr val="bg1"/>
              </a:solidFill>
            </a:endParaRPr>
          </a:p>
        </p:txBody>
      </p:sp>
    </p:spTree>
    <p:extLst>
      <p:ext uri="{BB962C8B-B14F-4D97-AF65-F5344CB8AC3E}">
        <p14:creationId xmlns:p14="http://schemas.microsoft.com/office/powerpoint/2010/main" val="109165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0"/>
            <a:ext cx="9296400" cy="6494085"/>
          </a:xfrm>
          <a:prstGeom prst="rect">
            <a:avLst/>
          </a:prstGeom>
          <a:noFill/>
        </p:spPr>
        <p:txBody>
          <a:bodyPr wrap="square">
            <a:spAutoFit/>
          </a:bodyPr>
          <a:lstStyle/>
          <a:p>
            <a:pPr algn="l"/>
            <a:r>
              <a:rPr lang="en-US" sz="3200" b="0" dirty="0">
                <a:solidFill>
                  <a:schemeClr val="bg1"/>
                </a:solidFill>
                <a:effectLst/>
                <a:latin typeface="system-ui"/>
              </a:rPr>
              <a:t>Now the </a:t>
            </a:r>
            <a:r>
              <a:rPr lang="en-US" sz="3200" b="0" cap="small" dirty="0">
                <a:solidFill>
                  <a:schemeClr val="bg1"/>
                </a:solidFill>
                <a:effectLst/>
                <a:latin typeface="system-ui"/>
              </a:rPr>
              <a:t>Lord</a:t>
            </a:r>
            <a:r>
              <a:rPr lang="en-US" sz="3200" b="0" dirty="0">
                <a:solidFill>
                  <a:schemeClr val="bg1"/>
                </a:solidFill>
                <a:effectLst/>
                <a:latin typeface="system-ui"/>
              </a:rPr>
              <a:t> said to Abram,</a:t>
            </a:r>
          </a:p>
          <a:p>
            <a:pPr algn="l"/>
            <a:r>
              <a:rPr lang="en-US" sz="3200" b="0" dirty="0">
                <a:solidFill>
                  <a:schemeClr val="bg1"/>
                </a:solidFill>
                <a:effectLst/>
                <a:latin typeface="system-ui"/>
              </a:rPr>
              <a:t>“Go from your country,</a:t>
            </a:r>
            <a:br>
              <a:rPr lang="en-US" sz="3200" b="0" dirty="0">
                <a:solidFill>
                  <a:schemeClr val="bg1"/>
                </a:solidFill>
                <a:effectLst/>
                <a:latin typeface="system-ui"/>
              </a:rPr>
            </a:br>
            <a:r>
              <a:rPr lang="en-US" sz="3200" b="0" dirty="0">
                <a:solidFill>
                  <a:schemeClr val="bg1"/>
                </a:solidFill>
                <a:effectLst/>
                <a:latin typeface="system-ui"/>
              </a:rPr>
              <a:t>And from your relatives</a:t>
            </a:r>
            <a:br>
              <a:rPr lang="en-US" sz="3200" b="0" dirty="0">
                <a:solidFill>
                  <a:schemeClr val="bg1"/>
                </a:solidFill>
                <a:effectLst/>
                <a:latin typeface="system-ui"/>
              </a:rPr>
            </a:br>
            <a:r>
              <a:rPr lang="en-US" sz="3200" b="0" dirty="0">
                <a:solidFill>
                  <a:schemeClr val="bg1"/>
                </a:solidFill>
                <a:effectLst/>
                <a:latin typeface="system-ui"/>
              </a:rPr>
              <a:t>And from your father’s house,</a:t>
            </a:r>
            <a:br>
              <a:rPr lang="en-US" sz="3200" b="0" dirty="0">
                <a:solidFill>
                  <a:schemeClr val="bg1"/>
                </a:solidFill>
                <a:effectLst/>
                <a:latin typeface="system-ui"/>
              </a:rPr>
            </a:br>
            <a:r>
              <a:rPr lang="en-US" sz="3200" b="0" dirty="0">
                <a:solidFill>
                  <a:schemeClr val="bg1"/>
                </a:solidFill>
                <a:effectLst/>
                <a:latin typeface="system-ui"/>
              </a:rPr>
              <a:t>To the land which I will show you;</a:t>
            </a:r>
            <a:br>
              <a:rPr lang="en-US" sz="3200" b="0" dirty="0">
                <a:solidFill>
                  <a:schemeClr val="bg1"/>
                </a:solidFill>
                <a:effectLst/>
                <a:latin typeface="system-ui"/>
              </a:rPr>
            </a:br>
            <a:r>
              <a:rPr lang="en-US" sz="3200" b="0" dirty="0">
                <a:solidFill>
                  <a:schemeClr val="bg1"/>
                </a:solidFill>
                <a:effectLst/>
                <a:latin typeface="system-ui"/>
              </a:rPr>
              <a:t>And I will make you into a great nation,</a:t>
            </a:r>
            <a:br>
              <a:rPr lang="en-US" sz="3200" b="0" dirty="0">
                <a:solidFill>
                  <a:schemeClr val="bg1"/>
                </a:solidFill>
                <a:effectLst/>
                <a:latin typeface="system-ui"/>
              </a:rPr>
            </a:br>
            <a:r>
              <a:rPr lang="en-US" sz="3200" b="0" dirty="0">
                <a:solidFill>
                  <a:schemeClr val="bg1"/>
                </a:solidFill>
                <a:effectLst/>
                <a:latin typeface="system-ui"/>
              </a:rPr>
              <a:t>And I will bless you,</a:t>
            </a:r>
            <a:br>
              <a:rPr lang="en-US" sz="3200" b="0" dirty="0">
                <a:solidFill>
                  <a:schemeClr val="bg1"/>
                </a:solidFill>
                <a:effectLst/>
                <a:latin typeface="system-ui"/>
              </a:rPr>
            </a:br>
            <a:r>
              <a:rPr lang="en-US" sz="3200" b="0" dirty="0">
                <a:solidFill>
                  <a:schemeClr val="bg1"/>
                </a:solidFill>
                <a:effectLst/>
                <a:latin typeface="system-ui"/>
              </a:rPr>
              <a:t>And make your name great;</a:t>
            </a:r>
            <a:br>
              <a:rPr lang="en-US" sz="3200" b="0" dirty="0">
                <a:solidFill>
                  <a:schemeClr val="bg1"/>
                </a:solidFill>
                <a:effectLst/>
                <a:latin typeface="system-ui"/>
              </a:rPr>
            </a:br>
            <a:r>
              <a:rPr lang="en-US" sz="3200" b="0" dirty="0">
                <a:solidFill>
                  <a:schemeClr val="bg1"/>
                </a:solidFill>
                <a:effectLst/>
                <a:latin typeface="system-ui"/>
              </a:rPr>
              <a:t>And you shall be a blessing;</a:t>
            </a:r>
            <a:br>
              <a:rPr lang="en-US" sz="3200" b="0" dirty="0">
                <a:solidFill>
                  <a:schemeClr val="bg1"/>
                </a:solidFill>
                <a:effectLst/>
                <a:latin typeface="system-ui"/>
              </a:rPr>
            </a:br>
            <a:r>
              <a:rPr lang="en-US" sz="3200" b="0" dirty="0">
                <a:solidFill>
                  <a:schemeClr val="bg1"/>
                </a:solidFill>
                <a:effectLst/>
                <a:latin typeface="system-ui"/>
              </a:rPr>
              <a:t>And I will bless those who bless you,</a:t>
            </a:r>
            <a:br>
              <a:rPr lang="en-US" sz="3200" b="0" dirty="0">
                <a:solidFill>
                  <a:schemeClr val="bg1"/>
                </a:solidFill>
                <a:effectLst/>
                <a:latin typeface="system-ui"/>
              </a:rPr>
            </a:br>
            <a:r>
              <a:rPr lang="en-US" sz="3200" b="0" dirty="0">
                <a:solidFill>
                  <a:schemeClr val="bg1"/>
                </a:solidFill>
                <a:effectLst/>
                <a:latin typeface="system-ui"/>
              </a:rPr>
              <a:t>And the one who curses you I will curse.</a:t>
            </a:r>
            <a:br>
              <a:rPr lang="en-US" sz="3200" b="0" dirty="0">
                <a:solidFill>
                  <a:schemeClr val="bg1"/>
                </a:solidFill>
                <a:effectLst/>
                <a:latin typeface="system-ui"/>
              </a:rPr>
            </a:br>
            <a:r>
              <a:rPr lang="en-US" sz="3200" b="0" dirty="0">
                <a:solidFill>
                  <a:schemeClr val="bg1"/>
                </a:solidFill>
                <a:effectLst/>
                <a:latin typeface="system-ui"/>
              </a:rPr>
              <a:t>And in you all the families of the earth will be blessed.”</a:t>
            </a:r>
          </a:p>
          <a:p>
            <a:r>
              <a:rPr lang="en-US" sz="3200" i="1" dirty="0">
                <a:solidFill>
                  <a:schemeClr val="bg1"/>
                </a:solidFill>
                <a:latin typeface="system-ui"/>
              </a:rPr>
              <a:t>														Genesis 12:1-3</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87569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87682" y="1358660"/>
            <a:ext cx="9296400" cy="3539430"/>
          </a:xfrm>
          <a:prstGeom prst="rect">
            <a:avLst/>
          </a:prstGeom>
          <a:noFill/>
        </p:spPr>
        <p:txBody>
          <a:bodyPr wrap="square">
            <a:spAutoFit/>
          </a:bodyPr>
          <a:lstStyle/>
          <a:p>
            <a:pPr algn="l"/>
            <a:r>
              <a:rPr lang="en-US" sz="3200" b="0" i="0" dirty="0">
                <a:solidFill>
                  <a:schemeClr val="bg1"/>
                </a:solidFill>
                <a:effectLst/>
                <a:latin typeface="system-ui"/>
              </a:rPr>
              <a:t>indeed I will greatly bless you, and I will greatly multiply your seed as the stars of the heavens and as the sand, which is on the seashore; and your seed shall possess the gate of their enemies. And in your seed all the nations of the earth shall be blessed, because you have obeyed My voice.</a:t>
            </a:r>
            <a:r>
              <a:rPr lang="en-US" sz="3200" i="1" dirty="0">
                <a:solidFill>
                  <a:schemeClr val="bg1"/>
                </a:solidFill>
                <a:latin typeface="system-ui"/>
              </a:rPr>
              <a:t>																				Genesis 22:17-18</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00416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235481"/>
            <a:ext cx="9296400" cy="1569660"/>
          </a:xfrm>
          <a:prstGeom prst="rect">
            <a:avLst/>
          </a:prstGeom>
          <a:noFill/>
        </p:spPr>
        <p:txBody>
          <a:bodyPr wrap="square">
            <a:spAutoFit/>
          </a:bodyPr>
          <a:lstStyle/>
          <a:p>
            <a:pPr algn="l"/>
            <a:r>
              <a:rPr lang="en-US" sz="3200" b="0" i="0" dirty="0">
                <a:solidFill>
                  <a:schemeClr val="bg1"/>
                </a:solidFill>
                <a:effectLst/>
                <a:latin typeface="system-ui"/>
              </a:rPr>
              <a:t>So I will turn toward you and make you fruitful and multiply you, and I will confirm My covenant with you.</a:t>
            </a:r>
            <a:r>
              <a:rPr lang="en-US" sz="3200" i="1" dirty="0">
                <a:solidFill>
                  <a:schemeClr val="bg1"/>
                </a:solidFill>
                <a:latin typeface="system-ui"/>
              </a:rPr>
              <a:t> 														Leviticus 26:9</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845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83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043070"/>
            <a:ext cx="9144000" cy="2062103"/>
          </a:xfrm>
          <a:prstGeom prst="rect">
            <a:avLst/>
          </a:prstGeom>
          <a:noFill/>
        </p:spPr>
        <p:txBody>
          <a:bodyPr wrap="square">
            <a:spAutoFit/>
          </a:bodyPr>
          <a:lstStyle/>
          <a:p>
            <a:pPr algn="l"/>
            <a:r>
              <a:rPr lang="en-US" sz="3200" b="0" i="0" dirty="0">
                <a:solidFill>
                  <a:schemeClr val="bg1"/>
                </a:solidFill>
                <a:effectLst/>
                <a:latin typeface="system-ui"/>
              </a:rPr>
              <a:t>Go, therefore, and make disciples of all the nations, baptizing them in the name of the Father and the Son and the Holy Spirit</a:t>
            </a:r>
            <a:r>
              <a:rPr lang="en-US" sz="3200" dirty="0">
                <a:solidFill>
                  <a:schemeClr val="bg1"/>
                </a:solidFill>
                <a:latin typeface="system-ui"/>
              </a:rPr>
              <a:t>												</a:t>
            </a:r>
          </a:p>
          <a:p>
            <a:pPr algn="l"/>
            <a:r>
              <a:rPr lang="en-US" sz="3200" i="1" dirty="0">
                <a:solidFill>
                  <a:schemeClr val="bg1"/>
                </a:solidFill>
                <a:latin typeface="system-ui"/>
              </a:rPr>
              <a:t>													   Matthew 28:19</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33164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317</TotalTime>
  <Words>1034</Words>
  <Application>Microsoft Office PowerPoint</Application>
  <PresentationFormat>On-screen Show (4:3)</PresentationFormat>
  <Paragraphs>44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24</cp:revision>
  <dcterms:created xsi:type="dcterms:W3CDTF">2021-05-06T18:50:10Z</dcterms:created>
  <dcterms:modified xsi:type="dcterms:W3CDTF">2021-07-04T19:09:29Z</dcterms:modified>
</cp:coreProperties>
</file>