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7" d="100"/>
          <a:sy n="67" d="100"/>
        </p:scale>
        <p:origin x="14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13A35A-A4D8-412D-9B32-B87AA8D42A8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409892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13A35A-A4D8-412D-9B32-B87AA8D42A8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143148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13A35A-A4D8-412D-9B32-B87AA8D42A8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169822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13A35A-A4D8-412D-9B32-B87AA8D42A8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257011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13A35A-A4D8-412D-9B32-B87AA8D42A8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194510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13A35A-A4D8-412D-9B32-B87AA8D42A8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266023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13A35A-A4D8-412D-9B32-B87AA8D42A8B}"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187397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13A35A-A4D8-412D-9B32-B87AA8D42A8B}"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378844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3A35A-A4D8-412D-9B32-B87AA8D42A8B}"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96972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13A35A-A4D8-412D-9B32-B87AA8D42A8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369952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13A35A-A4D8-412D-9B32-B87AA8D42A8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23694-6D1C-4F07-B974-6076054B045A}" type="slidenum">
              <a:rPr lang="en-US" smtClean="0"/>
              <a:t>‹#›</a:t>
            </a:fld>
            <a:endParaRPr lang="en-US"/>
          </a:p>
        </p:txBody>
      </p:sp>
    </p:spTree>
    <p:extLst>
      <p:ext uri="{BB962C8B-B14F-4D97-AF65-F5344CB8AC3E}">
        <p14:creationId xmlns:p14="http://schemas.microsoft.com/office/powerpoint/2010/main" val="192014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3A35A-A4D8-412D-9B32-B87AA8D42A8B}" type="datetimeFigureOut">
              <a:rPr lang="en-US" smtClean="0"/>
              <a:t>6/4/2021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23694-6D1C-4F07-B974-6076054B045A}" type="slidenum">
              <a:rPr lang="en-US" smtClean="0"/>
              <a:t>‹#›</a:t>
            </a:fld>
            <a:endParaRPr lang="en-US"/>
          </a:p>
        </p:txBody>
      </p:sp>
    </p:spTree>
    <p:extLst>
      <p:ext uri="{BB962C8B-B14F-4D97-AF65-F5344CB8AC3E}">
        <p14:creationId xmlns:p14="http://schemas.microsoft.com/office/powerpoint/2010/main" val="63901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D1B84-68E5-4EF4-A51D-1C71AE45109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1E4A9B2-4425-4BAF-9AA5-3869F3E2B7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131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30D344-B606-4902-8D6B-2C3B283552C6}"/>
              </a:ext>
            </a:extLst>
          </p:cNvPr>
          <p:cNvSpPr txBox="1"/>
          <p:nvPr/>
        </p:nvSpPr>
        <p:spPr>
          <a:xfrm>
            <a:off x="42530" y="0"/>
            <a:ext cx="9058940" cy="6093976"/>
          </a:xfrm>
          <a:prstGeom prst="rect">
            <a:avLst/>
          </a:prstGeom>
          <a:noFill/>
        </p:spPr>
        <p:txBody>
          <a:bodyPr wrap="square">
            <a:spAutoFit/>
          </a:bodyPr>
          <a:lstStyle/>
          <a:p>
            <a:r>
              <a:rPr lang="en-US" sz="3000" b="0" i="1" u="sng" dirty="0">
                <a:solidFill>
                  <a:srgbClr val="00B0F0"/>
                </a:solidFill>
                <a:effectLst/>
                <a:latin typeface="system-ui"/>
              </a:rPr>
              <a:t>2 Corinthians 11:24-28</a:t>
            </a:r>
          </a:p>
          <a:p>
            <a:r>
              <a:rPr lang="en-US" sz="3000" b="0" dirty="0">
                <a:solidFill>
                  <a:schemeClr val="bg1"/>
                </a:solidFill>
                <a:effectLst/>
                <a:latin typeface="system-ui"/>
              </a:rPr>
              <a:t>Five times I received from the Jews thirty-nine lashes. Three times I was beaten with rods, once I was stoned, three times I was shipwrecked, a night and a day I have spent adrift at sea. I have been on frequent journeys, in dangers from rivers, dangers from robbers, dangers from my countrymen, dangers from the Gentiles, dangers in the city, dangers in the wilderness, dangers at sea, dangers among false brothers; I have been in labor and hardship, through many sleepless nights, in hunger and thirst, often without food, in cold and exposure. Apart from such external things, there is the daily pressure on me of concern for all the churches. </a:t>
            </a:r>
            <a:endParaRPr lang="en-US" sz="3000" dirty="0">
              <a:solidFill>
                <a:schemeClr val="bg1"/>
              </a:solidFill>
            </a:endParaRPr>
          </a:p>
        </p:txBody>
      </p:sp>
    </p:spTree>
    <p:extLst>
      <p:ext uri="{BB962C8B-B14F-4D97-AF65-F5344CB8AC3E}">
        <p14:creationId xmlns:p14="http://schemas.microsoft.com/office/powerpoint/2010/main" val="209507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2009540-4F65-4DD0-8AC8-36E1912C0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84" r="1590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24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2009540-4F65-4DD0-8AC8-36E1912C0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84" r="1590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3BDA825-260C-4DA5-BDDC-4B04DC64F900}"/>
              </a:ext>
            </a:extLst>
          </p:cNvPr>
          <p:cNvSpPr txBox="1"/>
          <p:nvPr/>
        </p:nvSpPr>
        <p:spPr>
          <a:xfrm>
            <a:off x="3686175" y="5581650"/>
            <a:ext cx="5457825" cy="1077218"/>
          </a:xfrm>
          <a:prstGeom prst="rect">
            <a:avLst/>
          </a:prstGeom>
          <a:noFill/>
        </p:spPr>
        <p:txBody>
          <a:bodyPr wrap="square" rtlCol="0">
            <a:spAutoFit/>
          </a:bodyPr>
          <a:lstStyle/>
          <a:p>
            <a:r>
              <a:rPr lang="en-US" sz="3200" dirty="0">
                <a:solidFill>
                  <a:schemeClr val="bg1"/>
                </a:solidFill>
                <a:latin typeface="Arial Rounded MT Bold" panose="020F0704030504030204" pitchFamily="34" charset="0"/>
              </a:rPr>
              <a:t>“that their hearts may be encouraged” </a:t>
            </a:r>
            <a:r>
              <a:rPr lang="en-US" sz="3200" dirty="0">
                <a:solidFill>
                  <a:schemeClr val="bg1"/>
                </a:solidFill>
                <a:latin typeface="Abadi Extra Light" panose="020B0204020104020204" pitchFamily="34" charset="0"/>
              </a:rPr>
              <a:t>Colossians 2:2 </a:t>
            </a:r>
          </a:p>
        </p:txBody>
      </p:sp>
    </p:spTree>
    <p:extLst>
      <p:ext uri="{BB962C8B-B14F-4D97-AF65-F5344CB8AC3E}">
        <p14:creationId xmlns:p14="http://schemas.microsoft.com/office/powerpoint/2010/main" val="331456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2009540-4F65-4DD0-8AC8-36E1912C0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84" r="1590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3BDA825-260C-4DA5-BDDC-4B04DC64F900}"/>
              </a:ext>
            </a:extLst>
          </p:cNvPr>
          <p:cNvSpPr txBox="1"/>
          <p:nvPr/>
        </p:nvSpPr>
        <p:spPr>
          <a:xfrm>
            <a:off x="0" y="0"/>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The extent of encouragement </a:t>
            </a:r>
            <a:r>
              <a:rPr lang="en-US" sz="3200" dirty="0">
                <a:latin typeface="Abadi Extra Light" panose="020B0204020104020204" pitchFamily="34" charset="0"/>
              </a:rPr>
              <a:t>        </a:t>
            </a:r>
            <a:r>
              <a:rPr lang="en-US" sz="3200" b="1" dirty="0">
                <a:latin typeface="Abadi Extra Light" panose="020B0204020104020204" pitchFamily="34" charset="0"/>
              </a:rPr>
              <a:t>2:1</a:t>
            </a:r>
            <a:r>
              <a:rPr lang="en-US" sz="3200" dirty="0">
                <a:latin typeface="Abadi Extra Light" panose="020B0204020104020204" pitchFamily="34" charset="0"/>
              </a:rPr>
              <a:t> </a:t>
            </a:r>
          </a:p>
        </p:txBody>
      </p:sp>
    </p:spTree>
    <p:extLst>
      <p:ext uri="{BB962C8B-B14F-4D97-AF65-F5344CB8AC3E}">
        <p14:creationId xmlns:p14="http://schemas.microsoft.com/office/powerpoint/2010/main" val="351530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See the source image">
            <a:extLst>
              <a:ext uri="{FF2B5EF4-FFF2-40B4-BE49-F238E27FC236}">
                <a16:creationId xmlns:a16="http://schemas.microsoft.com/office/drawing/2014/main" id="{7150AA7C-B2D4-4FAB-B059-07695118AF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26" r="15365"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95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6" name="Picture 4" descr="See the source image">
            <a:extLst>
              <a:ext uri="{FF2B5EF4-FFF2-40B4-BE49-F238E27FC236}">
                <a16:creationId xmlns:a16="http://schemas.microsoft.com/office/drawing/2014/main" id="{CD8B6E96-728F-4ACB-83F7-289EB59BC5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6095" y="637194"/>
            <a:ext cx="6880979" cy="55836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463FEA3-5940-40F3-A095-81DD1FCEA2A6}"/>
              </a:ext>
            </a:extLst>
          </p:cNvPr>
          <p:cNvSpPr txBox="1"/>
          <p:nvPr/>
        </p:nvSpPr>
        <p:spPr>
          <a:xfrm>
            <a:off x="159706" y="271582"/>
            <a:ext cx="8884086" cy="61247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1" u="sng" dirty="0">
                <a:solidFill>
                  <a:srgbClr val="000000"/>
                </a:solidFill>
                <a:effectLst/>
                <a:latin typeface="system-ui"/>
              </a:rPr>
              <a:t>Colossians 4:12-16</a:t>
            </a:r>
          </a:p>
          <a:p>
            <a:r>
              <a:rPr lang="en-US" sz="3000" b="0" dirty="0">
                <a:solidFill>
                  <a:srgbClr val="000000"/>
                </a:solidFill>
                <a:effectLst/>
                <a:latin typeface="system-ui"/>
              </a:rPr>
              <a:t>Epaphras, who is one of your own, a bond-servant of Christ Jesus, sends you his greetings, always striving earnestly for you in his prayers, that you may stand mature and fully assured in all the will of God. For I testify for him that he has a deep concern for you and for those who are in </a:t>
            </a:r>
            <a:r>
              <a:rPr lang="en-US" sz="3000" b="1" dirty="0">
                <a:solidFill>
                  <a:srgbClr val="C00000"/>
                </a:solidFill>
                <a:effectLst/>
                <a:latin typeface="system-ui"/>
              </a:rPr>
              <a:t>Laodicea</a:t>
            </a:r>
            <a:r>
              <a:rPr lang="en-US" sz="3000" b="0" dirty="0">
                <a:solidFill>
                  <a:srgbClr val="000000"/>
                </a:solidFill>
                <a:effectLst/>
                <a:latin typeface="system-ui"/>
              </a:rPr>
              <a:t> and </a:t>
            </a:r>
            <a:r>
              <a:rPr lang="en-US" sz="3000" b="1" dirty="0">
                <a:solidFill>
                  <a:srgbClr val="002060"/>
                </a:solidFill>
                <a:effectLst/>
                <a:latin typeface="system-ui"/>
              </a:rPr>
              <a:t>Hierapolis</a:t>
            </a:r>
            <a:r>
              <a:rPr lang="en-US" sz="3000" b="0" dirty="0">
                <a:solidFill>
                  <a:srgbClr val="000000"/>
                </a:solidFill>
                <a:effectLst/>
                <a:latin typeface="system-ui"/>
              </a:rPr>
              <a:t>. Luke, the beloved physician, sends you his greetings, and Demas does also. Greet the brothers and sisters who are in </a:t>
            </a:r>
            <a:r>
              <a:rPr lang="en-US" sz="3000" b="1" dirty="0">
                <a:solidFill>
                  <a:srgbClr val="C00000"/>
                </a:solidFill>
                <a:effectLst/>
                <a:latin typeface="system-ui"/>
              </a:rPr>
              <a:t>Laodicea</a:t>
            </a:r>
            <a:r>
              <a:rPr lang="en-US" sz="3000" b="0" dirty="0">
                <a:solidFill>
                  <a:srgbClr val="000000"/>
                </a:solidFill>
                <a:effectLst/>
                <a:latin typeface="system-ui"/>
              </a:rPr>
              <a:t> and also </a:t>
            </a:r>
            <a:r>
              <a:rPr lang="en-US" sz="3000" b="0" dirty="0" err="1">
                <a:solidFill>
                  <a:srgbClr val="000000"/>
                </a:solidFill>
                <a:effectLst/>
                <a:latin typeface="system-ui"/>
              </a:rPr>
              <a:t>Nympha</a:t>
            </a:r>
            <a:r>
              <a:rPr lang="en-US" sz="3000" b="0" dirty="0">
                <a:solidFill>
                  <a:srgbClr val="000000"/>
                </a:solidFill>
                <a:effectLst/>
                <a:latin typeface="system-ui"/>
              </a:rPr>
              <a:t> and the church that is in her house. When this letter is read among you, have it also read in the church of the </a:t>
            </a:r>
            <a:r>
              <a:rPr lang="en-US" sz="3000" b="1" dirty="0">
                <a:solidFill>
                  <a:srgbClr val="C00000"/>
                </a:solidFill>
                <a:effectLst/>
                <a:latin typeface="system-ui"/>
              </a:rPr>
              <a:t>Laodiceans</a:t>
            </a:r>
            <a:r>
              <a:rPr lang="en-US" sz="3000" b="0" dirty="0">
                <a:solidFill>
                  <a:srgbClr val="000000"/>
                </a:solidFill>
                <a:effectLst/>
                <a:latin typeface="system-ui"/>
              </a:rPr>
              <a:t>; and you, for your part, read my letter that is coming from </a:t>
            </a:r>
            <a:r>
              <a:rPr lang="en-US" sz="3000" b="1" dirty="0">
                <a:solidFill>
                  <a:srgbClr val="C00000"/>
                </a:solidFill>
                <a:effectLst/>
                <a:latin typeface="system-ui"/>
              </a:rPr>
              <a:t>Laodicea</a:t>
            </a:r>
            <a:r>
              <a:rPr lang="en-US" sz="3000" b="0" dirty="0">
                <a:solidFill>
                  <a:srgbClr val="000000"/>
                </a:solidFill>
                <a:effectLst/>
                <a:latin typeface="system-ui"/>
              </a:rPr>
              <a:t>.</a:t>
            </a:r>
            <a:endParaRPr lang="en-US" sz="3000" dirty="0"/>
          </a:p>
        </p:txBody>
      </p:sp>
    </p:spTree>
    <p:extLst>
      <p:ext uri="{BB962C8B-B14F-4D97-AF65-F5344CB8AC3E}">
        <p14:creationId xmlns:p14="http://schemas.microsoft.com/office/powerpoint/2010/main" val="6522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2009540-4F65-4DD0-8AC8-36E1912C0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84" r="1590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3BDA825-260C-4DA5-BDDC-4B04DC64F900}"/>
              </a:ext>
            </a:extLst>
          </p:cNvPr>
          <p:cNvSpPr txBox="1"/>
          <p:nvPr/>
        </p:nvSpPr>
        <p:spPr>
          <a:xfrm>
            <a:off x="0" y="0"/>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The extent of encouragement </a:t>
            </a:r>
            <a:r>
              <a:rPr lang="en-US" sz="3200" dirty="0">
                <a:latin typeface="Abadi Extra Light" panose="020B0204020104020204" pitchFamily="34" charset="0"/>
              </a:rPr>
              <a:t>        </a:t>
            </a:r>
            <a:r>
              <a:rPr lang="en-US" sz="3200" b="1" dirty="0">
                <a:latin typeface="Abadi Extra Light" panose="020B0204020104020204" pitchFamily="34" charset="0"/>
              </a:rPr>
              <a:t>2:1</a:t>
            </a:r>
            <a:r>
              <a:rPr lang="en-US" sz="3200" dirty="0">
                <a:latin typeface="Abadi Extra Light" panose="020B0204020104020204" pitchFamily="34" charset="0"/>
              </a:rPr>
              <a:t> </a:t>
            </a:r>
          </a:p>
        </p:txBody>
      </p:sp>
    </p:spTree>
    <p:extLst>
      <p:ext uri="{BB962C8B-B14F-4D97-AF65-F5344CB8AC3E}">
        <p14:creationId xmlns:p14="http://schemas.microsoft.com/office/powerpoint/2010/main" val="319135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2009540-4F65-4DD0-8AC8-36E1912C0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84" r="1590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3BDA825-260C-4DA5-BDDC-4B04DC64F900}"/>
              </a:ext>
            </a:extLst>
          </p:cNvPr>
          <p:cNvSpPr txBox="1"/>
          <p:nvPr/>
        </p:nvSpPr>
        <p:spPr>
          <a:xfrm>
            <a:off x="0" y="0"/>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The extent of encouragement </a:t>
            </a:r>
            <a:r>
              <a:rPr lang="en-US" sz="3200" dirty="0">
                <a:latin typeface="Abadi Extra Light" panose="020B0204020104020204" pitchFamily="34" charset="0"/>
              </a:rPr>
              <a:t>        </a:t>
            </a:r>
            <a:r>
              <a:rPr lang="en-US" sz="3200" b="1" dirty="0">
                <a:latin typeface="Abadi Extra Light" panose="020B0204020104020204" pitchFamily="34" charset="0"/>
              </a:rPr>
              <a:t>2:1</a:t>
            </a:r>
            <a:r>
              <a:rPr lang="en-US" sz="3200" dirty="0">
                <a:latin typeface="Abadi Extra Light" panose="020B0204020104020204" pitchFamily="34" charset="0"/>
              </a:rPr>
              <a:t> </a:t>
            </a:r>
          </a:p>
        </p:txBody>
      </p:sp>
      <p:sp>
        <p:nvSpPr>
          <p:cNvPr id="5" name="TextBox 4">
            <a:extLst>
              <a:ext uri="{FF2B5EF4-FFF2-40B4-BE49-F238E27FC236}">
                <a16:creationId xmlns:a16="http://schemas.microsoft.com/office/drawing/2014/main" id="{2F557E0A-1D33-4FFD-A15F-9A9CF61158B9}"/>
              </a:ext>
            </a:extLst>
          </p:cNvPr>
          <p:cNvSpPr txBox="1"/>
          <p:nvPr/>
        </p:nvSpPr>
        <p:spPr>
          <a:xfrm>
            <a:off x="2286" y="584775"/>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Sources of encouragement </a:t>
            </a:r>
            <a:r>
              <a:rPr lang="en-US" sz="3200" dirty="0">
                <a:latin typeface="Abadi Extra Light" panose="020B0204020104020204" pitchFamily="34" charset="0"/>
              </a:rPr>
              <a:t>            </a:t>
            </a:r>
            <a:r>
              <a:rPr lang="en-US" sz="3200" b="1" dirty="0">
                <a:latin typeface="Abadi Extra Light" panose="020B0204020104020204" pitchFamily="34" charset="0"/>
              </a:rPr>
              <a:t>2:2</a:t>
            </a:r>
            <a:r>
              <a:rPr lang="en-US" sz="3200" dirty="0">
                <a:latin typeface="Abadi Extra Light" panose="020B0204020104020204" pitchFamily="34" charset="0"/>
              </a:rPr>
              <a:t> </a:t>
            </a:r>
          </a:p>
        </p:txBody>
      </p:sp>
      <p:sp>
        <p:nvSpPr>
          <p:cNvPr id="6" name="TextBox 5">
            <a:extLst>
              <a:ext uri="{FF2B5EF4-FFF2-40B4-BE49-F238E27FC236}">
                <a16:creationId xmlns:a16="http://schemas.microsoft.com/office/drawing/2014/main" id="{1C0CAE0A-8B06-4479-ABE9-0D7BEDD35D1A}"/>
              </a:ext>
            </a:extLst>
          </p:cNvPr>
          <p:cNvSpPr txBox="1"/>
          <p:nvPr/>
        </p:nvSpPr>
        <p:spPr>
          <a:xfrm>
            <a:off x="2286" y="1168268"/>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A result of encouragement </a:t>
            </a:r>
            <a:r>
              <a:rPr lang="en-US" sz="3200" dirty="0">
                <a:latin typeface="Abadi Extra Light" panose="020B0204020104020204" pitchFamily="34" charset="0"/>
              </a:rPr>
              <a:t>             </a:t>
            </a:r>
            <a:r>
              <a:rPr lang="en-US" sz="3200" b="1" dirty="0">
                <a:latin typeface="Abadi Extra Light" panose="020B0204020104020204" pitchFamily="34" charset="0"/>
              </a:rPr>
              <a:t>2:4</a:t>
            </a:r>
            <a:r>
              <a:rPr lang="en-US" sz="3200" dirty="0">
                <a:latin typeface="Abadi Extra Light" panose="020B0204020104020204" pitchFamily="34" charset="0"/>
              </a:rPr>
              <a:t> </a:t>
            </a:r>
          </a:p>
        </p:txBody>
      </p:sp>
      <p:sp>
        <p:nvSpPr>
          <p:cNvPr id="7" name="TextBox 6">
            <a:extLst>
              <a:ext uri="{FF2B5EF4-FFF2-40B4-BE49-F238E27FC236}">
                <a16:creationId xmlns:a16="http://schemas.microsoft.com/office/drawing/2014/main" id="{67A105B2-6F65-4B7A-A290-DD0260228790}"/>
              </a:ext>
            </a:extLst>
          </p:cNvPr>
          <p:cNvSpPr txBox="1"/>
          <p:nvPr/>
        </p:nvSpPr>
        <p:spPr>
          <a:xfrm>
            <a:off x="2286" y="1751761"/>
            <a:ext cx="9141714" cy="584775"/>
          </a:xfrm>
          <a:prstGeom prst="rect">
            <a:avLst/>
          </a:prstGeom>
          <a:solidFill>
            <a:srgbClr val="FFFFFF">
              <a:alpha val="80000"/>
            </a:srgbClr>
          </a:solidFill>
        </p:spPr>
        <p:txBody>
          <a:bodyPr wrap="square" rtlCol="0">
            <a:spAutoFit/>
          </a:bodyPr>
          <a:lstStyle/>
          <a:p>
            <a:r>
              <a:rPr lang="en-US" sz="3200" dirty="0">
                <a:latin typeface="Arial Rounded MT Bold" panose="020F0704030504030204" pitchFamily="34" charset="0"/>
              </a:rPr>
              <a:t>An example of encouragement        </a:t>
            </a:r>
            <a:r>
              <a:rPr lang="en-US" sz="3200" b="1" dirty="0">
                <a:latin typeface="Abadi Extra Light" panose="020B0204020104020204" pitchFamily="34" charset="0"/>
              </a:rPr>
              <a:t>2:5</a:t>
            </a:r>
            <a:r>
              <a:rPr lang="en-US" sz="3200" dirty="0">
                <a:latin typeface="Abadi Extra Light" panose="020B0204020104020204" pitchFamily="34" charset="0"/>
              </a:rPr>
              <a:t> </a:t>
            </a:r>
          </a:p>
        </p:txBody>
      </p:sp>
    </p:spTree>
    <p:extLst>
      <p:ext uri="{BB962C8B-B14F-4D97-AF65-F5344CB8AC3E}">
        <p14:creationId xmlns:p14="http://schemas.microsoft.com/office/powerpoint/2010/main" val="243981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316</Words>
  <Application>Microsoft Office PowerPoint</Application>
  <PresentationFormat>On-screen Show (4:3)</PresentationFormat>
  <Paragraphs>11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Abadi Extra Light</vt:lpstr>
      <vt:lpstr>Arial</vt:lpstr>
      <vt:lpstr>Arial Rounded MT Bold</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9</cp:revision>
  <dcterms:created xsi:type="dcterms:W3CDTF">2021-06-04T18:07:44Z</dcterms:created>
  <dcterms:modified xsi:type="dcterms:W3CDTF">2021-06-04T21:15:31Z</dcterms:modified>
</cp:coreProperties>
</file>