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83" r:id="rId4"/>
    <p:sldId id="324" r:id="rId5"/>
    <p:sldId id="325" r:id="rId6"/>
    <p:sldId id="327" r:id="rId7"/>
    <p:sldId id="332" r:id="rId8"/>
    <p:sldId id="284" r:id="rId9"/>
    <p:sldId id="328" r:id="rId10"/>
    <p:sldId id="329" r:id="rId11"/>
    <p:sldId id="333" r:id="rId12"/>
    <p:sldId id="330" r:id="rId13"/>
    <p:sldId id="293" r:id="rId14"/>
    <p:sldId id="331" r:id="rId15"/>
    <p:sldId id="334" r:id="rId16"/>
    <p:sldId id="335" r:id="rId17"/>
    <p:sldId id="336" r:id="rId18"/>
    <p:sldId id="326" r:id="rId19"/>
    <p:sldId id="337" r:id="rId20"/>
    <p:sldId id="339" r:id="rId21"/>
    <p:sldId id="338" r:id="rId22"/>
    <p:sldId id="340" r:id="rId23"/>
    <p:sldId id="341" r:id="rId24"/>
    <p:sldId id="34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0" autoAdjust="0"/>
    <p:restoredTop sz="94660"/>
  </p:normalViewPr>
  <p:slideViewPr>
    <p:cSldViewPr snapToGrid="0">
      <p:cViewPr varScale="1">
        <p:scale>
          <a:sx n="77" d="100"/>
          <a:sy n="77" d="100"/>
        </p:scale>
        <p:origin x="11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485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8901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44525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C960-A276-4B81-B151-B16AE50C97E1}"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70837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0C960-A276-4B81-B151-B16AE50C97E1}"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22059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0C960-A276-4B81-B151-B16AE50C97E1}"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466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0C960-A276-4B81-B151-B16AE50C97E1}"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425304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A0C960-A276-4B81-B151-B16AE50C97E1}"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767185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0C960-A276-4B81-B151-B16AE50C97E1}"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1951501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322691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A0C960-A276-4B81-B151-B16AE50C97E1}"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79598-4D78-4B82-988A-E72E6F161186}" type="slidenum">
              <a:rPr lang="en-US" smtClean="0"/>
              <a:t>‹#›</a:t>
            </a:fld>
            <a:endParaRPr lang="en-US"/>
          </a:p>
        </p:txBody>
      </p:sp>
    </p:spTree>
    <p:extLst>
      <p:ext uri="{BB962C8B-B14F-4D97-AF65-F5344CB8AC3E}">
        <p14:creationId xmlns:p14="http://schemas.microsoft.com/office/powerpoint/2010/main" val="216252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0C960-A276-4B81-B151-B16AE50C97E1}" type="datetimeFigureOut">
              <a:rPr lang="en-US" smtClean="0"/>
              <a:t>6/11/2021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79598-4D78-4B82-988A-E72E6F161186}" type="slidenum">
              <a:rPr lang="en-US" smtClean="0"/>
              <a:t>‹#›</a:t>
            </a:fld>
            <a:endParaRPr lang="en-US"/>
          </a:p>
        </p:txBody>
      </p:sp>
    </p:spTree>
    <p:extLst>
      <p:ext uri="{BB962C8B-B14F-4D97-AF65-F5344CB8AC3E}">
        <p14:creationId xmlns:p14="http://schemas.microsoft.com/office/powerpoint/2010/main" val="3548340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1B18-1899-4C02-AEF3-7AC5FBA3655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41A19CCC-594E-4410-9B04-14C21D4CC27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799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375781" y="1166842"/>
            <a:ext cx="8392438" cy="4524315"/>
          </a:xfrm>
          <a:prstGeom prst="rect">
            <a:avLst/>
          </a:prstGeom>
          <a:noFill/>
        </p:spPr>
        <p:txBody>
          <a:bodyPr wrap="square">
            <a:spAutoFit/>
          </a:bodyPr>
          <a:lstStyle/>
          <a:p>
            <a:r>
              <a:rPr lang="en-US" sz="3200" b="0" i="0" dirty="0">
                <a:solidFill>
                  <a:schemeClr val="bg1"/>
                </a:solidFill>
                <a:effectLst/>
                <a:latin typeface="system-ui"/>
              </a:rPr>
              <a:t>In the beginning was </a:t>
            </a:r>
            <a:r>
              <a:rPr lang="en-US" sz="3200" b="1" i="0" dirty="0">
                <a:solidFill>
                  <a:srgbClr val="FFFF00"/>
                </a:solidFill>
                <a:effectLst/>
                <a:latin typeface="system-ui"/>
              </a:rPr>
              <a:t>the Word</a:t>
            </a:r>
            <a:r>
              <a:rPr lang="en-US" sz="3200" b="0" i="0" dirty="0">
                <a:solidFill>
                  <a:schemeClr val="bg1"/>
                </a:solidFill>
                <a:effectLst/>
                <a:latin typeface="system-ui"/>
              </a:rPr>
              <a:t>, and </a:t>
            </a:r>
            <a:r>
              <a:rPr lang="en-US" sz="3200" b="1" i="0" dirty="0">
                <a:solidFill>
                  <a:srgbClr val="FFFF00"/>
                </a:solidFill>
                <a:effectLst/>
                <a:latin typeface="system-ui"/>
              </a:rPr>
              <a:t>the Word </a:t>
            </a:r>
            <a:r>
              <a:rPr lang="en-US" sz="3200" b="0" i="0" dirty="0">
                <a:solidFill>
                  <a:schemeClr val="bg1"/>
                </a:solidFill>
                <a:effectLst/>
                <a:latin typeface="system-ui"/>
              </a:rPr>
              <a:t>was with God, and </a:t>
            </a:r>
            <a:r>
              <a:rPr lang="en-US" sz="3200" b="1" i="0" dirty="0">
                <a:solidFill>
                  <a:srgbClr val="FFFF00"/>
                </a:solidFill>
                <a:effectLst/>
                <a:latin typeface="system-ui"/>
              </a:rPr>
              <a:t>the Word </a:t>
            </a:r>
            <a:r>
              <a:rPr lang="en-US" sz="3200" b="0" i="0" dirty="0">
                <a:solidFill>
                  <a:schemeClr val="bg1"/>
                </a:solidFill>
                <a:effectLst/>
                <a:latin typeface="system-ui"/>
              </a:rPr>
              <a:t>was God. He was in the beginning with God. </a:t>
            </a:r>
            <a:r>
              <a:rPr lang="en-US" sz="3200" i="0" dirty="0">
                <a:solidFill>
                  <a:schemeClr val="bg1"/>
                </a:solidFill>
                <a:effectLst/>
                <a:latin typeface="system-ui"/>
              </a:rPr>
              <a:t>All things came into being through Him</a:t>
            </a:r>
            <a:r>
              <a:rPr lang="en-US" sz="3200" b="0" i="0" dirty="0">
                <a:solidFill>
                  <a:schemeClr val="bg1"/>
                </a:solidFill>
                <a:effectLst/>
                <a:latin typeface="system-ui"/>
              </a:rPr>
              <a:t>, and apart from Him not even one thing came into being that has come into being. </a:t>
            </a:r>
            <a:r>
              <a:rPr lang="en-US" sz="3200" dirty="0">
                <a:solidFill>
                  <a:schemeClr val="bg1"/>
                </a:solidFill>
                <a:latin typeface="system-ui"/>
              </a:rPr>
              <a:t>…</a:t>
            </a:r>
            <a:r>
              <a:rPr lang="en-US" sz="3200" b="0" i="0" dirty="0">
                <a:solidFill>
                  <a:schemeClr val="bg1"/>
                </a:solidFill>
                <a:effectLst/>
                <a:latin typeface="system-ui"/>
              </a:rPr>
              <a:t>And </a:t>
            </a:r>
            <a:r>
              <a:rPr lang="en-US" sz="3200" b="1" i="0" dirty="0">
                <a:solidFill>
                  <a:srgbClr val="FFFF00"/>
                </a:solidFill>
                <a:effectLst/>
                <a:latin typeface="system-ui"/>
              </a:rPr>
              <a:t>the Word became flesh</a:t>
            </a:r>
            <a:r>
              <a:rPr lang="en-US" sz="3200" b="0" i="0" dirty="0">
                <a:solidFill>
                  <a:schemeClr val="bg1"/>
                </a:solidFill>
                <a:effectLst/>
                <a:latin typeface="system-ui"/>
              </a:rPr>
              <a:t>, and dwelt among us; and we saw His glory, glory as of the only </a:t>
            </a:r>
            <a:r>
              <a:rPr lang="en-US" sz="3200" b="0" dirty="0">
                <a:solidFill>
                  <a:schemeClr val="bg1"/>
                </a:solidFill>
                <a:effectLst/>
                <a:latin typeface="system-ui"/>
              </a:rPr>
              <a:t>Son</a:t>
            </a:r>
            <a:r>
              <a:rPr lang="en-US" sz="3200" b="0" i="0" dirty="0">
                <a:solidFill>
                  <a:schemeClr val="bg1"/>
                </a:solidFill>
                <a:effectLst/>
                <a:latin typeface="system-ui"/>
              </a:rPr>
              <a:t> from the Father, full of grace and truth.</a:t>
            </a:r>
            <a:r>
              <a:rPr lang="en-US" sz="3200" i="1" dirty="0">
                <a:solidFill>
                  <a:schemeClr val="bg1"/>
                </a:solidFill>
                <a:latin typeface="system-ui"/>
              </a:rPr>
              <a:t>											      John 1:1-3,14</a:t>
            </a:r>
            <a:endParaRPr lang="en-US" sz="3200" i="1" dirty="0"/>
          </a:p>
        </p:txBody>
      </p:sp>
    </p:spTree>
    <p:extLst>
      <p:ext uri="{BB962C8B-B14F-4D97-AF65-F5344CB8AC3E}">
        <p14:creationId xmlns:p14="http://schemas.microsoft.com/office/powerpoint/2010/main" val="3020541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591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131523" y="1571602"/>
            <a:ext cx="8880953" cy="4031873"/>
          </a:xfrm>
          <a:prstGeom prst="rect">
            <a:avLst/>
          </a:prstGeom>
          <a:noFill/>
        </p:spPr>
        <p:txBody>
          <a:bodyPr wrap="square">
            <a:spAutoFit/>
          </a:bodyPr>
          <a:lstStyle/>
          <a:p>
            <a:r>
              <a:rPr lang="en-US" sz="3200" b="1" i="0" dirty="0">
                <a:solidFill>
                  <a:srgbClr val="FFFF00"/>
                </a:solidFill>
                <a:effectLst/>
                <a:latin typeface="system-ui"/>
              </a:rPr>
              <a:t>He is the image of the invisible God</a:t>
            </a:r>
            <a:r>
              <a:rPr lang="en-US" sz="3200" b="0" i="0" dirty="0">
                <a:solidFill>
                  <a:schemeClr val="bg1"/>
                </a:solidFill>
                <a:effectLst/>
                <a:latin typeface="system-ui"/>
              </a:rPr>
              <a:t>, the firstborn of all creation: for </a:t>
            </a:r>
            <a:r>
              <a:rPr lang="en-US" sz="3200" i="0" dirty="0">
                <a:solidFill>
                  <a:schemeClr val="bg1"/>
                </a:solidFill>
                <a:effectLst/>
                <a:latin typeface="system-ui"/>
              </a:rPr>
              <a:t>by Him all things were created</a:t>
            </a:r>
            <a:r>
              <a:rPr lang="en-US" sz="3200" b="1" i="0" dirty="0">
                <a:solidFill>
                  <a:schemeClr val="bg1"/>
                </a:solidFill>
                <a:effectLst/>
                <a:latin typeface="system-ui"/>
              </a:rPr>
              <a:t>,</a:t>
            </a:r>
            <a:r>
              <a:rPr lang="en-US" sz="3200" b="1" i="0" dirty="0">
                <a:solidFill>
                  <a:srgbClr val="FFFF00"/>
                </a:solidFill>
                <a:effectLst/>
                <a:latin typeface="system-ui"/>
              </a:rPr>
              <a:t> </a:t>
            </a:r>
            <a:r>
              <a:rPr lang="en-US" sz="3200" b="0" dirty="0">
                <a:solidFill>
                  <a:schemeClr val="bg1"/>
                </a:solidFill>
                <a:effectLst/>
                <a:latin typeface="system-ui"/>
              </a:rPr>
              <a:t>both </a:t>
            </a:r>
            <a:r>
              <a:rPr lang="en-US" sz="3200" b="0" i="0" dirty="0">
                <a:solidFill>
                  <a:schemeClr val="bg1"/>
                </a:solidFill>
                <a:effectLst/>
                <a:latin typeface="system-ui"/>
              </a:rPr>
              <a:t>in the heavens and on earth, visible and invisible, whether thrones or dominions, or rulers, or authorities—all things have been created through Him and for Him. He is before all things, and in Him all things hold together.</a:t>
            </a:r>
            <a:r>
              <a:rPr lang="en-US" sz="3200" i="1" dirty="0">
                <a:solidFill>
                  <a:schemeClr val="bg1"/>
                </a:solidFill>
                <a:latin typeface="system-ui"/>
              </a:rPr>
              <a:t>																						Colossians 1:15-17</a:t>
            </a:r>
            <a:endParaRPr lang="en-US" sz="3200" i="1" dirty="0"/>
          </a:p>
        </p:txBody>
      </p:sp>
    </p:spTree>
    <p:extLst>
      <p:ext uri="{BB962C8B-B14F-4D97-AF65-F5344CB8AC3E}">
        <p14:creationId xmlns:p14="http://schemas.microsoft.com/office/powerpoint/2010/main" val="33627417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87682" y="2151727"/>
            <a:ext cx="9144000" cy="2554545"/>
          </a:xfrm>
          <a:prstGeom prst="rect">
            <a:avLst/>
          </a:prstGeom>
          <a:noFill/>
        </p:spPr>
        <p:txBody>
          <a:bodyPr wrap="square">
            <a:spAutoFit/>
          </a:bodyPr>
          <a:lstStyle/>
          <a:p>
            <a:pPr algn="l"/>
            <a:r>
              <a:rPr lang="en-US" sz="3200" b="0" i="0" dirty="0">
                <a:solidFill>
                  <a:schemeClr val="bg1"/>
                </a:solidFill>
                <a:effectLst/>
                <a:latin typeface="system-ui"/>
              </a:rPr>
              <a:t>in whose case the god of this world has blinded the minds of the unbelieving so that they will not see the light of the gospel of the glory of </a:t>
            </a:r>
            <a:r>
              <a:rPr lang="en-US" sz="3200" b="1" i="0" dirty="0">
                <a:solidFill>
                  <a:srgbClr val="FFFF00"/>
                </a:solidFill>
                <a:effectLst/>
                <a:latin typeface="system-ui"/>
              </a:rPr>
              <a:t>Christ, who is the image of God</a:t>
            </a:r>
            <a:r>
              <a:rPr lang="en-US" sz="3200" b="0" i="0" dirty="0">
                <a:solidFill>
                  <a:schemeClr val="bg1"/>
                </a:solidFill>
                <a:effectLst/>
                <a:latin typeface="system-ui"/>
              </a:rPr>
              <a:t>. </a:t>
            </a:r>
            <a:r>
              <a:rPr lang="en-US" sz="3200" i="1" dirty="0">
                <a:solidFill>
                  <a:schemeClr val="bg1"/>
                </a:solidFill>
                <a:latin typeface="system-ui"/>
              </a:rPr>
              <a:t>								</a:t>
            </a:r>
          </a:p>
          <a:p>
            <a:pPr algn="l"/>
            <a:r>
              <a:rPr lang="en-US" sz="3200" i="1" dirty="0">
                <a:solidFill>
                  <a:schemeClr val="bg1"/>
                </a:solidFill>
                <a:latin typeface="system-ui"/>
              </a:rPr>
              <a:t>													 2 Corinthians 4:4</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107977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151727"/>
            <a:ext cx="9144000" cy="2554545"/>
          </a:xfrm>
          <a:prstGeom prst="rect">
            <a:avLst/>
          </a:prstGeom>
          <a:noFill/>
        </p:spPr>
        <p:txBody>
          <a:bodyPr wrap="square">
            <a:spAutoFit/>
          </a:bodyPr>
          <a:lstStyle/>
          <a:p>
            <a:pPr algn="l"/>
            <a:r>
              <a:rPr lang="en-US" sz="3200" b="0" i="0" dirty="0">
                <a:solidFill>
                  <a:schemeClr val="bg1"/>
                </a:solidFill>
                <a:effectLst/>
                <a:latin typeface="system-ui"/>
              </a:rPr>
              <a:t>For God, who said, “Light shall shine out of darkness,” is the One who has shone in our hearts to give the Light of the knowledge of </a:t>
            </a:r>
            <a:r>
              <a:rPr lang="en-US" sz="3200" b="1" i="0" dirty="0">
                <a:solidFill>
                  <a:srgbClr val="FFFF00"/>
                </a:solidFill>
                <a:effectLst/>
                <a:latin typeface="system-ui"/>
              </a:rPr>
              <a:t>the glory of God in the face of Christ</a:t>
            </a:r>
            <a:r>
              <a:rPr lang="en-US" sz="3200" b="0" i="0" dirty="0">
                <a:solidFill>
                  <a:schemeClr val="bg1"/>
                </a:solidFill>
                <a:effectLst/>
                <a:latin typeface="system-ui"/>
              </a:rPr>
              <a:t>.</a:t>
            </a:r>
            <a:r>
              <a:rPr lang="en-US" sz="3200" i="1" dirty="0">
                <a:solidFill>
                  <a:schemeClr val="bg1"/>
                </a:solidFill>
                <a:latin typeface="system-ui"/>
              </a:rPr>
              <a:t>									</a:t>
            </a:r>
          </a:p>
          <a:p>
            <a:pPr algn="l"/>
            <a:r>
              <a:rPr lang="en-US" sz="3200" i="1" dirty="0">
                <a:solidFill>
                  <a:schemeClr val="bg1"/>
                </a:solidFill>
                <a:latin typeface="system-ui"/>
              </a:rPr>
              <a:t>												    2 Corinthians 4:6</a:t>
            </a:r>
            <a:endParaRPr lang="en-US" sz="3200" i="1" dirty="0"/>
          </a:p>
        </p:txBody>
      </p:sp>
    </p:spTree>
    <p:extLst>
      <p:ext uri="{BB962C8B-B14F-4D97-AF65-F5344CB8AC3E}">
        <p14:creationId xmlns:p14="http://schemas.microsoft.com/office/powerpoint/2010/main" val="13111961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920621"/>
            <a:ext cx="9144000" cy="5016758"/>
          </a:xfrm>
          <a:prstGeom prst="rect">
            <a:avLst/>
          </a:prstGeom>
          <a:noFill/>
        </p:spPr>
        <p:txBody>
          <a:bodyPr wrap="square">
            <a:spAutoFit/>
          </a:bodyPr>
          <a:lstStyle/>
          <a:p>
            <a:pPr algn="l"/>
            <a:r>
              <a:rPr lang="en-US" sz="3200" b="0" dirty="0">
                <a:solidFill>
                  <a:schemeClr val="bg1"/>
                </a:solidFill>
                <a:effectLst/>
                <a:latin typeface="system-ui"/>
              </a:rPr>
              <a:t>God, after He spoke long ago to the fathers in the prophets in many portions and in many ways, in these last days has spoken to us in His Son, whom He appointed heir of all things, through whom He also made the world. And He is the radiance of His glory and </a:t>
            </a:r>
            <a:r>
              <a:rPr lang="en-US" sz="3200" b="1" dirty="0">
                <a:solidFill>
                  <a:srgbClr val="FFFF00"/>
                </a:solidFill>
                <a:effectLst/>
                <a:latin typeface="system-ui"/>
              </a:rPr>
              <a:t>the exact representation of His nature</a:t>
            </a:r>
            <a:r>
              <a:rPr lang="en-US" sz="3200" b="0" dirty="0">
                <a:solidFill>
                  <a:schemeClr val="bg1"/>
                </a:solidFill>
                <a:effectLst/>
                <a:latin typeface="system-ui"/>
              </a:rPr>
              <a:t>, and upholds all things by the word of His power. When He had made purification of sins, He sat down at the right hand of the Majesty on high,</a:t>
            </a:r>
            <a:r>
              <a:rPr lang="en-US" sz="3200" i="1" dirty="0">
                <a:solidFill>
                  <a:schemeClr val="bg1"/>
                </a:solidFill>
                <a:latin typeface="system-ui"/>
              </a:rPr>
              <a:t>																					Hebrews 1:1-3</a:t>
            </a:r>
            <a:endParaRPr lang="en-US" sz="3200" i="1" dirty="0"/>
          </a:p>
        </p:txBody>
      </p:sp>
    </p:spTree>
    <p:extLst>
      <p:ext uri="{BB962C8B-B14F-4D97-AF65-F5344CB8AC3E}">
        <p14:creationId xmlns:p14="http://schemas.microsoft.com/office/powerpoint/2010/main" val="2561648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073015"/>
            <a:ext cx="9144000" cy="2062103"/>
          </a:xfrm>
          <a:prstGeom prst="rect">
            <a:avLst/>
          </a:prstGeom>
          <a:noFill/>
        </p:spPr>
        <p:txBody>
          <a:bodyPr wrap="square">
            <a:spAutoFit/>
          </a:bodyPr>
          <a:lstStyle/>
          <a:p>
            <a:pPr algn="l"/>
            <a:r>
              <a:rPr lang="en-US" sz="3200" b="0" dirty="0">
                <a:solidFill>
                  <a:schemeClr val="bg1"/>
                </a:solidFill>
                <a:effectLst/>
                <a:latin typeface="system-ui"/>
              </a:rPr>
              <a:t>No one has seen God at any time. The only begotten Son, who is in the bosom of the Father, He has  declared Him.</a:t>
            </a:r>
            <a:r>
              <a:rPr lang="en-US" sz="3200" dirty="0">
                <a:solidFill>
                  <a:schemeClr val="bg1"/>
                </a:solidFill>
                <a:latin typeface="system-ui"/>
              </a:rPr>
              <a:t>		</a:t>
            </a:r>
            <a:r>
              <a:rPr lang="en-US" sz="3200" i="1" dirty="0">
                <a:solidFill>
                  <a:schemeClr val="bg1"/>
                </a:solidFill>
                <a:latin typeface="system-ui"/>
              </a:rPr>
              <a:t>																							                       John 1:18</a:t>
            </a:r>
            <a:endParaRPr lang="en-US" sz="3200" i="1" dirty="0"/>
          </a:p>
        </p:txBody>
      </p:sp>
    </p:spTree>
    <p:extLst>
      <p:ext uri="{BB962C8B-B14F-4D97-AF65-F5344CB8AC3E}">
        <p14:creationId xmlns:p14="http://schemas.microsoft.com/office/powerpoint/2010/main" val="483246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073015"/>
            <a:ext cx="9144000" cy="2554545"/>
          </a:xfrm>
          <a:prstGeom prst="rect">
            <a:avLst/>
          </a:prstGeom>
          <a:noFill/>
        </p:spPr>
        <p:txBody>
          <a:bodyPr wrap="square">
            <a:spAutoFit/>
          </a:bodyPr>
          <a:lstStyle/>
          <a:p>
            <a:pPr algn="l"/>
            <a:r>
              <a:rPr lang="en-US" sz="3200" b="0" i="0" dirty="0">
                <a:solidFill>
                  <a:schemeClr val="bg1"/>
                </a:solidFill>
                <a:effectLst/>
                <a:latin typeface="system-ui"/>
              </a:rPr>
              <a:t>Jesus said to him, “Have I been with you so long, and yet you have not known Me, Philip? </a:t>
            </a:r>
            <a:r>
              <a:rPr lang="en-US" sz="3200" b="1" i="0" dirty="0">
                <a:solidFill>
                  <a:srgbClr val="FFFF00"/>
                </a:solidFill>
                <a:effectLst/>
                <a:latin typeface="system-ui"/>
              </a:rPr>
              <a:t>He who has seen Me has seen the Father</a:t>
            </a:r>
            <a:r>
              <a:rPr lang="en-US" sz="3200" b="0" i="0" dirty="0">
                <a:solidFill>
                  <a:schemeClr val="bg1"/>
                </a:solidFill>
                <a:effectLst/>
                <a:latin typeface="system-ui"/>
              </a:rPr>
              <a:t>; so how can you say, ‘Show us the Father’?”</a:t>
            </a:r>
            <a:r>
              <a:rPr lang="en-US" sz="3200" dirty="0">
                <a:solidFill>
                  <a:schemeClr val="bg1"/>
                </a:solidFill>
                <a:latin typeface="system-ui"/>
              </a:rPr>
              <a:t>		</a:t>
            </a:r>
            <a:r>
              <a:rPr lang="en-US" sz="3200" i="1" dirty="0">
                <a:solidFill>
                  <a:schemeClr val="bg1"/>
                </a:solidFill>
                <a:latin typeface="system-ui"/>
              </a:rPr>
              <a:t>																							                       John 14:9</a:t>
            </a:r>
            <a:endParaRPr lang="en-US" sz="3200" i="1" dirty="0"/>
          </a:p>
        </p:txBody>
      </p:sp>
    </p:spTree>
    <p:extLst>
      <p:ext uri="{BB962C8B-B14F-4D97-AF65-F5344CB8AC3E}">
        <p14:creationId xmlns:p14="http://schemas.microsoft.com/office/powerpoint/2010/main" val="26034000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78DEE-9A4C-49EC-A9F4-CEE83BFD93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C03D61-91BB-4B32-A3F1-D87175A4E9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1656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073015"/>
            <a:ext cx="9144000" cy="2554545"/>
          </a:xfrm>
          <a:prstGeom prst="rect">
            <a:avLst/>
          </a:prstGeom>
          <a:noFill/>
        </p:spPr>
        <p:txBody>
          <a:bodyPr wrap="square">
            <a:spAutoFit/>
          </a:bodyPr>
          <a:lstStyle/>
          <a:p>
            <a:pPr algn="l"/>
            <a:r>
              <a:rPr lang="en-US" sz="3200" b="0" i="0" dirty="0">
                <a:solidFill>
                  <a:schemeClr val="bg1"/>
                </a:solidFill>
                <a:effectLst/>
                <a:latin typeface="system-ui"/>
              </a:rPr>
              <a:t>Jesus said to him, “Have I been with you so long, and yet you have not known Me, Philip? </a:t>
            </a:r>
            <a:r>
              <a:rPr lang="en-US" sz="3200" b="1" i="0" dirty="0">
                <a:solidFill>
                  <a:srgbClr val="FFFF00"/>
                </a:solidFill>
                <a:effectLst/>
                <a:latin typeface="system-ui"/>
              </a:rPr>
              <a:t>He who has seen Me has seen the Father</a:t>
            </a:r>
            <a:r>
              <a:rPr lang="en-US" sz="3200" b="0" i="0" dirty="0">
                <a:solidFill>
                  <a:schemeClr val="bg1"/>
                </a:solidFill>
                <a:effectLst/>
                <a:latin typeface="system-ui"/>
              </a:rPr>
              <a:t>; so how can you say, ‘Show us the Father’?”</a:t>
            </a:r>
            <a:r>
              <a:rPr lang="en-US" sz="3200" dirty="0">
                <a:solidFill>
                  <a:schemeClr val="bg1"/>
                </a:solidFill>
                <a:latin typeface="system-ui"/>
              </a:rPr>
              <a:t>		</a:t>
            </a:r>
            <a:r>
              <a:rPr lang="en-US" sz="3200" i="1" dirty="0">
                <a:solidFill>
                  <a:schemeClr val="bg1"/>
                </a:solidFill>
                <a:latin typeface="system-ui"/>
              </a:rPr>
              <a:t>																							                       John 14:9</a:t>
            </a:r>
            <a:endParaRPr lang="en-US" sz="3200" i="1" dirty="0"/>
          </a:p>
        </p:txBody>
      </p:sp>
    </p:spTree>
    <p:extLst>
      <p:ext uri="{BB962C8B-B14F-4D97-AF65-F5344CB8AC3E}">
        <p14:creationId xmlns:p14="http://schemas.microsoft.com/office/powerpoint/2010/main" val="12749603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3C1297-3F17-48E0-8A95-A12C1C54234E}"/>
              </a:ext>
            </a:extLst>
          </p:cNvPr>
          <p:cNvSpPr txBox="1"/>
          <p:nvPr/>
        </p:nvSpPr>
        <p:spPr>
          <a:xfrm>
            <a:off x="-2" y="2351782"/>
            <a:ext cx="1955409" cy="1077218"/>
          </a:xfrm>
          <a:prstGeom prst="rect">
            <a:avLst/>
          </a:prstGeom>
          <a:noFill/>
        </p:spPr>
        <p:txBody>
          <a:bodyPr wrap="square" rtlCol="0">
            <a:spAutoFit/>
          </a:bodyPr>
          <a:lstStyle/>
          <a:p>
            <a:pPr algn="ctr"/>
            <a:r>
              <a:rPr lang="en-US" sz="3200" dirty="0">
                <a:solidFill>
                  <a:schemeClr val="bg1"/>
                </a:solidFill>
              </a:rPr>
              <a:t>Creation</a:t>
            </a:r>
          </a:p>
          <a:p>
            <a:pPr algn="ctr"/>
            <a:r>
              <a:rPr lang="en-US" sz="3200" dirty="0">
                <a:solidFill>
                  <a:schemeClr val="bg1"/>
                </a:solidFill>
              </a:rPr>
              <a:t>1</a:t>
            </a:r>
          </a:p>
        </p:txBody>
      </p:sp>
      <p:sp>
        <p:nvSpPr>
          <p:cNvPr id="5" name="TextBox 4">
            <a:extLst>
              <a:ext uri="{FF2B5EF4-FFF2-40B4-BE49-F238E27FC236}">
                <a16:creationId xmlns:a16="http://schemas.microsoft.com/office/drawing/2014/main" id="{91555E0A-7BFF-498F-9013-4C5846388F4C}"/>
              </a:ext>
            </a:extLst>
          </p:cNvPr>
          <p:cNvSpPr txBox="1"/>
          <p:nvPr/>
        </p:nvSpPr>
        <p:spPr>
          <a:xfrm>
            <a:off x="1677567" y="2351782"/>
            <a:ext cx="1955409" cy="1077218"/>
          </a:xfrm>
          <a:prstGeom prst="rect">
            <a:avLst/>
          </a:prstGeom>
          <a:noFill/>
        </p:spPr>
        <p:txBody>
          <a:bodyPr wrap="square" rtlCol="0">
            <a:spAutoFit/>
          </a:bodyPr>
          <a:lstStyle/>
          <a:p>
            <a:pPr algn="ctr"/>
            <a:r>
              <a:rPr lang="en-US" sz="3200" dirty="0">
                <a:solidFill>
                  <a:srgbClr val="FFFF00"/>
                </a:solidFill>
              </a:rPr>
              <a:t>Covenant</a:t>
            </a:r>
          </a:p>
          <a:p>
            <a:pPr algn="ctr"/>
            <a:r>
              <a:rPr lang="en-US" sz="3200" dirty="0">
                <a:solidFill>
                  <a:srgbClr val="FFFF00"/>
                </a:solidFill>
              </a:rPr>
              <a:t>2</a:t>
            </a:r>
          </a:p>
        </p:txBody>
      </p:sp>
      <p:sp>
        <p:nvSpPr>
          <p:cNvPr id="6" name="TextBox 5">
            <a:extLst>
              <a:ext uri="{FF2B5EF4-FFF2-40B4-BE49-F238E27FC236}">
                <a16:creationId xmlns:a16="http://schemas.microsoft.com/office/drawing/2014/main" id="{87869A17-2EEE-4441-97DD-9B3DCF2F98BC}"/>
              </a:ext>
            </a:extLst>
          </p:cNvPr>
          <p:cNvSpPr txBox="1"/>
          <p:nvPr/>
        </p:nvSpPr>
        <p:spPr>
          <a:xfrm>
            <a:off x="3180466" y="2351782"/>
            <a:ext cx="1955409" cy="1077218"/>
          </a:xfrm>
          <a:prstGeom prst="rect">
            <a:avLst/>
          </a:prstGeom>
          <a:noFill/>
        </p:spPr>
        <p:txBody>
          <a:bodyPr wrap="square" rtlCol="0">
            <a:spAutoFit/>
          </a:bodyPr>
          <a:lstStyle/>
          <a:p>
            <a:pPr algn="ctr"/>
            <a:r>
              <a:rPr lang="en-US" sz="3200" dirty="0">
                <a:solidFill>
                  <a:srgbClr val="FFC000"/>
                </a:solidFill>
              </a:rPr>
              <a:t>Christ</a:t>
            </a:r>
          </a:p>
          <a:p>
            <a:pPr algn="ctr"/>
            <a:r>
              <a:rPr lang="en-US" sz="3200" dirty="0">
                <a:solidFill>
                  <a:srgbClr val="FFC000"/>
                </a:solidFill>
              </a:rPr>
              <a:t>3</a:t>
            </a:r>
          </a:p>
        </p:txBody>
      </p:sp>
      <p:sp>
        <p:nvSpPr>
          <p:cNvPr id="7" name="TextBox 6">
            <a:extLst>
              <a:ext uri="{FF2B5EF4-FFF2-40B4-BE49-F238E27FC236}">
                <a16:creationId xmlns:a16="http://schemas.microsoft.com/office/drawing/2014/main" id="{A9C52C8F-173E-4371-9B4A-641D4E5558D5}"/>
              </a:ext>
            </a:extLst>
          </p:cNvPr>
          <p:cNvSpPr txBox="1"/>
          <p:nvPr/>
        </p:nvSpPr>
        <p:spPr>
          <a:xfrm>
            <a:off x="4468821" y="2351782"/>
            <a:ext cx="1955409" cy="1077218"/>
          </a:xfrm>
          <a:prstGeom prst="rect">
            <a:avLst/>
          </a:prstGeom>
          <a:noFill/>
        </p:spPr>
        <p:txBody>
          <a:bodyPr wrap="square" rtlCol="0">
            <a:spAutoFit/>
          </a:bodyPr>
          <a:lstStyle/>
          <a:p>
            <a:pPr algn="ctr"/>
            <a:r>
              <a:rPr lang="en-US" sz="3200" dirty="0">
                <a:solidFill>
                  <a:srgbClr val="00B0F0"/>
                </a:solidFill>
              </a:rPr>
              <a:t>Church</a:t>
            </a:r>
          </a:p>
          <a:p>
            <a:pPr algn="ctr"/>
            <a:r>
              <a:rPr lang="en-US" sz="3200" dirty="0">
                <a:solidFill>
                  <a:srgbClr val="00B0F0"/>
                </a:solidFill>
              </a:rPr>
              <a:t>4</a:t>
            </a:r>
          </a:p>
        </p:txBody>
      </p:sp>
      <p:sp>
        <p:nvSpPr>
          <p:cNvPr id="8" name="TextBox 7">
            <a:extLst>
              <a:ext uri="{FF2B5EF4-FFF2-40B4-BE49-F238E27FC236}">
                <a16:creationId xmlns:a16="http://schemas.microsoft.com/office/drawing/2014/main" id="{B3515C1A-3477-4BB6-9543-90ED43AE742C}"/>
              </a:ext>
            </a:extLst>
          </p:cNvPr>
          <p:cNvSpPr txBox="1"/>
          <p:nvPr/>
        </p:nvSpPr>
        <p:spPr>
          <a:xfrm>
            <a:off x="6077243" y="2351782"/>
            <a:ext cx="2752583" cy="1077218"/>
          </a:xfrm>
          <a:prstGeom prst="rect">
            <a:avLst/>
          </a:prstGeom>
          <a:noFill/>
        </p:spPr>
        <p:txBody>
          <a:bodyPr wrap="square" rtlCol="0">
            <a:spAutoFit/>
          </a:bodyPr>
          <a:lstStyle/>
          <a:p>
            <a:pPr algn="ctr"/>
            <a:r>
              <a:rPr lang="en-US" sz="3200" dirty="0">
                <a:solidFill>
                  <a:srgbClr val="00FF00"/>
                </a:solidFill>
              </a:rPr>
              <a:t>Consummation</a:t>
            </a:r>
          </a:p>
          <a:p>
            <a:pPr algn="ctr"/>
            <a:r>
              <a:rPr lang="en-US" sz="3200" dirty="0">
                <a:solidFill>
                  <a:srgbClr val="00FF00"/>
                </a:solidFill>
              </a:rPr>
              <a:t>5</a:t>
            </a:r>
          </a:p>
        </p:txBody>
      </p:sp>
      <p:sp>
        <p:nvSpPr>
          <p:cNvPr id="2" name="Oval 1">
            <a:extLst>
              <a:ext uri="{FF2B5EF4-FFF2-40B4-BE49-F238E27FC236}">
                <a16:creationId xmlns:a16="http://schemas.microsoft.com/office/drawing/2014/main" id="{CDF21D0E-67E9-42F0-85C7-77225ECA72E7}"/>
              </a:ext>
            </a:extLst>
          </p:cNvPr>
          <p:cNvSpPr/>
          <p:nvPr/>
        </p:nvSpPr>
        <p:spPr>
          <a:xfrm>
            <a:off x="3574596" y="2104373"/>
            <a:ext cx="1202498" cy="147807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Curved Up 2">
            <a:extLst>
              <a:ext uri="{FF2B5EF4-FFF2-40B4-BE49-F238E27FC236}">
                <a16:creationId xmlns:a16="http://schemas.microsoft.com/office/drawing/2014/main" id="{E8533D0C-8FC0-4B11-A63D-17F621DF11F9}"/>
              </a:ext>
            </a:extLst>
          </p:cNvPr>
          <p:cNvSpPr/>
          <p:nvPr/>
        </p:nvSpPr>
        <p:spPr>
          <a:xfrm flipH="1">
            <a:off x="588723" y="3676409"/>
            <a:ext cx="3770334" cy="16283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5B385F17-F44A-41C1-AA5C-A379ABBFCB16}"/>
              </a:ext>
            </a:extLst>
          </p:cNvPr>
          <p:cNvSpPr/>
          <p:nvPr/>
        </p:nvSpPr>
        <p:spPr>
          <a:xfrm>
            <a:off x="140235" y="2104373"/>
            <a:ext cx="1674934" cy="1478072"/>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370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78DEE-9A4C-49EC-A9F4-CEE83BFD93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C03D61-91BB-4B32-A3F1-D87175A4E9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27850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1772391"/>
            <a:ext cx="9144000" cy="3539430"/>
          </a:xfrm>
          <a:prstGeom prst="rect">
            <a:avLst/>
          </a:prstGeom>
          <a:noFill/>
        </p:spPr>
        <p:txBody>
          <a:bodyPr wrap="square">
            <a:spAutoFit/>
          </a:bodyPr>
          <a:lstStyle/>
          <a:p>
            <a:pPr algn="l"/>
            <a:r>
              <a:rPr lang="en-US" sz="3200" b="0" i="0" dirty="0">
                <a:solidFill>
                  <a:schemeClr val="bg1"/>
                </a:solidFill>
                <a:effectLst/>
                <a:latin typeface="system-ui"/>
              </a:rPr>
              <a:t>Therefore, just as </a:t>
            </a:r>
            <a:r>
              <a:rPr lang="en-US" sz="3200" b="1" i="0" dirty="0">
                <a:solidFill>
                  <a:srgbClr val="FFFF00"/>
                </a:solidFill>
                <a:effectLst/>
                <a:latin typeface="system-ui"/>
              </a:rPr>
              <a:t>through one man </a:t>
            </a:r>
            <a:r>
              <a:rPr lang="en-US" sz="3200" b="0" i="0" dirty="0">
                <a:solidFill>
                  <a:schemeClr val="bg1"/>
                </a:solidFill>
                <a:effectLst/>
                <a:latin typeface="system-ui"/>
              </a:rPr>
              <a:t>sin entered the world, and death through sin, and thus death spread to all men, because all sinned…so that as sin reigned in death, even so grace might reign through righteousness to eternal life </a:t>
            </a:r>
            <a:r>
              <a:rPr lang="en-US" sz="3200" b="1" i="0" dirty="0">
                <a:solidFill>
                  <a:srgbClr val="FFFF00"/>
                </a:solidFill>
                <a:effectLst/>
                <a:latin typeface="system-ui"/>
              </a:rPr>
              <a:t>through Jesus Christ </a:t>
            </a:r>
            <a:r>
              <a:rPr lang="en-US" sz="3200" b="0" i="0" dirty="0">
                <a:solidFill>
                  <a:schemeClr val="bg1"/>
                </a:solidFill>
                <a:effectLst/>
                <a:latin typeface="system-ui"/>
              </a:rPr>
              <a:t>our Lord.</a:t>
            </a:r>
            <a:r>
              <a:rPr lang="en-US" sz="3200" i="1" dirty="0">
                <a:solidFill>
                  <a:schemeClr val="bg1"/>
                </a:solidFill>
                <a:latin typeface="system-ui"/>
              </a:rPr>
              <a:t>																															Romans 5:12,21</a:t>
            </a:r>
            <a:endParaRPr lang="en-US" sz="3200" i="1" dirty="0">
              <a:solidFill>
                <a:schemeClr val="bg1"/>
              </a:solidFill>
            </a:endParaRPr>
          </a:p>
        </p:txBody>
      </p:sp>
    </p:spTree>
    <p:extLst>
      <p:ext uri="{BB962C8B-B14F-4D97-AF65-F5344CB8AC3E}">
        <p14:creationId xmlns:p14="http://schemas.microsoft.com/office/powerpoint/2010/main" val="30992493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436271"/>
            <a:ext cx="9144000" cy="1569660"/>
          </a:xfrm>
          <a:prstGeom prst="rect">
            <a:avLst/>
          </a:prstGeom>
          <a:noFill/>
        </p:spPr>
        <p:txBody>
          <a:bodyPr wrap="square">
            <a:spAutoFit/>
          </a:bodyPr>
          <a:lstStyle/>
          <a:p>
            <a:pPr algn="l"/>
            <a:r>
              <a:rPr lang="en-US" sz="3200" b="0" i="0" dirty="0">
                <a:solidFill>
                  <a:schemeClr val="bg1"/>
                </a:solidFill>
                <a:effectLst/>
                <a:latin typeface="system-ui"/>
              </a:rPr>
              <a:t>For as </a:t>
            </a:r>
            <a:r>
              <a:rPr lang="en-US" sz="3200" b="1" i="0" dirty="0">
                <a:solidFill>
                  <a:srgbClr val="FFFF00"/>
                </a:solidFill>
                <a:effectLst/>
                <a:latin typeface="system-ui"/>
              </a:rPr>
              <a:t>in Adam </a:t>
            </a:r>
            <a:r>
              <a:rPr lang="en-US" sz="3200" b="0" i="0" dirty="0">
                <a:solidFill>
                  <a:schemeClr val="bg1"/>
                </a:solidFill>
                <a:effectLst/>
                <a:latin typeface="system-ui"/>
              </a:rPr>
              <a:t>all die, even so </a:t>
            </a:r>
            <a:r>
              <a:rPr lang="en-US" sz="3200" b="1" i="0" dirty="0">
                <a:solidFill>
                  <a:srgbClr val="FFFF00"/>
                </a:solidFill>
                <a:effectLst/>
                <a:latin typeface="system-ui"/>
              </a:rPr>
              <a:t>in Christ </a:t>
            </a:r>
            <a:r>
              <a:rPr lang="en-US" sz="3200" b="0" i="0" dirty="0">
                <a:solidFill>
                  <a:schemeClr val="bg1"/>
                </a:solidFill>
                <a:effectLst/>
                <a:latin typeface="system-ui"/>
              </a:rPr>
              <a:t>all shall be made alive.</a:t>
            </a:r>
            <a:r>
              <a:rPr lang="en-US" sz="3200" i="1" dirty="0">
                <a:solidFill>
                  <a:schemeClr val="bg1"/>
                </a:solidFill>
                <a:latin typeface="system-ui"/>
              </a:rPr>
              <a:t>																											1 Corinthians 15:22</a:t>
            </a:r>
            <a:endParaRPr lang="en-US" sz="3200" i="1" dirty="0">
              <a:solidFill>
                <a:schemeClr val="bg1"/>
              </a:solidFill>
            </a:endParaRPr>
          </a:p>
        </p:txBody>
      </p:sp>
    </p:spTree>
    <p:extLst>
      <p:ext uri="{BB962C8B-B14F-4D97-AF65-F5344CB8AC3E}">
        <p14:creationId xmlns:p14="http://schemas.microsoft.com/office/powerpoint/2010/main" val="11956400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436271"/>
            <a:ext cx="9144000" cy="1569660"/>
          </a:xfrm>
          <a:prstGeom prst="rect">
            <a:avLst/>
          </a:prstGeom>
          <a:noFill/>
        </p:spPr>
        <p:txBody>
          <a:bodyPr wrap="square">
            <a:spAutoFit/>
          </a:bodyPr>
          <a:lstStyle/>
          <a:p>
            <a:pPr algn="l"/>
            <a:r>
              <a:rPr lang="en-US" sz="3200" b="0" i="0" dirty="0">
                <a:solidFill>
                  <a:schemeClr val="bg1"/>
                </a:solidFill>
                <a:effectLst/>
                <a:latin typeface="system-ui"/>
              </a:rPr>
              <a:t>the son of </a:t>
            </a:r>
            <a:r>
              <a:rPr lang="en-US" sz="3200" b="0" i="0" dirty="0" err="1">
                <a:solidFill>
                  <a:schemeClr val="bg1"/>
                </a:solidFill>
                <a:effectLst/>
                <a:latin typeface="system-ui"/>
              </a:rPr>
              <a:t>Enosh</a:t>
            </a:r>
            <a:r>
              <a:rPr lang="en-US" sz="3200" b="0" i="0" dirty="0">
                <a:solidFill>
                  <a:schemeClr val="bg1"/>
                </a:solidFill>
                <a:effectLst/>
                <a:latin typeface="system-ui"/>
              </a:rPr>
              <a:t>, the son of Seth, </a:t>
            </a:r>
            <a:r>
              <a:rPr lang="en-US" sz="3200" b="1" i="0" dirty="0">
                <a:solidFill>
                  <a:srgbClr val="FFFF00"/>
                </a:solidFill>
                <a:effectLst/>
                <a:latin typeface="system-ui"/>
              </a:rPr>
              <a:t>the son of Adam, the son of God</a:t>
            </a:r>
            <a:r>
              <a:rPr lang="en-US" sz="3200" b="0" i="0" dirty="0">
                <a:solidFill>
                  <a:schemeClr val="bg1"/>
                </a:solidFill>
                <a:effectLst/>
                <a:latin typeface="system-ui"/>
              </a:rPr>
              <a:t>.</a:t>
            </a:r>
            <a:r>
              <a:rPr lang="en-US" sz="3200" i="1" dirty="0">
                <a:solidFill>
                  <a:schemeClr val="bg1"/>
                </a:solidFill>
                <a:latin typeface="system-ui"/>
              </a:rPr>
              <a:t>																														Luke 3:38</a:t>
            </a:r>
            <a:endParaRPr lang="en-US" sz="3200" i="1" dirty="0">
              <a:solidFill>
                <a:schemeClr val="bg1"/>
              </a:solidFill>
            </a:endParaRPr>
          </a:p>
        </p:txBody>
      </p:sp>
    </p:spTree>
    <p:extLst>
      <p:ext uri="{BB962C8B-B14F-4D97-AF65-F5344CB8AC3E}">
        <p14:creationId xmlns:p14="http://schemas.microsoft.com/office/powerpoint/2010/main" val="890603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78DEE-9A4C-49EC-A9F4-CEE83BFD93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C03D61-91BB-4B32-A3F1-D87175A4E9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178701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997907" y="1659285"/>
            <a:ext cx="7148186" cy="3539430"/>
          </a:xfrm>
          <a:prstGeom prst="rect">
            <a:avLst/>
          </a:prstGeom>
          <a:noFill/>
        </p:spPr>
        <p:txBody>
          <a:bodyPr wrap="square">
            <a:spAutoFit/>
          </a:bodyPr>
          <a:lstStyle/>
          <a:p>
            <a:r>
              <a:rPr lang="en-US" sz="3200" b="0" i="0" dirty="0">
                <a:solidFill>
                  <a:schemeClr val="bg1"/>
                </a:solidFill>
                <a:effectLst/>
                <a:latin typeface="system-ui"/>
              </a:rPr>
              <a:t>In the beginning was the Word, and the Word was with God, and the Word was God. He was in the beginning with God. </a:t>
            </a:r>
            <a:r>
              <a:rPr lang="en-US" sz="3200" b="1" i="0" dirty="0">
                <a:solidFill>
                  <a:srgbClr val="FFFF00"/>
                </a:solidFill>
                <a:effectLst/>
                <a:latin typeface="system-ui"/>
              </a:rPr>
              <a:t>All things came into being through Him</a:t>
            </a:r>
            <a:r>
              <a:rPr lang="en-US" sz="3200" b="0" i="0" dirty="0">
                <a:solidFill>
                  <a:schemeClr val="bg1"/>
                </a:solidFill>
                <a:effectLst/>
                <a:latin typeface="system-ui"/>
              </a:rPr>
              <a:t>, and apart from Him not even one thing came into being that has come into being.</a:t>
            </a:r>
            <a:r>
              <a:rPr lang="en-US" sz="3200" i="1" dirty="0">
                <a:solidFill>
                  <a:schemeClr val="bg1"/>
                </a:solidFill>
                <a:latin typeface="system-ui"/>
              </a:rPr>
              <a:t>											John 1:1-3</a:t>
            </a:r>
            <a:endParaRPr lang="en-US" sz="3200" i="1" dirty="0"/>
          </a:p>
        </p:txBody>
      </p:sp>
    </p:spTree>
    <p:extLst>
      <p:ext uri="{BB962C8B-B14F-4D97-AF65-F5344CB8AC3E}">
        <p14:creationId xmlns:p14="http://schemas.microsoft.com/office/powerpoint/2010/main" val="348900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263046" y="1659285"/>
            <a:ext cx="8880953" cy="4031873"/>
          </a:xfrm>
          <a:prstGeom prst="rect">
            <a:avLst/>
          </a:prstGeom>
          <a:noFill/>
        </p:spPr>
        <p:txBody>
          <a:bodyPr wrap="square">
            <a:spAutoFit/>
          </a:bodyPr>
          <a:lstStyle/>
          <a:p>
            <a:r>
              <a:rPr lang="en-US" sz="3200" b="0" i="0" dirty="0">
                <a:solidFill>
                  <a:schemeClr val="bg1"/>
                </a:solidFill>
                <a:effectLst/>
                <a:latin typeface="system-ui"/>
              </a:rPr>
              <a:t>He is the image of the invisible God, the firstborn of all creation: for </a:t>
            </a:r>
            <a:r>
              <a:rPr lang="en-US" sz="3200" b="1" i="0" dirty="0">
                <a:solidFill>
                  <a:srgbClr val="FFFF00"/>
                </a:solidFill>
                <a:effectLst/>
                <a:latin typeface="system-ui"/>
              </a:rPr>
              <a:t>by Him all things were created</a:t>
            </a:r>
            <a:r>
              <a:rPr lang="en-US" sz="3200" b="1" i="0" dirty="0">
                <a:solidFill>
                  <a:schemeClr val="bg1"/>
                </a:solidFill>
                <a:effectLst/>
                <a:latin typeface="system-ui"/>
              </a:rPr>
              <a:t>,</a:t>
            </a:r>
            <a:r>
              <a:rPr lang="en-US" sz="3200" b="1" i="0" dirty="0">
                <a:solidFill>
                  <a:srgbClr val="FFFF00"/>
                </a:solidFill>
                <a:effectLst/>
                <a:latin typeface="system-ui"/>
              </a:rPr>
              <a:t> </a:t>
            </a:r>
            <a:r>
              <a:rPr lang="en-US" sz="3200" b="0" dirty="0">
                <a:solidFill>
                  <a:schemeClr val="bg1"/>
                </a:solidFill>
                <a:effectLst/>
                <a:latin typeface="system-ui"/>
              </a:rPr>
              <a:t>both </a:t>
            </a:r>
            <a:r>
              <a:rPr lang="en-US" sz="3200" b="0" i="0" dirty="0">
                <a:solidFill>
                  <a:schemeClr val="bg1"/>
                </a:solidFill>
                <a:effectLst/>
                <a:latin typeface="system-ui"/>
              </a:rPr>
              <a:t>in the heavens and on earth, visible and invisible, whether thrones or dominions, or rulers, or authorities—all things have been created through Him and for Him. He is before all things, and in Him all things hold together.</a:t>
            </a:r>
            <a:r>
              <a:rPr lang="en-US" sz="3200" i="1" dirty="0">
                <a:solidFill>
                  <a:schemeClr val="bg1"/>
                </a:solidFill>
                <a:latin typeface="system-ui"/>
              </a:rPr>
              <a:t>																						Colossians 1:15-17</a:t>
            </a:r>
            <a:endParaRPr lang="en-US" sz="3200" i="1" dirty="0"/>
          </a:p>
        </p:txBody>
      </p:sp>
    </p:spTree>
    <p:extLst>
      <p:ext uri="{BB962C8B-B14F-4D97-AF65-F5344CB8AC3E}">
        <p14:creationId xmlns:p14="http://schemas.microsoft.com/office/powerpoint/2010/main" val="22442143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263046" y="1659285"/>
            <a:ext cx="8880953" cy="3046988"/>
          </a:xfrm>
          <a:prstGeom prst="rect">
            <a:avLst/>
          </a:prstGeom>
          <a:noFill/>
        </p:spPr>
        <p:txBody>
          <a:bodyPr wrap="square">
            <a:spAutoFit/>
          </a:bodyPr>
          <a:lstStyle/>
          <a:p>
            <a:r>
              <a:rPr lang="en-US" sz="3200" b="0" dirty="0">
                <a:solidFill>
                  <a:schemeClr val="bg1"/>
                </a:solidFill>
                <a:effectLst/>
                <a:latin typeface="system-ui"/>
              </a:rPr>
              <a:t>God, after He spoke long ago to the fathers in the prophets in many portions and in many ways, in these last days has spoken to us in His Son, whom He appointed heir of all things, </a:t>
            </a:r>
            <a:r>
              <a:rPr lang="en-US" sz="3200" b="1" dirty="0">
                <a:solidFill>
                  <a:srgbClr val="FFFF00"/>
                </a:solidFill>
                <a:effectLst/>
                <a:latin typeface="system-ui"/>
              </a:rPr>
              <a:t>through whom He also made the world</a:t>
            </a:r>
            <a:r>
              <a:rPr lang="en-US" sz="3200" b="0" dirty="0">
                <a:solidFill>
                  <a:schemeClr val="bg1"/>
                </a:solidFill>
                <a:effectLst/>
                <a:latin typeface="system-ui"/>
              </a:rPr>
              <a:t>. </a:t>
            </a:r>
            <a:r>
              <a:rPr lang="en-US" sz="3200" i="1" dirty="0">
                <a:solidFill>
                  <a:schemeClr val="bg1"/>
                </a:solidFill>
                <a:latin typeface="system-ui"/>
              </a:rPr>
              <a:t>																								      Hebrews 1:1-2</a:t>
            </a:r>
            <a:endParaRPr lang="en-US" sz="3200" i="1" dirty="0"/>
          </a:p>
        </p:txBody>
      </p:sp>
    </p:spTree>
    <p:extLst>
      <p:ext uri="{BB962C8B-B14F-4D97-AF65-F5344CB8AC3E}">
        <p14:creationId xmlns:p14="http://schemas.microsoft.com/office/powerpoint/2010/main" val="7577399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397948"/>
            <a:ext cx="9144000" cy="2062103"/>
          </a:xfrm>
          <a:prstGeom prst="rect">
            <a:avLst/>
          </a:prstGeom>
          <a:noFill/>
        </p:spPr>
        <p:txBody>
          <a:bodyPr wrap="square">
            <a:spAutoFit/>
          </a:bodyPr>
          <a:lstStyle/>
          <a:p>
            <a:pPr algn="l"/>
            <a:r>
              <a:rPr lang="en-US" sz="3200" b="0" i="0" dirty="0">
                <a:solidFill>
                  <a:schemeClr val="bg1"/>
                </a:solidFill>
                <a:effectLst/>
                <a:latin typeface="system-ui"/>
              </a:rPr>
              <a:t>For we are His workmanship, </a:t>
            </a:r>
            <a:r>
              <a:rPr lang="en-US" sz="3200" b="1" i="0" dirty="0">
                <a:solidFill>
                  <a:srgbClr val="FFFF00"/>
                </a:solidFill>
                <a:effectLst/>
                <a:latin typeface="system-ui"/>
              </a:rPr>
              <a:t>created in Christ Jesus for good works</a:t>
            </a:r>
            <a:r>
              <a:rPr lang="en-US" sz="3200" b="0" i="0" dirty="0">
                <a:solidFill>
                  <a:schemeClr val="bg1"/>
                </a:solidFill>
                <a:effectLst/>
                <a:latin typeface="system-ui"/>
              </a:rPr>
              <a:t>, which God prepared beforehand so that we would walk in them.</a:t>
            </a:r>
            <a:r>
              <a:rPr lang="en-US" sz="3200" i="1" dirty="0">
                <a:solidFill>
                  <a:schemeClr val="bg1"/>
                </a:solidFill>
                <a:latin typeface="system-ui"/>
              </a:rPr>
              <a:t>								</a:t>
            </a:r>
          </a:p>
          <a:p>
            <a:pPr algn="l"/>
            <a:r>
              <a:rPr lang="en-US" sz="3200" i="1" dirty="0">
                <a:solidFill>
                  <a:schemeClr val="bg1"/>
                </a:solidFill>
                <a:latin typeface="system-ui"/>
              </a:rPr>
              <a:t>												         Ephesians 2:10</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8415037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0" y="2247636"/>
            <a:ext cx="9144000" cy="2062103"/>
          </a:xfrm>
          <a:prstGeom prst="rect">
            <a:avLst/>
          </a:prstGeom>
          <a:noFill/>
        </p:spPr>
        <p:txBody>
          <a:bodyPr wrap="square">
            <a:spAutoFit/>
          </a:bodyPr>
          <a:lstStyle/>
          <a:p>
            <a:pPr algn="l"/>
            <a:r>
              <a:rPr lang="en-US" sz="3200" b="0" dirty="0">
                <a:solidFill>
                  <a:schemeClr val="bg1"/>
                </a:solidFill>
                <a:effectLst/>
                <a:latin typeface="system-ui"/>
              </a:rPr>
              <a:t>Therefore if anyone is in Christ, this person is a </a:t>
            </a:r>
            <a:r>
              <a:rPr lang="en-US" sz="3200" b="1" dirty="0">
                <a:solidFill>
                  <a:srgbClr val="FFFF00"/>
                </a:solidFill>
                <a:effectLst/>
                <a:latin typeface="system-ui"/>
              </a:rPr>
              <a:t>new creation</a:t>
            </a:r>
            <a:r>
              <a:rPr lang="en-US" sz="3200" b="0" dirty="0">
                <a:solidFill>
                  <a:schemeClr val="bg1"/>
                </a:solidFill>
                <a:effectLst/>
                <a:latin typeface="system-ui"/>
              </a:rPr>
              <a:t>; the old things passed away; behold, new things have come.</a:t>
            </a:r>
            <a:r>
              <a:rPr lang="en-US" sz="3200" dirty="0">
                <a:solidFill>
                  <a:schemeClr val="bg1"/>
                </a:solidFill>
                <a:latin typeface="system-ui"/>
              </a:rPr>
              <a:t>	</a:t>
            </a:r>
            <a:r>
              <a:rPr lang="en-US" sz="3200" i="1" dirty="0">
                <a:solidFill>
                  <a:schemeClr val="bg1"/>
                </a:solidFill>
                <a:latin typeface="system-ui"/>
              </a:rPr>
              <a:t>						</a:t>
            </a:r>
          </a:p>
          <a:p>
            <a:pPr algn="l"/>
            <a:r>
              <a:rPr lang="en-US" sz="3200" i="1" dirty="0">
                <a:solidFill>
                  <a:schemeClr val="bg1"/>
                </a:solidFill>
                <a:latin typeface="system-ui"/>
              </a:rPr>
              <a:t>												    2 Corinthians 5:17</a:t>
            </a:r>
            <a:r>
              <a:rPr lang="en-US" sz="3200" b="0" i="1" dirty="0">
                <a:solidFill>
                  <a:srgbClr val="000000"/>
                </a:solidFill>
                <a:effectLst/>
                <a:latin typeface="system-ui"/>
              </a:rPr>
              <a:t>.</a:t>
            </a:r>
            <a:endParaRPr lang="en-US" sz="3200" i="1" dirty="0"/>
          </a:p>
        </p:txBody>
      </p:sp>
    </p:spTree>
    <p:extLst>
      <p:ext uri="{BB962C8B-B14F-4D97-AF65-F5344CB8AC3E}">
        <p14:creationId xmlns:p14="http://schemas.microsoft.com/office/powerpoint/2010/main" val="3319271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69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7B594-814C-4D8D-94C9-B53A99B0A8EA}"/>
              </a:ext>
            </a:extLst>
          </p:cNvPr>
          <p:cNvSpPr txBox="1"/>
          <p:nvPr/>
        </p:nvSpPr>
        <p:spPr>
          <a:xfrm>
            <a:off x="263046" y="1659285"/>
            <a:ext cx="8880953" cy="3046988"/>
          </a:xfrm>
          <a:prstGeom prst="rect">
            <a:avLst/>
          </a:prstGeom>
          <a:noFill/>
        </p:spPr>
        <p:txBody>
          <a:bodyPr wrap="square">
            <a:spAutoFit/>
          </a:bodyPr>
          <a:lstStyle/>
          <a:p>
            <a:r>
              <a:rPr lang="en-US" sz="3200" b="0" dirty="0">
                <a:solidFill>
                  <a:schemeClr val="bg1"/>
                </a:solidFill>
                <a:effectLst/>
                <a:latin typeface="system-ui"/>
              </a:rPr>
              <a:t>God, after He spoke long ago to the fathers in the prophets in many portions and in many ways, in these last days has </a:t>
            </a:r>
            <a:r>
              <a:rPr lang="en-US" sz="3200" b="1" dirty="0">
                <a:solidFill>
                  <a:srgbClr val="FFFF00"/>
                </a:solidFill>
                <a:effectLst/>
                <a:latin typeface="system-ui"/>
              </a:rPr>
              <a:t>spoken to us in His Son</a:t>
            </a:r>
            <a:r>
              <a:rPr lang="en-US" sz="3200" b="0" dirty="0">
                <a:solidFill>
                  <a:schemeClr val="bg1"/>
                </a:solidFill>
                <a:effectLst/>
                <a:latin typeface="system-ui"/>
              </a:rPr>
              <a:t>, whom He appointed heir of all </a:t>
            </a:r>
            <a:r>
              <a:rPr lang="en-US" sz="3200" dirty="0">
                <a:solidFill>
                  <a:schemeClr val="bg1"/>
                </a:solidFill>
                <a:effectLst/>
                <a:latin typeface="system-ui"/>
              </a:rPr>
              <a:t>things, through whom He also made the world. </a:t>
            </a:r>
            <a:r>
              <a:rPr lang="en-US" sz="3200" i="1" dirty="0">
                <a:solidFill>
                  <a:schemeClr val="bg1"/>
                </a:solidFill>
                <a:latin typeface="system-ui"/>
              </a:rPr>
              <a:t>																								      Hebrews 1:1-2</a:t>
            </a:r>
            <a:endParaRPr lang="en-US" sz="3200" i="1" dirty="0"/>
          </a:p>
        </p:txBody>
      </p:sp>
    </p:spTree>
    <p:extLst>
      <p:ext uri="{BB962C8B-B14F-4D97-AF65-F5344CB8AC3E}">
        <p14:creationId xmlns:p14="http://schemas.microsoft.com/office/powerpoint/2010/main" val="3421743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TotalTime>
  <Words>1260</Words>
  <Application>Microsoft Office PowerPoint</Application>
  <PresentationFormat>On-screen Show (4:3)</PresentationFormat>
  <Paragraphs>31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21</cp:revision>
  <dcterms:created xsi:type="dcterms:W3CDTF">2021-05-06T18:50:10Z</dcterms:created>
  <dcterms:modified xsi:type="dcterms:W3CDTF">2021-06-11T21:45:31Z</dcterms:modified>
</cp:coreProperties>
</file>