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78" r:id="rId4"/>
    <p:sldId id="279" r:id="rId5"/>
    <p:sldId id="280" r:id="rId6"/>
    <p:sldId id="281"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0" r:id="rId20"/>
    <p:sldId id="269" r:id="rId21"/>
    <p:sldId id="271" r:id="rId22"/>
    <p:sldId id="272" r:id="rId23"/>
    <p:sldId id="273" r:id="rId24"/>
    <p:sldId id="274" r:id="rId25"/>
    <p:sldId id="27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7" d="100"/>
          <a:sy n="77" d="100"/>
        </p:scale>
        <p:origin x="11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4C41C4-0136-4A65-B198-1E627CDBD374}"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18942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C41C4-0136-4A65-B198-1E627CDBD374}"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337523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C41C4-0136-4A65-B198-1E627CDBD374}"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182705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C41C4-0136-4A65-B198-1E627CDBD374}"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5091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C41C4-0136-4A65-B198-1E627CDBD374}"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395006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4C41C4-0136-4A65-B198-1E627CDBD374}"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22760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C41C4-0136-4A65-B198-1E627CDBD374}"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406721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4C41C4-0136-4A65-B198-1E627CDBD374}"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58825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C41C4-0136-4A65-B198-1E627CDBD374}"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90156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4C41C4-0136-4A65-B198-1E627CDBD374}"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329768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4C41C4-0136-4A65-B198-1E627CDBD374}"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BA70E-4492-4D97-8903-614A5E05DF31}" type="slidenum">
              <a:rPr lang="en-US" smtClean="0"/>
              <a:t>‹#›</a:t>
            </a:fld>
            <a:endParaRPr lang="en-US"/>
          </a:p>
        </p:txBody>
      </p:sp>
    </p:spTree>
    <p:extLst>
      <p:ext uri="{BB962C8B-B14F-4D97-AF65-F5344CB8AC3E}">
        <p14:creationId xmlns:p14="http://schemas.microsoft.com/office/powerpoint/2010/main" val="12469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C41C4-0136-4A65-B198-1E627CDBD374}" type="datetimeFigureOut">
              <a:rPr lang="en-US" smtClean="0"/>
              <a:t>4/30/2021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BA70E-4492-4D97-8903-614A5E05DF31}" type="slidenum">
              <a:rPr lang="en-US" smtClean="0"/>
              <a:t>‹#›</a:t>
            </a:fld>
            <a:endParaRPr lang="en-US"/>
          </a:p>
        </p:txBody>
      </p:sp>
    </p:spTree>
    <p:extLst>
      <p:ext uri="{BB962C8B-B14F-4D97-AF65-F5344CB8AC3E}">
        <p14:creationId xmlns:p14="http://schemas.microsoft.com/office/powerpoint/2010/main" val="2163102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7D6-620F-4DFD-A82D-5680B69970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2BD2A5-C8F8-46EE-B3D8-D3FE51E235E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29040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2555205"/>
            <a:ext cx="8752114" cy="1508105"/>
          </a:xfrm>
          <a:prstGeom prst="rect">
            <a:avLst/>
          </a:prstGeom>
          <a:noFill/>
        </p:spPr>
        <p:txBody>
          <a:bodyPr wrap="square">
            <a:spAutoFit/>
          </a:bodyPr>
          <a:lstStyle/>
          <a:p>
            <a:r>
              <a:rPr lang="en-US" sz="3200" b="0" i="0" dirty="0">
                <a:solidFill>
                  <a:schemeClr val="bg1"/>
                </a:solidFill>
                <a:effectLst/>
                <a:latin typeface="system-ui"/>
              </a:rPr>
              <a:t>The fruit of the righteous is a </a:t>
            </a:r>
            <a:r>
              <a:rPr lang="en-US" sz="3200" b="1" i="0" dirty="0">
                <a:solidFill>
                  <a:srgbClr val="00FFFF"/>
                </a:solidFill>
                <a:effectLst/>
                <a:latin typeface="system-ui"/>
              </a:rPr>
              <a:t>tree of life</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And one who is wise gains souls.</a:t>
            </a:r>
          </a:p>
          <a:p>
            <a:pPr algn="r"/>
            <a:r>
              <a:rPr lang="en-US" sz="2800" dirty="0">
                <a:solidFill>
                  <a:schemeClr val="bg1"/>
                </a:solidFill>
                <a:latin typeface="system-ui"/>
              </a:rPr>
              <a:t>Proverbs 11:30</a:t>
            </a:r>
            <a:endParaRPr lang="en-US" sz="2800" dirty="0">
              <a:solidFill>
                <a:schemeClr val="bg1"/>
              </a:solidFill>
            </a:endParaRPr>
          </a:p>
        </p:txBody>
      </p:sp>
    </p:spTree>
    <p:extLst>
      <p:ext uri="{BB962C8B-B14F-4D97-AF65-F5344CB8AC3E}">
        <p14:creationId xmlns:p14="http://schemas.microsoft.com/office/powerpoint/2010/main" val="405997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2555205"/>
            <a:ext cx="8752114" cy="1508105"/>
          </a:xfrm>
          <a:prstGeom prst="rect">
            <a:avLst/>
          </a:prstGeom>
          <a:noFill/>
        </p:spPr>
        <p:txBody>
          <a:bodyPr wrap="square">
            <a:spAutoFit/>
          </a:bodyPr>
          <a:lstStyle/>
          <a:p>
            <a:r>
              <a:rPr lang="en-US" sz="3200" b="0" i="0" dirty="0">
                <a:solidFill>
                  <a:schemeClr val="bg1"/>
                </a:solidFill>
                <a:effectLst/>
                <a:latin typeface="system-ui"/>
              </a:rPr>
              <a:t>Hope deferred makes the heart sick,</a:t>
            </a:r>
            <a:br>
              <a:rPr lang="en-US" sz="3200" dirty="0">
                <a:solidFill>
                  <a:schemeClr val="bg1"/>
                </a:solidFill>
              </a:rPr>
            </a:br>
            <a:r>
              <a:rPr lang="en-US" sz="3200" b="0" i="0" dirty="0">
                <a:solidFill>
                  <a:schemeClr val="bg1"/>
                </a:solidFill>
                <a:effectLst/>
                <a:latin typeface="system-ui"/>
              </a:rPr>
              <a:t>But desire fulfilled is a </a:t>
            </a:r>
            <a:r>
              <a:rPr lang="en-US" sz="3200" b="1" i="0" dirty="0">
                <a:solidFill>
                  <a:srgbClr val="00FFFF"/>
                </a:solidFill>
                <a:effectLst/>
                <a:latin typeface="system-ui"/>
              </a:rPr>
              <a:t>tree of life</a:t>
            </a:r>
            <a:r>
              <a:rPr lang="en-US" sz="3200" b="0" i="0" dirty="0">
                <a:solidFill>
                  <a:schemeClr val="bg1"/>
                </a:solidFill>
                <a:effectLst/>
                <a:latin typeface="system-ui"/>
              </a:rPr>
              <a:t>.</a:t>
            </a:r>
          </a:p>
          <a:p>
            <a:pPr algn="r"/>
            <a:r>
              <a:rPr lang="en-US" sz="2800" dirty="0">
                <a:solidFill>
                  <a:schemeClr val="bg1"/>
                </a:solidFill>
                <a:latin typeface="system-ui"/>
              </a:rPr>
              <a:t>Proverbs 13:12</a:t>
            </a:r>
            <a:endParaRPr lang="en-US" sz="2800" dirty="0">
              <a:solidFill>
                <a:schemeClr val="bg1"/>
              </a:solidFill>
            </a:endParaRPr>
          </a:p>
        </p:txBody>
      </p:sp>
    </p:spTree>
    <p:extLst>
      <p:ext uri="{BB962C8B-B14F-4D97-AF65-F5344CB8AC3E}">
        <p14:creationId xmlns:p14="http://schemas.microsoft.com/office/powerpoint/2010/main" val="91251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2555205"/>
            <a:ext cx="8752114" cy="1508105"/>
          </a:xfrm>
          <a:prstGeom prst="rect">
            <a:avLst/>
          </a:prstGeom>
          <a:noFill/>
        </p:spPr>
        <p:txBody>
          <a:bodyPr wrap="square">
            <a:spAutoFit/>
          </a:bodyPr>
          <a:lstStyle/>
          <a:p>
            <a:r>
              <a:rPr lang="en-US" sz="3200" b="0" i="0" dirty="0">
                <a:solidFill>
                  <a:schemeClr val="bg1"/>
                </a:solidFill>
                <a:effectLst/>
                <a:latin typeface="system-ui"/>
              </a:rPr>
              <a:t>A soothing tongue is a </a:t>
            </a:r>
            <a:r>
              <a:rPr lang="en-US" sz="3200" b="1" i="0" dirty="0">
                <a:solidFill>
                  <a:srgbClr val="00FFFF"/>
                </a:solidFill>
                <a:effectLst/>
                <a:latin typeface="system-ui"/>
              </a:rPr>
              <a:t>tree of life</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But perversion in it crushes the spirit.</a:t>
            </a:r>
            <a:r>
              <a:rPr lang="en-US" sz="3200" b="0" i="0" dirty="0">
                <a:solidFill>
                  <a:srgbClr val="000000"/>
                </a:solidFill>
                <a:effectLst/>
                <a:latin typeface="system-ui"/>
              </a:rPr>
              <a:t>.</a:t>
            </a:r>
          </a:p>
          <a:p>
            <a:r>
              <a:rPr lang="en-US" sz="2800" dirty="0">
                <a:solidFill>
                  <a:schemeClr val="bg1"/>
                </a:solidFill>
                <a:latin typeface="system-ui"/>
              </a:rPr>
              <a:t>													     Proverbs 15:4</a:t>
            </a:r>
            <a:endParaRPr lang="en-US" sz="2800" dirty="0">
              <a:solidFill>
                <a:schemeClr val="bg1"/>
              </a:solidFill>
            </a:endParaRPr>
          </a:p>
        </p:txBody>
      </p:sp>
    </p:spTree>
    <p:extLst>
      <p:ext uri="{BB962C8B-B14F-4D97-AF65-F5344CB8AC3E}">
        <p14:creationId xmlns:p14="http://schemas.microsoft.com/office/powerpoint/2010/main" val="101445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2182505"/>
            <a:ext cx="8752114" cy="2492990"/>
          </a:xfrm>
          <a:prstGeom prst="rect">
            <a:avLst/>
          </a:prstGeom>
          <a:noFill/>
        </p:spPr>
        <p:txBody>
          <a:bodyPr wrap="square">
            <a:spAutoFit/>
          </a:bodyPr>
          <a:lstStyle/>
          <a:p>
            <a:r>
              <a:rPr lang="en-US" sz="3200" b="0" i="0" dirty="0">
                <a:solidFill>
                  <a:schemeClr val="bg1"/>
                </a:solidFill>
                <a:effectLst/>
                <a:latin typeface="system-ui"/>
              </a:rPr>
              <a:t>The one who has an ear, let him hear what the Spirit says to the churches. To the one who overcomes, I will grant to eat from </a:t>
            </a:r>
            <a:r>
              <a:rPr lang="en-US" sz="3200" b="1" i="0" dirty="0">
                <a:solidFill>
                  <a:srgbClr val="00FFFF"/>
                </a:solidFill>
                <a:effectLst/>
                <a:latin typeface="system-ui"/>
              </a:rPr>
              <a:t>the tree of life</a:t>
            </a:r>
            <a:r>
              <a:rPr lang="en-US" sz="3200" b="0" i="0" dirty="0">
                <a:solidFill>
                  <a:schemeClr val="bg1"/>
                </a:solidFill>
                <a:effectLst/>
                <a:latin typeface="system-ui"/>
              </a:rPr>
              <a:t>, which is in the Paradise of God.</a:t>
            </a:r>
            <a:r>
              <a:rPr lang="en-US" sz="2800" dirty="0">
                <a:solidFill>
                  <a:schemeClr val="bg1"/>
                </a:solidFill>
                <a:latin typeface="system-ui"/>
              </a:rPr>
              <a:t>													     								Revelation 2:7</a:t>
            </a:r>
            <a:endParaRPr lang="en-US" sz="2800" dirty="0">
              <a:solidFill>
                <a:schemeClr val="bg1"/>
              </a:solidFill>
            </a:endParaRPr>
          </a:p>
        </p:txBody>
      </p:sp>
    </p:spTree>
    <p:extLst>
      <p:ext uri="{BB962C8B-B14F-4D97-AF65-F5344CB8AC3E}">
        <p14:creationId xmlns:p14="http://schemas.microsoft.com/office/powerpoint/2010/main" val="34197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1443841"/>
            <a:ext cx="8752114" cy="3970318"/>
          </a:xfrm>
          <a:prstGeom prst="rect">
            <a:avLst/>
          </a:prstGeom>
          <a:noFill/>
        </p:spPr>
        <p:txBody>
          <a:bodyPr wrap="square">
            <a:spAutoFit/>
          </a:bodyPr>
          <a:lstStyle/>
          <a:p>
            <a:r>
              <a:rPr lang="en-US" sz="3200" b="0" dirty="0">
                <a:solidFill>
                  <a:schemeClr val="bg1"/>
                </a:solidFill>
                <a:effectLst/>
                <a:latin typeface="system-ui"/>
              </a:rPr>
              <a:t>And he showed me a river of the water of life, clear as crystal, coming from the throne of God and of the Lamb, in the middle of its street. On either side of the river was </a:t>
            </a:r>
            <a:r>
              <a:rPr lang="en-US" sz="3200" b="1" dirty="0">
                <a:solidFill>
                  <a:srgbClr val="00FFFF"/>
                </a:solidFill>
                <a:effectLst/>
                <a:latin typeface="system-ui"/>
              </a:rPr>
              <a:t>the tree of life</a:t>
            </a:r>
            <a:r>
              <a:rPr lang="en-US" sz="3200" b="0" dirty="0">
                <a:solidFill>
                  <a:schemeClr val="bg1"/>
                </a:solidFill>
                <a:effectLst/>
                <a:latin typeface="system-ui"/>
              </a:rPr>
              <a:t>, bearing twelve kinds of fruit, yielding its fruit every month; and the leaves of the tree were for the healing of the nations.</a:t>
            </a:r>
            <a:r>
              <a:rPr lang="en-US" sz="2800" dirty="0">
                <a:solidFill>
                  <a:schemeClr val="bg1"/>
                </a:solidFill>
                <a:latin typeface="system-ui"/>
              </a:rPr>
              <a:t>												     															Revelation 22:1-2</a:t>
            </a:r>
            <a:endParaRPr lang="en-US" sz="2800" dirty="0">
              <a:solidFill>
                <a:schemeClr val="bg1"/>
              </a:solidFill>
            </a:endParaRPr>
          </a:p>
        </p:txBody>
      </p:sp>
    </p:spTree>
    <p:extLst>
      <p:ext uri="{BB962C8B-B14F-4D97-AF65-F5344CB8AC3E}">
        <p14:creationId xmlns:p14="http://schemas.microsoft.com/office/powerpoint/2010/main" val="103747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0"/>
            <a:ext cx="8752114" cy="6924973"/>
          </a:xfrm>
          <a:prstGeom prst="rect">
            <a:avLst/>
          </a:prstGeom>
          <a:noFill/>
        </p:spPr>
        <p:txBody>
          <a:bodyPr wrap="square">
            <a:spAutoFit/>
          </a:bodyPr>
          <a:lstStyle/>
          <a:p>
            <a:r>
              <a:rPr lang="en-US" sz="3200" b="0" dirty="0">
                <a:solidFill>
                  <a:schemeClr val="bg1"/>
                </a:solidFill>
                <a:effectLst/>
                <a:latin typeface="system-ui"/>
              </a:rPr>
              <a:t>And he showed me a river of the water of life, clear as crystal, coming from the throne of God and of the Lamb, in the middle of its street. On either side of the river was </a:t>
            </a:r>
            <a:r>
              <a:rPr lang="en-US" sz="3200" b="1" dirty="0">
                <a:solidFill>
                  <a:srgbClr val="00FFFF"/>
                </a:solidFill>
                <a:effectLst/>
                <a:latin typeface="system-ui"/>
              </a:rPr>
              <a:t>the tree of life</a:t>
            </a:r>
            <a:r>
              <a:rPr lang="en-US" sz="3200" b="0" dirty="0">
                <a:solidFill>
                  <a:schemeClr val="bg1"/>
                </a:solidFill>
                <a:effectLst/>
                <a:latin typeface="system-ui"/>
              </a:rPr>
              <a:t>, bearing twelve kinds of fruit, yielding its fruit every month; and the leaves of the tree were for the healing of the nations. …</a:t>
            </a:r>
            <a:r>
              <a:rPr lang="en-US" sz="3200" b="0" i="0" dirty="0">
                <a:solidFill>
                  <a:schemeClr val="bg1"/>
                </a:solidFill>
                <a:effectLst/>
                <a:latin typeface="system-ui"/>
              </a:rPr>
              <a:t>Blessed are those who wash their robes, so that they will have the right to </a:t>
            </a:r>
          </a:p>
          <a:p>
            <a:r>
              <a:rPr lang="en-US" sz="3200" b="1" i="0" dirty="0">
                <a:solidFill>
                  <a:srgbClr val="00FFFF"/>
                </a:solidFill>
                <a:effectLst/>
                <a:latin typeface="system-ui"/>
              </a:rPr>
              <a:t>the tree of life</a:t>
            </a:r>
            <a:r>
              <a:rPr lang="en-US" sz="3200" b="0" i="0" dirty="0">
                <a:solidFill>
                  <a:schemeClr val="bg1"/>
                </a:solidFill>
                <a:effectLst/>
                <a:latin typeface="system-ui"/>
              </a:rPr>
              <a:t>, and may enter the city by the gates. …and if anyone takes away from the words of the book of this prophecy, God will take away his part from </a:t>
            </a:r>
            <a:r>
              <a:rPr lang="en-US" sz="3200" b="1" i="0" dirty="0">
                <a:solidFill>
                  <a:srgbClr val="00FFFF"/>
                </a:solidFill>
                <a:effectLst/>
                <a:latin typeface="system-ui"/>
              </a:rPr>
              <a:t>the tree of life </a:t>
            </a:r>
            <a:r>
              <a:rPr lang="en-US" sz="3200" b="0" i="0" dirty="0">
                <a:solidFill>
                  <a:schemeClr val="bg1"/>
                </a:solidFill>
                <a:effectLst/>
                <a:latin typeface="system-ui"/>
              </a:rPr>
              <a:t>and from the holy city, which are written in this book. </a:t>
            </a:r>
            <a:r>
              <a:rPr lang="en-US" sz="3200" dirty="0">
                <a:solidFill>
                  <a:schemeClr val="bg1"/>
                </a:solidFill>
                <a:latin typeface="system-ui"/>
              </a:rPr>
              <a:t>		</a:t>
            </a:r>
            <a:r>
              <a:rPr lang="en-US" sz="2800" dirty="0">
                <a:solidFill>
                  <a:schemeClr val="bg1"/>
                </a:solidFill>
                <a:latin typeface="system-ui"/>
              </a:rPr>
              <a:t>			     												  						Revelation 22:1-2</a:t>
            </a:r>
            <a:endParaRPr lang="en-US" sz="2800" dirty="0">
              <a:solidFill>
                <a:schemeClr val="bg1"/>
              </a:solidFill>
            </a:endParaRPr>
          </a:p>
        </p:txBody>
      </p:sp>
    </p:spTree>
    <p:extLst>
      <p:ext uri="{BB962C8B-B14F-4D97-AF65-F5344CB8AC3E}">
        <p14:creationId xmlns:p14="http://schemas.microsoft.com/office/powerpoint/2010/main" val="1996511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249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74171" y="1977555"/>
            <a:ext cx="8534400" cy="2554545"/>
          </a:xfrm>
          <a:prstGeom prst="rect">
            <a:avLst/>
          </a:prstGeom>
          <a:noFill/>
        </p:spPr>
        <p:txBody>
          <a:bodyPr wrap="square">
            <a:spAutoFit/>
          </a:bodyPr>
          <a:lstStyle/>
          <a:p>
            <a:r>
              <a:rPr lang="en-US" sz="3200" b="0" i="0" dirty="0">
                <a:solidFill>
                  <a:schemeClr val="bg1"/>
                </a:solidFill>
                <a:effectLst/>
                <a:latin typeface="system-ui"/>
              </a:rPr>
              <a:t>Now the serpent was more cunning than any animal of the field which the </a:t>
            </a:r>
            <a:r>
              <a:rPr lang="en-US" sz="3200" b="0" i="0" cap="small" dirty="0">
                <a:solidFill>
                  <a:schemeClr val="bg1"/>
                </a:solidFill>
                <a:effectLst/>
                <a:latin typeface="system-ui"/>
              </a:rPr>
              <a:t>Lord</a:t>
            </a:r>
            <a:r>
              <a:rPr lang="en-US" sz="3200" b="0" i="0" dirty="0">
                <a:solidFill>
                  <a:schemeClr val="bg1"/>
                </a:solidFill>
                <a:effectLst/>
                <a:latin typeface="system-ui"/>
              </a:rPr>
              <a:t> God had made. And he said to the woman, “</a:t>
            </a:r>
            <a:r>
              <a:rPr lang="en-US" sz="3200" b="1" i="0" dirty="0">
                <a:solidFill>
                  <a:srgbClr val="00FFFF"/>
                </a:solidFill>
                <a:effectLst/>
                <a:latin typeface="system-ui"/>
              </a:rPr>
              <a:t>Has God really said</a:t>
            </a:r>
            <a:r>
              <a:rPr lang="en-US" sz="3200" b="0" i="0" dirty="0">
                <a:solidFill>
                  <a:schemeClr val="bg1"/>
                </a:solidFill>
                <a:effectLst/>
                <a:latin typeface="system-ui"/>
              </a:rPr>
              <a:t>, ‘You shall not eat from any tree of the garden’?”</a:t>
            </a:r>
          </a:p>
          <a:p>
            <a:r>
              <a:rPr lang="en-US" sz="3200" dirty="0">
                <a:solidFill>
                  <a:schemeClr val="bg1"/>
                </a:solidFill>
                <a:latin typeface="system-ui"/>
              </a:rPr>
              <a:t>														</a:t>
            </a:r>
            <a:r>
              <a:rPr lang="en-US" sz="2800" dirty="0">
                <a:solidFill>
                  <a:schemeClr val="bg1"/>
                </a:solidFill>
                <a:latin typeface="system-ui"/>
              </a:rPr>
              <a:t>Genesis 3:1</a:t>
            </a:r>
            <a:endParaRPr lang="en-US" sz="2800" dirty="0">
              <a:solidFill>
                <a:schemeClr val="bg1"/>
              </a:solidFill>
            </a:endParaRPr>
          </a:p>
        </p:txBody>
      </p:sp>
    </p:spTree>
    <p:extLst>
      <p:ext uri="{BB962C8B-B14F-4D97-AF65-F5344CB8AC3E}">
        <p14:creationId xmlns:p14="http://schemas.microsoft.com/office/powerpoint/2010/main" val="199717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74171" y="1977555"/>
            <a:ext cx="8534400" cy="3046988"/>
          </a:xfrm>
          <a:prstGeom prst="rect">
            <a:avLst/>
          </a:prstGeom>
          <a:noFill/>
        </p:spPr>
        <p:txBody>
          <a:bodyPr wrap="square">
            <a:spAutoFit/>
          </a:bodyPr>
          <a:lstStyle/>
          <a:p>
            <a:r>
              <a:rPr lang="en-US" sz="3200" b="0" i="0" dirty="0">
                <a:solidFill>
                  <a:schemeClr val="bg1"/>
                </a:solidFill>
                <a:effectLst/>
                <a:latin typeface="system-ui"/>
              </a:rPr>
              <a:t>The woman said to the serpent, “From the fruit of the trees of the garden we may eat; but from the fruit of the tree which is in the middle of the garden, God has said, ‘You shall not eat from it or </a:t>
            </a:r>
            <a:r>
              <a:rPr lang="en-US" sz="3200" b="1" i="0" dirty="0">
                <a:solidFill>
                  <a:srgbClr val="00FFFF"/>
                </a:solidFill>
                <a:effectLst/>
                <a:latin typeface="system-ui"/>
              </a:rPr>
              <a:t>touch it</a:t>
            </a:r>
            <a:r>
              <a:rPr lang="en-US" sz="3200" b="0" i="0" dirty="0">
                <a:solidFill>
                  <a:schemeClr val="bg1"/>
                </a:solidFill>
                <a:effectLst/>
                <a:latin typeface="system-ui"/>
              </a:rPr>
              <a:t>, or you will die.’”</a:t>
            </a:r>
            <a:r>
              <a:rPr lang="en-US" sz="3200" dirty="0">
                <a:solidFill>
                  <a:schemeClr val="bg1"/>
                </a:solidFill>
                <a:latin typeface="system-ui"/>
              </a:rPr>
              <a:t>																						   </a:t>
            </a:r>
            <a:r>
              <a:rPr lang="en-US" sz="2800" dirty="0">
                <a:solidFill>
                  <a:schemeClr val="bg1"/>
                </a:solidFill>
                <a:latin typeface="system-ui"/>
              </a:rPr>
              <a:t>Genesis 3:2-3</a:t>
            </a:r>
            <a:endParaRPr lang="en-US" sz="2800" dirty="0">
              <a:solidFill>
                <a:schemeClr val="bg1"/>
              </a:solidFill>
            </a:endParaRPr>
          </a:p>
        </p:txBody>
      </p:sp>
    </p:spTree>
    <p:extLst>
      <p:ext uri="{BB962C8B-B14F-4D97-AF65-F5344CB8AC3E}">
        <p14:creationId xmlns:p14="http://schemas.microsoft.com/office/powerpoint/2010/main" val="2874613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54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407866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08856" y="2042869"/>
            <a:ext cx="8752115" cy="2554545"/>
          </a:xfrm>
          <a:prstGeom prst="rect">
            <a:avLst/>
          </a:prstGeom>
          <a:noFill/>
        </p:spPr>
        <p:txBody>
          <a:bodyPr wrap="square">
            <a:spAutoFit/>
          </a:bodyPr>
          <a:lstStyle/>
          <a:p>
            <a:r>
              <a:rPr lang="en-US" sz="3200" b="0" i="0" dirty="0">
                <a:solidFill>
                  <a:schemeClr val="bg1"/>
                </a:solidFill>
                <a:effectLst/>
                <a:latin typeface="system-ui"/>
              </a:rPr>
              <a:t>Now they heard the sound of the </a:t>
            </a:r>
            <a:r>
              <a:rPr lang="en-US" sz="3200" b="0" i="0" cap="small" dirty="0">
                <a:solidFill>
                  <a:schemeClr val="bg1"/>
                </a:solidFill>
                <a:effectLst/>
                <a:latin typeface="system-ui"/>
              </a:rPr>
              <a:t>Lord</a:t>
            </a:r>
            <a:r>
              <a:rPr lang="en-US" sz="3200" b="0" i="0" dirty="0">
                <a:solidFill>
                  <a:schemeClr val="bg1"/>
                </a:solidFill>
                <a:effectLst/>
                <a:latin typeface="system-ui"/>
              </a:rPr>
              <a:t> God walking in the garden in the cool of the day, and the man and his wife </a:t>
            </a:r>
            <a:r>
              <a:rPr lang="en-US" sz="3200" b="1" i="0" dirty="0">
                <a:solidFill>
                  <a:srgbClr val="00FFFF"/>
                </a:solidFill>
                <a:effectLst/>
                <a:latin typeface="system-ui"/>
              </a:rPr>
              <a:t>hid themselves </a:t>
            </a:r>
            <a:r>
              <a:rPr lang="en-US" sz="3200" b="0" i="0" dirty="0">
                <a:solidFill>
                  <a:schemeClr val="bg1"/>
                </a:solidFill>
                <a:effectLst/>
                <a:latin typeface="system-ui"/>
              </a:rPr>
              <a:t>from the presence of the </a:t>
            </a:r>
            <a:r>
              <a:rPr lang="en-US" sz="3200" b="0" i="0" cap="small" dirty="0">
                <a:solidFill>
                  <a:schemeClr val="bg1"/>
                </a:solidFill>
                <a:effectLst/>
                <a:latin typeface="system-ui"/>
              </a:rPr>
              <a:t>Lord</a:t>
            </a:r>
            <a:r>
              <a:rPr lang="en-US" sz="3200" b="0" i="0" dirty="0">
                <a:solidFill>
                  <a:schemeClr val="bg1"/>
                </a:solidFill>
                <a:effectLst/>
                <a:latin typeface="system-ui"/>
              </a:rPr>
              <a:t> God among the trees of the garden. </a:t>
            </a:r>
            <a:r>
              <a:rPr lang="en-US" sz="3200" dirty="0">
                <a:solidFill>
                  <a:schemeClr val="bg1"/>
                </a:solidFill>
                <a:latin typeface="system-ui"/>
              </a:rPr>
              <a:t>																    </a:t>
            </a:r>
            <a:r>
              <a:rPr lang="en-US" sz="2800" dirty="0">
                <a:solidFill>
                  <a:schemeClr val="bg1"/>
                </a:solidFill>
                <a:latin typeface="system-ui"/>
              </a:rPr>
              <a:t>Genesis 3:8</a:t>
            </a:r>
            <a:endParaRPr lang="en-US" sz="2800" dirty="0">
              <a:solidFill>
                <a:schemeClr val="bg1"/>
              </a:solidFill>
            </a:endParaRPr>
          </a:p>
        </p:txBody>
      </p:sp>
    </p:spTree>
    <p:extLst>
      <p:ext uri="{BB962C8B-B14F-4D97-AF65-F5344CB8AC3E}">
        <p14:creationId xmlns:p14="http://schemas.microsoft.com/office/powerpoint/2010/main" val="3825633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08856" y="1905506"/>
            <a:ext cx="8926287" cy="3046988"/>
          </a:xfrm>
          <a:prstGeom prst="rect">
            <a:avLst/>
          </a:prstGeom>
          <a:noFill/>
        </p:spPr>
        <p:txBody>
          <a:bodyPr wrap="square">
            <a:spAutoFit/>
          </a:bodyPr>
          <a:lstStyle/>
          <a:p>
            <a:r>
              <a:rPr lang="en-US" sz="3200" b="1" dirty="0">
                <a:solidFill>
                  <a:srgbClr val="00FFFF"/>
                </a:solidFill>
                <a:effectLst/>
                <a:latin typeface="system-ui"/>
              </a:rPr>
              <a:t>The man said, “</a:t>
            </a:r>
            <a:r>
              <a:rPr lang="en-US" sz="3200" b="1" u="sng" dirty="0">
                <a:solidFill>
                  <a:srgbClr val="00FFFF"/>
                </a:solidFill>
                <a:effectLst/>
                <a:latin typeface="system-ui"/>
              </a:rPr>
              <a:t>The woman</a:t>
            </a:r>
            <a:r>
              <a:rPr lang="en-US" sz="3200" b="1" dirty="0">
                <a:solidFill>
                  <a:srgbClr val="00FFFF"/>
                </a:solidFill>
                <a:effectLst/>
                <a:latin typeface="system-ui"/>
              </a:rPr>
              <a:t> </a:t>
            </a:r>
            <a:r>
              <a:rPr lang="en-US" sz="3200" b="0" dirty="0">
                <a:solidFill>
                  <a:schemeClr val="bg1"/>
                </a:solidFill>
                <a:effectLst/>
                <a:latin typeface="system-ui"/>
              </a:rPr>
              <a:t>whom You gave to be with me, she gave me some of the fruit of the tree, and I ate.” Then the </a:t>
            </a:r>
            <a:r>
              <a:rPr lang="en-US" sz="3200" b="0" cap="small" dirty="0">
                <a:solidFill>
                  <a:schemeClr val="bg1"/>
                </a:solidFill>
                <a:effectLst/>
                <a:latin typeface="system-ui"/>
              </a:rPr>
              <a:t>Lord</a:t>
            </a:r>
            <a:r>
              <a:rPr lang="en-US" sz="3200" b="0" dirty="0">
                <a:solidFill>
                  <a:schemeClr val="bg1"/>
                </a:solidFill>
                <a:effectLst/>
                <a:latin typeface="system-ui"/>
              </a:rPr>
              <a:t> God said to the woman, “What is this that you have done?” And </a:t>
            </a:r>
            <a:r>
              <a:rPr lang="en-US" sz="3200" b="1" dirty="0">
                <a:solidFill>
                  <a:srgbClr val="FFC000"/>
                </a:solidFill>
                <a:effectLst/>
                <a:latin typeface="system-ui"/>
              </a:rPr>
              <a:t>the woman said, “</a:t>
            </a:r>
            <a:r>
              <a:rPr lang="en-US" sz="3200" b="1" u="sng" dirty="0">
                <a:solidFill>
                  <a:srgbClr val="FFC000"/>
                </a:solidFill>
                <a:effectLst/>
                <a:latin typeface="system-ui"/>
              </a:rPr>
              <a:t>The serpent</a:t>
            </a:r>
            <a:r>
              <a:rPr lang="en-US" sz="3200" b="1" dirty="0">
                <a:solidFill>
                  <a:srgbClr val="FFC000"/>
                </a:solidFill>
                <a:effectLst/>
                <a:latin typeface="system-ui"/>
              </a:rPr>
              <a:t> </a:t>
            </a:r>
            <a:r>
              <a:rPr lang="en-US" sz="3200" b="0" dirty="0">
                <a:solidFill>
                  <a:schemeClr val="bg1"/>
                </a:solidFill>
                <a:effectLst/>
                <a:latin typeface="system-ui"/>
              </a:rPr>
              <a:t>deceived me, and I ate.</a:t>
            </a:r>
            <a:r>
              <a:rPr lang="en-US" sz="3200" b="0" dirty="0">
                <a:solidFill>
                  <a:srgbClr val="000000"/>
                </a:solidFill>
                <a:effectLst/>
                <a:latin typeface="system-ui"/>
              </a:rPr>
              <a:t>.</a:t>
            </a:r>
            <a:r>
              <a:rPr lang="en-US" sz="3200" dirty="0">
                <a:solidFill>
                  <a:schemeClr val="bg1"/>
                </a:solidFill>
                <a:latin typeface="system-ui"/>
              </a:rPr>
              <a:t>															</a:t>
            </a:r>
            <a:r>
              <a:rPr lang="en-US" sz="2800" dirty="0">
                <a:solidFill>
                  <a:schemeClr val="bg1"/>
                </a:solidFill>
                <a:latin typeface="system-ui"/>
              </a:rPr>
              <a:t>Genesis 3:12-13</a:t>
            </a:r>
            <a:endParaRPr lang="en-US" sz="2800" dirty="0">
              <a:solidFill>
                <a:schemeClr val="bg1"/>
              </a:solidFill>
            </a:endParaRPr>
          </a:p>
        </p:txBody>
      </p:sp>
    </p:spTree>
    <p:extLst>
      <p:ext uri="{BB962C8B-B14F-4D97-AF65-F5344CB8AC3E}">
        <p14:creationId xmlns:p14="http://schemas.microsoft.com/office/powerpoint/2010/main" val="3521287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08856" y="2543460"/>
            <a:ext cx="8926287" cy="1015663"/>
          </a:xfrm>
          <a:prstGeom prst="rect">
            <a:avLst/>
          </a:prstGeom>
          <a:noFill/>
        </p:spPr>
        <p:txBody>
          <a:bodyPr wrap="square">
            <a:spAutoFit/>
          </a:bodyPr>
          <a:lstStyle/>
          <a:p>
            <a:pPr algn="ctr"/>
            <a:r>
              <a:rPr lang="en-US" sz="3200" b="1" dirty="0">
                <a:solidFill>
                  <a:srgbClr val="00FFFF"/>
                </a:solidFill>
                <a:latin typeface="system-ui"/>
              </a:rPr>
              <a:t>Cursed</a:t>
            </a:r>
            <a:endParaRPr lang="en-US" sz="3200" b="1" dirty="0">
              <a:solidFill>
                <a:schemeClr val="bg1"/>
              </a:solidFill>
              <a:latin typeface="system-ui"/>
            </a:endParaRPr>
          </a:p>
          <a:p>
            <a:pPr algn="ctr"/>
            <a:r>
              <a:rPr lang="en-US" sz="2800" dirty="0">
                <a:solidFill>
                  <a:schemeClr val="bg1"/>
                </a:solidFill>
                <a:latin typeface="system-ui"/>
              </a:rPr>
              <a:t>Genesis 3:14-19</a:t>
            </a:r>
            <a:endParaRPr lang="en-US" sz="2800" dirty="0">
              <a:solidFill>
                <a:schemeClr val="bg1"/>
              </a:solidFill>
            </a:endParaRPr>
          </a:p>
        </p:txBody>
      </p:sp>
    </p:spTree>
    <p:extLst>
      <p:ext uri="{BB962C8B-B14F-4D97-AF65-F5344CB8AC3E}">
        <p14:creationId xmlns:p14="http://schemas.microsoft.com/office/powerpoint/2010/main" val="3512374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08856" y="2543460"/>
            <a:ext cx="8926287" cy="1692771"/>
          </a:xfrm>
          <a:prstGeom prst="rect">
            <a:avLst/>
          </a:prstGeom>
          <a:noFill/>
        </p:spPr>
        <p:txBody>
          <a:bodyPr wrap="square">
            <a:spAutoFit/>
          </a:bodyPr>
          <a:lstStyle/>
          <a:p>
            <a:r>
              <a:rPr lang="en-US" sz="3600" b="0" i="0" dirty="0">
                <a:solidFill>
                  <a:schemeClr val="bg1"/>
                </a:solidFill>
                <a:effectLst/>
                <a:latin typeface="system-ui"/>
              </a:rPr>
              <a:t>And the </a:t>
            </a:r>
            <a:r>
              <a:rPr lang="en-US" sz="3600" b="0" i="0" cap="small" dirty="0">
                <a:solidFill>
                  <a:schemeClr val="bg1"/>
                </a:solidFill>
                <a:effectLst/>
                <a:latin typeface="system-ui"/>
              </a:rPr>
              <a:t>Lord</a:t>
            </a:r>
            <a:r>
              <a:rPr lang="en-US" sz="3600" b="0" i="0" dirty="0">
                <a:solidFill>
                  <a:schemeClr val="bg1"/>
                </a:solidFill>
                <a:effectLst/>
                <a:latin typeface="system-ui"/>
              </a:rPr>
              <a:t> God made garments of skin for Adam and his wife, and clothed them.</a:t>
            </a:r>
          </a:p>
          <a:p>
            <a:r>
              <a:rPr lang="en-US" sz="3200" dirty="0">
                <a:solidFill>
                  <a:schemeClr val="bg1"/>
                </a:solidFill>
                <a:latin typeface="system-ui"/>
              </a:rPr>
              <a:t>													     Genesis 3:21</a:t>
            </a:r>
            <a:endParaRPr lang="en-US" sz="3200" dirty="0">
              <a:solidFill>
                <a:schemeClr val="bg1"/>
              </a:solidFill>
            </a:endParaRPr>
          </a:p>
        </p:txBody>
      </p:sp>
    </p:spTree>
    <p:extLst>
      <p:ext uri="{BB962C8B-B14F-4D97-AF65-F5344CB8AC3E}">
        <p14:creationId xmlns:p14="http://schemas.microsoft.com/office/powerpoint/2010/main" val="2653457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7893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F2017-BF91-411B-9D33-96777231A62D}"/>
              </a:ext>
            </a:extLst>
          </p:cNvPr>
          <p:cNvSpPr txBox="1"/>
          <p:nvPr/>
        </p:nvSpPr>
        <p:spPr>
          <a:xfrm>
            <a:off x="108856" y="2437134"/>
            <a:ext cx="8926287" cy="1692771"/>
          </a:xfrm>
          <a:prstGeom prst="rect">
            <a:avLst/>
          </a:prstGeom>
          <a:noFill/>
        </p:spPr>
        <p:txBody>
          <a:bodyPr wrap="square">
            <a:spAutoFit/>
          </a:bodyPr>
          <a:lstStyle/>
          <a:p>
            <a:r>
              <a:rPr lang="en-US" sz="3600" b="0" dirty="0">
                <a:solidFill>
                  <a:schemeClr val="bg1"/>
                </a:solidFill>
                <a:effectLst/>
                <a:latin typeface="system-ui"/>
              </a:rPr>
              <a:t>There is a way which seems right to a person,</a:t>
            </a:r>
            <a:br>
              <a:rPr lang="en-US" sz="3600" dirty="0">
                <a:solidFill>
                  <a:schemeClr val="bg1"/>
                </a:solidFill>
              </a:rPr>
            </a:br>
            <a:r>
              <a:rPr lang="en-US" sz="3600" b="0" dirty="0">
                <a:solidFill>
                  <a:schemeClr val="bg1"/>
                </a:solidFill>
                <a:effectLst/>
                <a:latin typeface="system-ui"/>
              </a:rPr>
              <a:t>But its end is the way of death.</a:t>
            </a:r>
            <a:r>
              <a:rPr lang="en-US" sz="3200" dirty="0">
                <a:solidFill>
                  <a:schemeClr val="bg1"/>
                </a:solidFill>
                <a:latin typeface="system-ui"/>
              </a:rPr>
              <a:t>													     				Proverbs 14:12; 16:25</a:t>
            </a:r>
            <a:endParaRPr lang="en-US" sz="3200" dirty="0">
              <a:solidFill>
                <a:schemeClr val="bg1"/>
              </a:solidFill>
            </a:endParaRPr>
          </a:p>
        </p:txBody>
      </p:sp>
    </p:spTree>
    <p:extLst>
      <p:ext uri="{BB962C8B-B14F-4D97-AF65-F5344CB8AC3E}">
        <p14:creationId xmlns:p14="http://schemas.microsoft.com/office/powerpoint/2010/main" val="19554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lumMod val="65000"/>
                  </a:schemeClr>
                </a:solidFill>
              </a:rPr>
              <a:t>Creation</a:t>
            </a:r>
          </a:p>
          <a:p>
            <a:pPr algn="ctr"/>
            <a:r>
              <a:rPr lang="en-US" sz="3200" dirty="0">
                <a:solidFill>
                  <a:schemeClr val="bg1">
                    <a:lumMod val="65000"/>
                  </a:schemeClr>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chemeClr val="bg1">
                    <a:lumMod val="65000"/>
                  </a:schemeClr>
                </a:solidFill>
              </a:rPr>
              <a:t>Covenant</a:t>
            </a:r>
          </a:p>
          <a:p>
            <a:pPr algn="ctr"/>
            <a:r>
              <a:rPr lang="en-US" sz="3200" dirty="0">
                <a:solidFill>
                  <a:schemeClr val="bg1">
                    <a:lumMod val="65000"/>
                  </a:schemeClr>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b="1" dirty="0">
                <a:solidFill>
                  <a:srgbClr val="FFC000"/>
                </a:solidFill>
              </a:rPr>
              <a:t>Christ</a:t>
            </a:r>
          </a:p>
          <a:p>
            <a:pPr algn="ctr"/>
            <a:r>
              <a:rPr lang="en-US" sz="3200" b="1"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chemeClr val="bg1">
                    <a:lumMod val="65000"/>
                  </a:schemeClr>
                </a:solidFill>
              </a:rPr>
              <a:t>Church</a:t>
            </a:r>
          </a:p>
          <a:p>
            <a:pPr algn="ctr"/>
            <a:r>
              <a:rPr lang="en-US" sz="3200" dirty="0">
                <a:solidFill>
                  <a:schemeClr val="bg1">
                    <a:lumMod val="65000"/>
                  </a:schemeClr>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chemeClr val="bg1">
                    <a:lumMod val="65000"/>
                  </a:schemeClr>
                </a:solidFill>
              </a:rPr>
              <a:t>Consummation</a:t>
            </a:r>
          </a:p>
          <a:p>
            <a:pPr algn="ctr"/>
            <a:r>
              <a:rPr lang="en-US" sz="3200" dirty="0">
                <a:solidFill>
                  <a:schemeClr val="bg1">
                    <a:lumMod val="65000"/>
                  </a:schemeClr>
                </a:solidFill>
              </a:rPr>
              <a:t>5</a:t>
            </a:r>
          </a:p>
        </p:txBody>
      </p:sp>
    </p:spTree>
    <p:extLst>
      <p:ext uri="{BB962C8B-B14F-4D97-AF65-F5344CB8AC3E}">
        <p14:creationId xmlns:p14="http://schemas.microsoft.com/office/powerpoint/2010/main" val="417024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lumMod val="65000"/>
                  </a:schemeClr>
                </a:solidFill>
              </a:rPr>
              <a:t>Creation</a:t>
            </a:r>
          </a:p>
          <a:p>
            <a:pPr algn="ctr"/>
            <a:r>
              <a:rPr lang="en-US" sz="3200" dirty="0">
                <a:solidFill>
                  <a:schemeClr val="bg1">
                    <a:lumMod val="65000"/>
                  </a:schemeClr>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b="1" dirty="0">
                <a:solidFill>
                  <a:srgbClr val="FFFF00"/>
                </a:solidFill>
              </a:rPr>
              <a:t>Covenant</a:t>
            </a:r>
          </a:p>
          <a:p>
            <a:pPr algn="ctr"/>
            <a:r>
              <a:rPr lang="en-US" sz="3200" b="1"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chemeClr val="bg1">
                    <a:lumMod val="65000"/>
                  </a:schemeClr>
                </a:solidFill>
              </a:rPr>
              <a:t>Christ</a:t>
            </a:r>
          </a:p>
          <a:p>
            <a:pPr algn="ctr"/>
            <a:r>
              <a:rPr lang="en-US" sz="3200" dirty="0">
                <a:solidFill>
                  <a:schemeClr val="bg1">
                    <a:lumMod val="65000"/>
                  </a:schemeClr>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b="1" dirty="0">
                <a:solidFill>
                  <a:srgbClr val="00B0F0"/>
                </a:solidFill>
              </a:rPr>
              <a:t>Church</a:t>
            </a:r>
          </a:p>
          <a:p>
            <a:pPr algn="ctr"/>
            <a:r>
              <a:rPr lang="en-US" sz="3200" b="1"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chemeClr val="bg1">
                    <a:lumMod val="65000"/>
                  </a:schemeClr>
                </a:solidFill>
              </a:rPr>
              <a:t>Consummation</a:t>
            </a:r>
          </a:p>
          <a:p>
            <a:pPr algn="ctr"/>
            <a:r>
              <a:rPr lang="en-US" sz="3200" dirty="0">
                <a:solidFill>
                  <a:schemeClr val="bg1">
                    <a:lumMod val="65000"/>
                  </a:schemeClr>
                </a:solidFill>
              </a:rPr>
              <a:t>5</a:t>
            </a:r>
          </a:p>
        </p:txBody>
      </p:sp>
    </p:spTree>
    <p:extLst>
      <p:ext uri="{BB962C8B-B14F-4D97-AF65-F5344CB8AC3E}">
        <p14:creationId xmlns:p14="http://schemas.microsoft.com/office/powerpoint/2010/main" val="383378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b="1" dirty="0">
                <a:solidFill>
                  <a:schemeClr val="bg1"/>
                </a:solidFill>
              </a:rPr>
              <a:t>Creation</a:t>
            </a:r>
          </a:p>
          <a:p>
            <a:pPr algn="ctr"/>
            <a:r>
              <a:rPr lang="en-US" sz="3200" b="1"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chemeClr val="tx1">
                    <a:lumMod val="50000"/>
                    <a:lumOff val="50000"/>
                  </a:schemeClr>
                </a:solidFill>
              </a:rPr>
              <a:t>Covenant</a:t>
            </a:r>
          </a:p>
          <a:p>
            <a:pPr algn="ctr"/>
            <a:r>
              <a:rPr lang="en-US" sz="3200" dirty="0">
                <a:solidFill>
                  <a:schemeClr val="tx1">
                    <a:lumMod val="50000"/>
                    <a:lumOff val="50000"/>
                  </a:schemeClr>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chemeClr val="tx1">
                    <a:lumMod val="50000"/>
                    <a:lumOff val="50000"/>
                  </a:schemeClr>
                </a:solidFill>
              </a:rPr>
              <a:t>Christ</a:t>
            </a:r>
          </a:p>
          <a:p>
            <a:pPr algn="ctr"/>
            <a:r>
              <a:rPr lang="en-US" sz="3200" dirty="0">
                <a:solidFill>
                  <a:schemeClr val="tx1">
                    <a:lumMod val="50000"/>
                    <a:lumOff val="50000"/>
                  </a:schemeClr>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chemeClr val="tx1">
                    <a:lumMod val="50000"/>
                    <a:lumOff val="50000"/>
                  </a:schemeClr>
                </a:solidFill>
              </a:rPr>
              <a:t>Church</a:t>
            </a:r>
          </a:p>
          <a:p>
            <a:pPr algn="ctr"/>
            <a:r>
              <a:rPr lang="en-US" sz="3200" dirty="0">
                <a:solidFill>
                  <a:schemeClr val="tx1">
                    <a:lumMod val="50000"/>
                    <a:lumOff val="50000"/>
                  </a:schemeClr>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b="1" dirty="0">
                <a:solidFill>
                  <a:srgbClr val="00FF00"/>
                </a:solidFill>
              </a:rPr>
              <a:t>Consummation</a:t>
            </a:r>
          </a:p>
          <a:p>
            <a:pPr algn="ctr"/>
            <a:r>
              <a:rPr lang="en-US" sz="3200" b="1" dirty="0">
                <a:solidFill>
                  <a:srgbClr val="00FF00"/>
                </a:solidFill>
              </a:rPr>
              <a:t>5</a:t>
            </a:r>
          </a:p>
        </p:txBody>
      </p:sp>
    </p:spTree>
    <p:extLst>
      <p:ext uri="{BB962C8B-B14F-4D97-AF65-F5344CB8AC3E}">
        <p14:creationId xmlns:p14="http://schemas.microsoft.com/office/powerpoint/2010/main" val="980706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396931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665593"/>
            <a:ext cx="8752114" cy="4955203"/>
          </a:xfrm>
          <a:prstGeom prst="rect">
            <a:avLst/>
          </a:prstGeom>
          <a:noFill/>
        </p:spPr>
        <p:txBody>
          <a:bodyPr wrap="square">
            <a:spAutoFit/>
          </a:bodyPr>
          <a:lstStyle/>
          <a:p>
            <a:r>
              <a:rPr lang="en-US" sz="3200" b="0" dirty="0">
                <a:solidFill>
                  <a:schemeClr val="bg1"/>
                </a:solidFill>
                <a:effectLst/>
                <a:latin typeface="system-ui"/>
              </a:rPr>
              <a:t>Out of the ground the </a:t>
            </a:r>
            <a:r>
              <a:rPr lang="en-US" sz="3200" b="0" cap="small" dirty="0">
                <a:solidFill>
                  <a:schemeClr val="bg1"/>
                </a:solidFill>
                <a:effectLst/>
                <a:latin typeface="system-ui"/>
              </a:rPr>
              <a:t>Lord</a:t>
            </a:r>
            <a:r>
              <a:rPr lang="en-US" sz="3200" b="0" dirty="0">
                <a:solidFill>
                  <a:schemeClr val="bg1"/>
                </a:solidFill>
                <a:effectLst/>
                <a:latin typeface="system-ui"/>
              </a:rPr>
              <a:t> God caused every tree to grow that is pleasing to the sight and good for food; </a:t>
            </a:r>
            <a:r>
              <a:rPr lang="en-US" sz="3200" b="1" dirty="0">
                <a:solidFill>
                  <a:srgbClr val="00FFFF"/>
                </a:solidFill>
                <a:effectLst/>
                <a:latin typeface="system-ui"/>
              </a:rPr>
              <a:t>the tree of life </a:t>
            </a:r>
            <a:r>
              <a:rPr lang="en-US" sz="3200" b="0" dirty="0">
                <a:solidFill>
                  <a:schemeClr val="bg1"/>
                </a:solidFill>
                <a:effectLst/>
                <a:latin typeface="system-ui"/>
              </a:rPr>
              <a:t>was also in the midst of the garden, and </a:t>
            </a:r>
            <a:r>
              <a:rPr lang="en-US" sz="3200" b="1" dirty="0">
                <a:solidFill>
                  <a:srgbClr val="FFC000"/>
                </a:solidFill>
                <a:effectLst/>
                <a:latin typeface="system-ui"/>
              </a:rPr>
              <a:t>the tree of the knowledge of good and evil</a:t>
            </a:r>
            <a:r>
              <a:rPr lang="en-US" sz="3200" b="0" dirty="0">
                <a:solidFill>
                  <a:schemeClr val="bg1"/>
                </a:solidFill>
                <a:effectLst/>
                <a:latin typeface="system-ui"/>
              </a:rPr>
              <a:t>. …</a:t>
            </a:r>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God commanded the man, saying, “From any tree of the garden you may freely eat; but from </a:t>
            </a:r>
            <a:r>
              <a:rPr lang="en-US" sz="3200" b="1" i="0" dirty="0">
                <a:solidFill>
                  <a:srgbClr val="FFC000"/>
                </a:solidFill>
                <a:effectLst/>
                <a:latin typeface="system-ui"/>
              </a:rPr>
              <a:t>the tree of the knowledge of good and evil</a:t>
            </a:r>
            <a:r>
              <a:rPr lang="en-US" sz="3200" b="0" i="0" dirty="0">
                <a:solidFill>
                  <a:schemeClr val="bg1"/>
                </a:solidFill>
                <a:effectLst/>
                <a:latin typeface="system-ui"/>
              </a:rPr>
              <a:t> you shall not eat, for on the day that you eat from it you will certainly die.”</a:t>
            </a:r>
            <a:endParaRPr lang="en-US" sz="3200" b="0" dirty="0">
              <a:solidFill>
                <a:schemeClr val="bg1"/>
              </a:solidFill>
              <a:effectLst/>
              <a:latin typeface="system-ui"/>
            </a:endParaRPr>
          </a:p>
          <a:p>
            <a:pPr algn="r"/>
            <a:r>
              <a:rPr lang="en-US" sz="2800" dirty="0">
                <a:solidFill>
                  <a:schemeClr val="bg1"/>
                </a:solidFill>
                <a:latin typeface="system-ui"/>
              </a:rPr>
              <a:t>Genesis 2:9,16-17</a:t>
            </a:r>
            <a:endParaRPr lang="en-US" sz="2800" dirty="0">
              <a:solidFill>
                <a:schemeClr val="bg1"/>
              </a:solidFill>
            </a:endParaRPr>
          </a:p>
        </p:txBody>
      </p:sp>
    </p:spTree>
    <p:extLst>
      <p:ext uri="{BB962C8B-B14F-4D97-AF65-F5344CB8AC3E}">
        <p14:creationId xmlns:p14="http://schemas.microsoft.com/office/powerpoint/2010/main" val="428877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665593"/>
            <a:ext cx="8752114" cy="5509200"/>
          </a:xfrm>
          <a:prstGeom prst="rect">
            <a:avLst/>
          </a:prstGeom>
          <a:noFill/>
        </p:spPr>
        <p:txBody>
          <a:bodyPr wrap="square">
            <a:spAutoFit/>
          </a:bodyPr>
          <a:lstStyle/>
          <a:p>
            <a:r>
              <a:rPr lang="en-US" sz="3200" b="0" dirty="0">
                <a:solidFill>
                  <a:schemeClr val="bg1"/>
                </a:solidFill>
                <a:effectLst/>
                <a:latin typeface="system-ui"/>
              </a:rPr>
              <a:t>Then the </a:t>
            </a:r>
            <a:r>
              <a:rPr lang="en-US" sz="3200" b="0" cap="small" dirty="0">
                <a:solidFill>
                  <a:schemeClr val="bg1"/>
                </a:solidFill>
                <a:effectLst/>
                <a:latin typeface="system-ui"/>
              </a:rPr>
              <a:t>Lord</a:t>
            </a:r>
            <a:r>
              <a:rPr lang="en-US" sz="3200" b="0" dirty="0">
                <a:solidFill>
                  <a:schemeClr val="bg1"/>
                </a:solidFill>
                <a:effectLst/>
                <a:latin typeface="system-ui"/>
              </a:rPr>
              <a:t> God said, “Behold, the man has become like one of Us, knowing good and evil; and now, he might reach out with his hand, and take fruit also from </a:t>
            </a:r>
            <a:r>
              <a:rPr lang="en-US" sz="3200" b="1" dirty="0">
                <a:solidFill>
                  <a:srgbClr val="00FFFF"/>
                </a:solidFill>
                <a:effectLst/>
                <a:latin typeface="system-ui"/>
              </a:rPr>
              <a:t>the tree of life</a:t>
            </a:r>
            <a:r>
              <a:rPr lang="en-US" sz="3200" b="0" dirty="0">
                <a:solidFill>
                  <a:schemeClr val="bg1"/>
                </a:solidFill>
                <a:effectLst/>
                <a:latin typeface="system-ui"/>
              </a:rPr>
              <a:t>, and eat, and live forever”— therefore the </a:t>
            </a:r>
            <a:r>
              <a:rPr lang="en-US" sz="3200" b="0" cap="small" dirty="0">
                <a:solidFill>
                  <a:schemeClr val="bg1"/>
                </a:solidFill>
                <a:effectLst/>
                <a:latin typeface="system-ui"/>
              </a:rPr>
              <a:t>Lord</a:t>
            </a:r>
            <a:r>
              <a:rPr lang="en-US" sz="3200" b="0" dirty="0">
                <a:solidFill>
                  <a:schemeClr val="bg1"/>
                </a:solidFill>
                <a:effectLst/>
                <a:latin typeface="system-ui"/>
              </a:rPr>
              <a:t> God sent him out of the Garden of Eden, to cultivate the ground from which he was taken. So He drove the man out; and at the east of the Garden of Eden He stationed the cherubim and the flaming sword which turned every direction to guard the way to </a:t>
            </a:r>
            <a:r>
              <a:rPr lang="en-US" sz="3200" b="1" dirty="0">
                <a:solidFill>
                  <a:srgbClr val="00FFFF"/>
                </a:solidFill>
                <a:effectLst/>
                <a:latin typeface="system-ui"/>
              </a:rPr>
              <a:t>the tree of life</a:t>
            </a:r>
            <a:r>
              <a:rPr lang="en-US" sz="3200" b="0" dirty="0">
                <a:solidFill>
                  <a:schemeClr val="bg1"/>
                </a:solidFill>
                <a:effectLst/>
                <a:latin typeface="system-ui"/>
              </a:rPr>
              <a:t>.</a:t>
            </a:r>
          </a:p>
          <a:p>
            <a:pPr algn="r"/>
            <a:r>
              <a:rPr lang="en-US" sz="2800" dirty="0">
                <a:solidFill>
                  <a:schemeClr val="bg1"/>
                </a:solidFill>
                <a:latin typeface="system-ui"/>
              </a:rPr>
              <a:t>Genesis 3:22-24</a:t>
            </a:r>
            <a:endParaRPr lang="en-US" sz="2800" dirty="0">
              <a:solidFill>
                <a:schemeClr val="bg1"/>
              </a:solidFill>
            </a:endParaRPr>
          </a:p>
        </p:txBody>
      </p:sp>
    </p:spTree>
    <p:extLst>
      <p:ext uri="{BB962C8B-B14F-4D97-AF65-F5344CB8AC3E}">
        <p14:creationId xmlns:p14="http://schemas.microsoft.com/office/powerpoint/2010/main" val="297078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9C7C1-FAD4-47F1-BA73-D8F9A4CFF7BF}"/>
              </a:ext>
            </a:extLst>
          </p:cNvPr>
          <p:cNvSpPr txBox="1"/>
          <p:nvPr/>
        </p:nvSpPr>
        <p:spPr>
          <a:xfrm>
            <a:off x="195943" y="2429078"/>
            <a:ext cx="8752114" cy="1508105"/>
          </a:xfrm>
          <a:prstGeom prst="rect">
            <a:avLst/>
          </a:prstGeom>
          <a:noFill/>
        </p:spPr>
        <p:txBody>
          <a:bodyPr wrap="square">
            <a:spAutoFit/>
          </a:bodyPr>
          <a:lstStyle/>
          <a:p>
            <a:r>
              <a:rPr lang="en-US" sz="3200" b="0" i="0" dirty="0">
                <a:solidFill>
                  <a:schemeClr val="bg1"/>
                </a:solidFill>
                <a:effectLst/>
                <a:latin typeface="system-ui"/>
              </a:rPr>
              <a:t>She is a </a:t>
            </a:r>
            <a:r>
              <a:rPr lang="en-US" sz="3200" b="1" i="0" dirty="0">
                <a:solidFill>
                  <a:srgbClr val="00FFFF"/>
                </a:solidFill>
                <a:effectLst/>
                <a:latin typeface="system-ui"/>
              </a:rPr>
              <a:t>tree of life </a:t>
            </a:r>
            <a:r>
              <a:rPr lang="en-US" sz="3200" b="0" i="0" dirty="0">
                <a:solidFill>
                  <a:schemeClr val="bg1"/>
                </a:solidFill>
                <a:effectLst/>
                <a:latin typeface="system-ui"/>
              </a:rPr>
              <a:t>to those who take hold of her,</a:t>
            </a:r>
            <a:br>
              <a:rPr lang="en-US" sz="3200" dirty="0">
                <a:solidFill>
                  <a:schemeClr val="bg1"/>
                </a:solidFill>
              </a:rPr>
            </a:br>
            <a:r>
              <a:rPr lang="en-US" sz="3200" b="0" i="0" dirty="0">
                <a:solidFill>
                  <a:schemeClr val="bg1"/>
                </a:solidFill>
                <a:effectLst/>
                <a:latin typeface="system-ui"/>
              </a:rPr>
              <a:t>And happy are those who hold on to her.</a:t>
            </a:r>
          </a:p>
          <a:p>
            <a:pPr algn="r"/>
            <a:r>
              <a:rPr lang="en-US" sz="2800" dirty="0">
                <a:solidFill>
                  <a:schemeClr val="bg1"/>
                </a:solidFill>
                <a:latin typeface="system-ui"/>
              </a:rPr>
              <a:t>Proverbs 3:18</a:t>
            </a:r>
            <a:endParaRPr lang="en-US" sz="2800" dirty="0">
              <a:solidFill>
                <a:schemeClr val="bg1"/>
              </a:solidFill>
            </a:endParaRPr>
          </a:p>
        </p:txBody>
      </p:sp>
    </p:spTree>
    <p:extLst>
      <p:ext uri="{BB962C8B-B14F-4D97-AF65-F5344CB8AC3E}">
        <p14:creationId xmlns:p14="http://schemas.microsoft.com/office/powerpoint/2010/main" val="4664720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1069</Words>
  <Application>Microsoft Office PowerPoint</Application>
  <PresentationFormat>On-screen Show (4:3)</PresentationFormat>
  <Paragraphs>76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8</cp:revision>
  <dcterms:created xsi:type="dcterms:W3CDTF">2021-04-28T16:30:21Z</dcterms:created>
  <dcterms:modified xsi:type="dcterms:W3CDTF">2021-05-01T00:18:50Z</dcterms:modified>
</cp:coreProperties>
</file>