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6" r:id="rId3"/>
    <p:sldId id="257" r:id="rId4"/>
    <p:sldId id="258" r:id="rId5"/>
    <p:sldId id="260" r:id="rId6"/>
    <p:sldId id="263" r:id="rId7"/>
    <p:sldId id="266" r:id="rId8"/>
    <p:sldId id="276" r:id="rId9"/>
    <p:sldId id="264" r:id="rId10"/>
    <p:sldId id="267" r:id="rId11"/>
    <p:sldId id="269" r:id="rId12"/>
    <p:sldId id="271" r:id="rId13"/>
    <p:sldId id="270" r:id="rId14"/>
    <p:sldId id="268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5910-7F63-452C-8CA7-8569D5B39EC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1DC1-1055-45FA-BE6E-C7BC11E5C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84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5910-7F63-452C-8CA7-8569D5B39EC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1DC1-1055-45FA-BE6E-C7BC11E5C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09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5910-7F63-452C-8CA7-8569D5B39EC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1DC1-1055-45FA-BE6E-C7BC11E5C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65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5910-7F63-452C-8CA7-8569D5B39EC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1DC1-1055-45FA-BE6E-C7BC11E5C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05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5910-7F63-452C-8CA7-8569D5B39EC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1DC1-1055-45FA-BE6E-C7BC11E5C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32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5910-7F63-452C-8CA7-8569D5B39EC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1DC1-1055-45FA-BE6E-C7BC11E5C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46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5910-7F63-452C-8CA7-8569D5B39EC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1DC1-1055-45FA-BE6E-C7BC11E5C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9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5910-7F63-452C-8CA7-8569D5B39EC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1DC1-1055-45FA-BE6E-C7BC11E5C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16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5910-7F63-452C-8CA7-8569D5B39EC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1DC1-1055-45FA-BE6E-C7BC11E5C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10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5910-7F63-452C-8CA7-8569D5B39EC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1DC1-1055-45FA-BE6E-C7BC11E5C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77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5910-7F63-452C-8CA7-8569D5B39EC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1DC1-1055-45FA-BE6E-C7BC11E5C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19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55910-7F63-452C-8CA7-8569D5B39EC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C1DC1-1055-45FA-BE6E-C7BC11E5C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4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4890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See the source image">
            <a:extLst>
              <a:ext uri="{FF2B5EF4-FFF2-40B4-BE49-F238E27FC236}">
                <a16:creationId xmlns:a16="http://schemas.microsoft.com/office/drawing/2014/main" id="{14B92F0D-8267-4D52-A29B-D0618CF719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27139" r="-2" b="938"/>
          <a:stretch/>
        </p:blipFill>
        <p:spPr bwMode="auto">
          <a:xfrm>
            <a:off x="2642616" y="10"/>
            <a:ext cx="65013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17450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70230-E947-4271-9366-086AB2669E4A}"/>
              </a:ext>
            </a:extLst>
          </p:cNvPr>
          <p:cNvSpPr txBox="1"/>
          <p:nvPr/>
        </p:nvSpPr>
        <p:spPr>
          <a:xfrm>
            <a:off x="3200400" y="1122363"/>
            <a:ext cx="2536371" cy="7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673754-866A-4B3B-AEF9-6DAD6DBE50B1}"/>
              </a:ext>
            </a:extLst>
          </p:cNvPr>
          <p:cNvSpPr txBox="1"/>
          <p:nvPr/>
        </p:nvSpPr>
        <p:spPr>
          <a:xfrm>
            <a:off x="93308" y="2485429"/>
            <a:ext cx="6770071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0" dirty="0">
                <a:solidFill>
                  <a:srgbClr val="000000"/>
                </a:solidFill>
                <a:effectLst/>
                <a:latin typeface="system-ui"/>
              </a:rPr>
              <a:t>Now I urge you, brothers and sisters: you know the household of Stephanas, that </a:t>
            </a:r>
            <a:r>
              <a:rPr lang="en-US" sz="3200" dirty="0">
                <a:solidFill>
                  <a:schemeClr val="tx1"/>
                </a:solidFill>
                <a:effectLst/>
                <a:latin typeface="system-ui"/>
              </a:rPr>
              <a:t>they are the first fruits of Achaia, and that they have </a:t>
            </a:r>
            <a:r>
              <a:rPr lang="en-US" sz="3200" b="1" dirty="0">
                <a:solidFill>
                  <a:srgbClr val="FF0000"/>
                </a:solidFill>
                <a:effectLst/>
                <a:latin typeface="system-ui"/>
              </a:rPr>
              <a:t>devoted themselves </a:t>
            </a:r>
            <a:r>
              <a:rPr lang="en-US" sz="3200" dirty="0">
                <a:solidFill>
                  <a:schemeClr val="tx1"/>
                </a:solidFill>
                <a:effectLst/>
                <a:latin typeface="system-ui"/>
              </a:rPr>
              <a:t>to ministry to the saints</a:t>
            </a:r>
            <a:r>
              <a:rPr lang="en-US" sz="3200" b="0" dirty="0">
                <a:solidFill>
                  <a:srgbClr val="000000"/>
                </a:solidFill>
                <a:effectLst/>
                <a:latin typeface="system-ui"/>
              </a:rPr>
              <a:t>;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0FD72A-0BBE-452C-B629-20BEC7FC948E}"/>
              </a:ext>
            </a:extLst>
          </p:cNvPr>
          <p:cNvSpPr txBox="1"/>
          <p:nvPr/>
        </p:nvSpPr>
        <p:spPr>
          <a:xfrm>
            <a:off x="922116" y="406447"/>
            <a:ext cx="3929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1 Corinthians 16:15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6B31CD-2300-4278-AEE5-717506CDE0A2}"/>
              </a:ext>
            </a:extLst>
          </p:cNvPr>
          <p:cNvSpPr txBox="1"/>
          <p:nvPr/>
        </p:nvSpPr>
        <p:spPr>
          <a:xfrm>
            <a:off x="0" y="6175332"/>
            <a:ext cx="2642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*Courageous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31E9C0-3140-424A-AA75-E8E30BE2C847}"/>
              </a:ext>
            </a:extLst>
          </p:cNvPr>
          <p:cNvSpPr txBox="1"/>
          <p:nvPr/>
        </p:nvSpPr>
        <p:spPr>
          <a:xfrm>
            <a:off x="2732762" y="6175332"/>
            <a:ext cx="2642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*Devoted</a:t>
            </a:r>
          </a:p>
        </p:txBody>
      </p:sp>
    </p:spTree>
    <p:extLst>
      <p:ext uri="{BB962C8B-B14F-4D97-AF65-F5344CB8AC3E}">
        <p14:creationId xmlns:p14="http://schemas.microsoft.com/office/powerpoint/2010/main" val="801522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See the source image">
            <a:extLst>
              <a:ext uri="{FF2B5EF4-FFF2-40B4-BE49-F238E27FC236}">
                <a16:creationId xmlns:a16="http://schemas.microsoft.com/office/drawing/2014/main" id="{14B92F0D-8267-4D52-A29B-D0618CF719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27139" r="-2" b="938"/>
          <a:stretch/>
        </p:blipFill>
        <p:spPr bwMode="auto">
          <a:xfrm>
            <a:off x="2642616" y="10"/>
            <a:ext cx="65013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17450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70230-E947-4271-9366-086AB2669E4A}"/>
              </a:ext>
            </a:extLst>
          </p:cNvPr>
          <p:cNvSpPr txBox="1"/>
          <p:nvPr/>
        </p:nvSpPr>
        <p:spPr>
          <a:xfrm>
            <a:off x="3200400" y="1122363"/>
            <a:ext cx="2536371" cy="7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673754-866A-4B3B-AEF9-6DAD6DBE50B1}"/>
              </a:ext>
            </a:extLst>
          </p:cNvPr>
          <p:cNvSpPr txBox="1"/>
          <p:nvPr/>
        </p:nvSpPr>
        <p:spPr>
          <a:xfrm>
            <a:off x="93308" y="2485429"/>
            <a:ext cx="6770071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0" dirty="0">
                <a:solidFill>
                  <a:srgbClr val="000000"/>
                </a:solidFill>
                <a:effectLst/>
                <a:latin typeface="system-ui"/>
              </a:rPr>
              <a:t>Now I urge you, brothers and sisters: you know the household of Stephanas, that </a:t>
            </a:r>
            <a:r>
              <a:rPr lang="en-US" sz="3200" dirty="0">
                <a:solidFill>
                  <a:schemeClr val="tx1"/>
                </a:solidFill>
                <a:effectLst/>
                <a:latin typeface="system-ui"/>
              </a:rPr>
              <a:t>they are the first fruits of Achaia, and that they have </a:t>
            </a:r>
            <a:r>
              <a:rPr lang="en-US" sz="3200" b="1" dirty="0">
                <a:solidFill>
                  <a:srgbClr val="FF0000"/>
                </a:solidFill>
                <a:effectLst/>
                <a:latin typeface="system-ui"/>
              </a:rPr>
              <a:t>devoted themselves </a:t>
            </a:r>
            <a:r>
              <a:rPr lang="en-US" sz="3200" u="sng" dirty="0">
                <a:solidFill>
                  <a:schemeClr val="tx1"/>
                </a:solidFill>
                <a:effectLst/>
                <a:latin typeface="system-ui"/>
              </a:rPr>
              <a:t>to ministry to the saints</a:t>
            </a:r>
            <a:r>
              <a:rPr lang="en-US" sz="3200" b="0" dirty="0">
                <a:solidFill>
                  <a:srgbClr val="000000"/>
                </a:solidFill>
                <a:effectLst/>
                <a:latin typeface="system-ui"/>
              </a:rPr>
              <a:t>;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0FD72A-0BBE-452C-B629-20BEC7FC948E}"/>
              </a:ext>
            </a:extLst>
          </p:cNvPr>
          <p:cNvSpPr txBox="1"/>
          <p:nvPr/>
        </p:nvSpPr>
        <p:spPr>
          <a:xfrm>
            <a:off x="922116" y="406447"/>
            <a:ext cx="3929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1 Corinthians 16:15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466611-FFD4-4751-AFBD-F36B9ED42175}"/>
              </a:ext>
            </a:extLst>
          </p:cNvPr>
          <p:cNvSpPr txBox="1"/>
          <p:nvPr/>
        </p:nvSpPr>
        <p:spPr>
          <a:xfrm>
            <a:off x="0" y="6175332"/>
            <a:ext cx="2642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*Courageous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1C2099-6E80-4180-8500-E7210985052C}"/>
              </a:ext>
            </a:extLst>
          </p:cNvPr>
          <p:cNvSpPr txBox="1"/>
          <p:nvPr/>
        </p:nvSpPr>
        <p:spPr>
          <a:xfrm>
            <a:off x="2732762" y="6175332"/>
            <a:ext cx="2642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*Devoted</a:t>
            </a:r>
          </a:p>
        </p:txBody>
      </p:sp>
    </p:spTree>
    <p:extLst>
      <p:ext uri="{BB962C8B-B14F-4D97-AF65-F5344CB8AC3E}">
        <p14:creationId xmlns:p14="http://schemas.microsoft.com/office/powerpoint/2010/main" val="3217855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See the source image">
            <a:extLst>
              <a:ext uri="{FF2B5EF4-FFF2-40B4-BE49-F238E27FC236}">
                <a16:creationId xmlns:a16="http://schemas.microsoft.com/office/drawing/2014/main" id="{14B92F0D-8267-4D52-A29B-D0618CF719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27139" r="-2" b="938"/>
          <a:stretch/>
        </p:blipFill>
        <p:spPr bwMode="auto">
          <a:xfrm>
            <a:off x="2642616" y="10"/>
            <a:ext cx="65013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17450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70230-E947-4271-9366-086AB2669E4A}"/>
              </a:ext>
            </a:extLst>
          </p:cNvPr>
          <p:cNvSpPr txBox="1"/>
          <p:nvPr/>
        </p:nvSpPr>
        <p:spPr>
          <a:xfrm>
            <a:off x="3200400" y="1122363"/>
            <a:ext cx="2536371" cy="7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673754-866A-4B3B-AEF9-6DAD6DBE50B1}"/>
              </a:ext>
            </a:extLst>
          </p:cNvPr>
          <p:cNvSpPr txBox="1"/>
          <p:nvPr/>
        </p:nvSpPr>
        <p:spPr>
          <a:xfrm>
            <a:off x="123082" y="2212221"/>
            <a:ext cx="7071285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0" dirty="0">
                <a:solidFill>
                  <a:srgbClr val="000000"/>
                </a:solidFill>
                <a:effectLst/>
                <a:latin typeface="system-ui"/>
              </a:rPr>
              <a:t>To the church of God which is in Corinth, to those who have been sanctified in Christ Jesus, </a:t>
            </a:r>
            <a:r>
              <a:rPr lang="en-US" sz="3200" b="1" dirty="0">
                <a:solidFill>
                  <a:srgbClr val="FF0000"/>
                </a:solidFill>
                <a:effectLst/>
                <a:latin typeface="system-ui"/>
              </a:rPr>
              <a:t>saints</a:t>
            </a:r>
            <a:r>
              <a:rPr lang="en-US" sz="3200" b="0" dirty="0">
                <a:solidFill>
                  <a:srgbClr val="000000"/>
                </a:solidFill>
                <a:effectLst/>
                <a:latin typeface="system-ui"/>
              </a:rPr>
              <a:t> by calling, with all who in every place call on the name of our Lord Jesus Christ, their Lord and ours: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0FD72A-0BBE-452C-B629-20BEC7FC948E}"/>
              </a:ext>
            </a:extLst>
          </p:cNvPr>
          <p:cNvSpPr txBox="1"/>
          <p:nvPr/>
        </p:nvSpPr>
        <p:spPr>
          <a:xfrm>
            <a:off x="922116" y="406447"/>
            <a:ext cx="3929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1 Corinthians 1:2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733C94-0F5A-4681-A2F4-61470D960CF1}"/>
              </a:ext>
            </a:extLst>
          </p:cNvPr>
          <p:cNvSpPr txBox="1"/>
          <p:nvPr/>
        </p:nvSpPr>
        <p:spPr>
          <a:xfrm>
            <a:off x="2732762" y="6175332"/>
            <a:ext cx="2642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*Devoted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E2198E-1C2E-4C22-85C7-98CED2E22300}"/>
              </a:ext>
            </a:extLst>
          </p:cNvPr>
          <p:cNvSpPr txBox="1"/>
          <p:nvPr/>
        </p:nvSpPr>
        <p:spPr>
          <a:xfrm>
            <a:off x="0" y="6175332"/>
            <a:ext cx="2642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*Courageous</a:t>
            </a:r>
          </a:p>
        </p:txBody>
      </p:sp>
    </p:spTree>
    <p:extLst>
      <p:ext uri="{BB962C8B-B14F-4D97-AF65-F5344CB8AC3E}">
        <p14:creationId xmlns:p14="http://schemas.microsoft.com/office/powerpoint/2010/main" val="3755672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See the source image">
            <a:extLst>
              <a:ext uri="{FF2B5EF4-FFF2-40B4-BE49-F238E27FC236}">
                <a16:creationId xmlns:a16="http://schemas.microsoft.com/office/drawing/2014/main" id="{14B92F0D-8267-4D52-A29B-D0618CF719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27139" r="-2" b="938"/>
          <a:stretch/>
        </p:blipFill>
        <p:spPr bwMode="auto">
          <a:xfrm>
            <a:off x="2659255" y="10"/>
            <a:ext cx="65013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17450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70230-E947-4271-9366-086AB2669E4A}"/>
              </a:ext>
            </a:extLst>
          </p:cNvPr>
          <p:cNvSpPr txBox="1"/>
          <p:nvPr/>
        </p:nvSpPr>
        <p:spPr>
          <a:xfrm>
            <a:off x="3200400" y="1122363"/>
            <a:ext cx="2536371" cy="7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673754-866A-4B3B-AEF9-6DAD6DBE50B1}"/>
              </a:ext>
            </a:extLst>
          </p:cNvPr>
          <p:cNvSpPr txBox="1"/>
          <p:nvPr/>
        </p:nvSpPr>
        <p:spPr>
          <a:xfrm>
            <a:off x="93309" y="2485429"/>
            <a:ext cx="6501384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I rejoice over the coming of Stephanas,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system-ui"/>
              </a:rPr>
              <a:t>Fortunatus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, and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system-ui"/>
              </a:rPr>
              <a:t>Achaicus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, because 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system-ui"/>
              </a:rPr>
              <a:t>they have supplied what was lacking on your part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. 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0FD72A-0BBE-452C-B629-20BEC7FC948E}"/>
              </a:ext>
            </a:extLst>
          </p:cNvPr>
          <p:cNvSpPr txBox="1"/>
          <p:nvPr/>
        </p:nvSpPr>
        <p:spPr>
          <a:xfrm>
            <a:off x="922116" y="406447"/>
            <a:ext cx="3929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1 Corinthians 16:17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4536C3-E0A5-4207-A567-EC984B25D6C1}"/>
              </a:ext>
            </a:extLst>
          </p:cNvPr>
          <p:cNvSpPr txBox="1"/>
          <p:nvPr/>
        </p:nvSpPr>
        <p:spPr>
          <a:xfrm>
            <a:off x="2432137" y="6157656"/>
            <a:ext cx="2642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*Devoted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FE062E-9AB2-4050-8890-4D38BFF6F404}"/>
              </a:ext>
            </a:extLst>
          </p:cNvPr>
          <p:cNvSpPr txBox="1"/>
          <p:nvPr/>
        </p:nvSpPr>
        <p:spPr>
          <a:xfrm>
            <a:off x="0" y="6175332"/>
            <a:ext cx="2642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*Courageous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C27AE6-99B8-4962-9ADB-B9A1FD83482A}"/>
              </a:ext>
            </a:extLst>
          </p:cNvPr>
          <p:cNvSpPr txBox="1"/>
          <p:nvPr/>
        </p:nvSpPr>
        <p:spPr>
          <a:xfrm>
            <a:off x="4327718" y="6175332"/>
            <a:ext cx="5947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*Supplied what was lacking</a:t>
            </a:r>
          </a:p>
        </p:txBody>
      </p:sp>
    </p:spTree>
    <p:extLst>
      <p:ext uri="{BB962C8B-B14F-4D97-AF65-F5344CB8AC3E}">
        <p14:creationId xmlns:p14="http://schemas.microsoft.com/office/powerpoint/2010/main" val="317934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See the source image">
            <a:extLst>
              <a:ext uri="{FF2B5EF4-FFF2-40B4-BE49-F238E27FC236}">
                <a16:creationId xmlns:a16="http://schemas.microsoft.com/office/drawing/2014/main" id="{14B92F0D-8267-4D52-A29B-D0618CF719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27139" r="-2" b="938"/>
          <a:stretch/>
        </p:blipFill>
        <p:spPr bwMode="auto">
          <a:xfrm>
            <a:off x="2642616" y="10"/>
            <a:ext cx="65013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17450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70230-E947-4271-9366-086AB2669E4A}"/>
              </a:ext>
            </a:extLst>
          </p:cNvPr>
          <p:cNvSpPr txBox="1"/>
          <p:nvPr/>
        </p:nvSpPr>
        <p:spPr>
          <a:xfrm>
            <a:off x="3200400" y="1122363"/>
            <a:ext cx="2536371" cy="7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40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See the source image">
            <a:extLst>
              <a:ext uri="{FF2B5EF4-FFF2-40B4-BE49-F238E27FC236}">
                <a16:creationId xmlns:a16="http://schemas.microsoft.com/office/drawing/2014/main" id="{14B92F0D-8267-4D52-A29B-D0618CF719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27139" r="-2" b="938"/>
          <a:stretch/>
        </p:blipFill>
        <p:spPr bwMode="auto">
          <a:xfrm>
            <a:off x="2642616" y="10"/>
            <a:ext cx="65013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17450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70230-E947-4271-9366-086AB2669E4A}"/>
              </a:ext>
            </a:extLst>
          </p:cNvPr>
          <p:cNvSpPr txBox="1"/>
          <p:nvPr/>
        </p:nvSpPr>
        <p:spPr>
          <a:xfrm>
            <a:off x="3200400" y="1122363"/>
            <a:ext cx="2536371" cy="7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673754-866A-4B3B-AEF9-6DAD6DBE50B1}"/>
              </a:ext>
            </a:extLst>
          </p:cNvPr>
          <p:cNvSpPr txBox="1"/>
          <p:nvPr/>
        </p:nvSpPr>
        <p:spPr>
          <a:xfrm>
            <a:off x="93309" y="2485429"/>
            <a:ext cx="6501384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0" dirty="0">
                <a:solidFill>
                  <a:srgbClr val="000000"/>
                </a:solidFill>
                <a:effectLst/>
                <a:latin typeface="system-ui"/>
              </a:rPr>
              <a:t>I urge that you also </a:t>
            </a:r>
            <a:r>
              <a:rPr lang="en-US" sz="3200" b="1" dirty="0">
                <a:solidFill>
                  <a:srgbClr val="FF0000"/>
                </a:solidFill>
                <a:effectLst/>
                <a:latin typeface="system-ui"/>
              </a:rPr>
              <a:t>be subject </a:t>
            </a:r>
            <a:r>
              <a:rPr lang="en-US" sz="3200" b="0" dirty="0">
                <a:solidFill>
                  <a:srgbClr val="000000"/>
                </a:solidFill>
                <a:effectLst/>
                <a:latin typeface="system-ui"/>
              </a:rPr>
              <a:t>to such as these and to everyone who helps in the work and labors.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0FD72A-0BBE-452C-B629-20BEC7FC948E}"/>
              </a:ext>
            </a:extLst>
          </p:cNvPr>
          <p:cNvSpPr txBox="1"/>
          <p:nvPr/>
        </p:nvSpPr>
        <p:spPr>
          <a:xfrm>
            <a:off x="922116" y="406447"/>
            <a:ext cx="3929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1 Corinthians 16:16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5E2014-7E0F-4866-88A6-91C72FCA15F4}"/>
              </a:ext>
            </a:extLst>
          </p:cNvPr>
          <p:cNvSpPr txBox="1"/>
          <p:nvPr/>
        </p:nvSpPr>
        <p:spPr>
          <a:xfrm>
            <a:off x="0" y="6175332"/>
            <a:ext cx="2642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*Be subject</a:t>
            </a:r>
          </a:p>
        </p:txBody>
      </p:sp>
    </p:spTree>
    <p:extLst>
      <p:ext uri="{BB962C8B-B14F-4D97-AF65-F5344CB8AC3E}">
        <p14:creationId xmlns:p14="http://schemas.microsoft.com/office/powerpoint/2010/main" val="4169248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See the source image">
            <a:extLst>
              <a:ext uri="{FF2B5EF4-FFF2-40B4-BE49-F238E27FC236}">
                <a16:creationId xmlns:a16="http://schemas.microsoft.com/office/drawing/2014/main" id="{14B92F0D-8267-4D52-A29B-D0618CF719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27139" r="-2" b="938"/>
          <a:stretch/>
        </p:blipFill>
        <p:spPr bwMode="auto">
          <a:xfrm>
            <a:off x="2642616" y="10"/>
            <a:ext cx="65013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17450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70230-E947-4271-9366-086AB2669E4A}"/>
              </a:ext>
            </a:extLst>
          </p:cNvPr>
          <p:cNvSpPr txBox="1"/>
          <p:nvPr/>
        </p:nvSpPr>
        <p:spPr>
          <a:xfrm>
            <a:off x="3200400" y="1122363"/>
            <a:ext cx="2536371" cy="7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673754-866A-4B3B-AEF9-6DAD6DBE50B1}"/>
              </a:ext>
            </a:extLst>
          </p:cNvPr>
          <p:cNvSpPr txBox="1"/>
          <p:nvPr/>
        </p:nvSpPr>
        <p:spPr>
          <a:xfrm>
            <a:off x="93308" y="2485429"/>
            <a:ext cx="7049769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 they have refreshed my spirit and yours. Therefore</a:t>
            </a:r>
            <a:r>
              <a:rPr lang="en-US" sz="3200" b="0" i="0" dirty="0">
                <a:solidFill>
                  <a:srgbClr val="FF0000"/>
                </a:solidFill>
                <a:effectLst/>
                <a:latin typeface="system-ui"/>
              </a:rPr>
              <a:t> 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system-ui"/>
              </a:rPr>
              <a:t>acknowledge</a:t>
            </a:r>
            <a:r>
              <a:rPr lang="en-US" sz="3200" b="0" i="0" dirty="0">
                <a:solidFill>
                  <a:srgbClr val="FF0000"/>
                </a:solidFill>
                <a:effectLst/>
                <a:latin typeface="system-ui"/>
              </a:rPr>
              <a:t>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such men.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0FD72A-0BBE-452C-B629-20BEC7FC948E}"/>
              </a:ext>
            </a:extLst>
          </p:cNvPr>
          <p:cNvSpPr txBox="1"/>
          <p:nvPr/>
        </p:nvSpPr>
        <p:spPr>
          <a:xfrm>
            <a:off x="922116" y="406447"/>
            <a:ext cx="3929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1 Corinthians 16:18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5AA37A-A1A1-48DF-94C4-102F4859AFE8}"/>
              </a:ext>
            </a:extLst>
          </p:cNvPr>
          <p:cNvSpPr txBox="1"/>
          <p:nvPr/>
        </p:nvSpPr>
        <p:spPr>
          <a:xfrm>
            <a:off x="2432136" y="6157656"/>
            <a:ext cx="2853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*Acknowledge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0E4AA8-2EFB-419D-8118-52C396484F85}"/>
              </a:ext>
            </a:extLst>
          </p:cNvPr>
          <p:cNvSpPr txBox="1"/>
          <p:nvPr/>
        </p:nvSpPr>
        <p:spPr>
          <a:xfrm>
            <a:off x="0" y="6175332"/>
            <a:ext cx="2642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*Be subject</a:t>
            </a:r>
          </a:p>
        </p:txBody>
      </p:sp>
    </p:spTree>
    <p:extLst>
      <p:ext uri="{BB962C8B-B14F-4D97-AF65-F5344CB8AC3E}">
        <p14:creationId xmlns:p14="http://schemas.microsoft.com/office/powerpoint/2010/main" val="1777272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9852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2A397E7-BF60-45B2-84C7-B074B76C3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2" descr="See the source image">
            <a:extLst>
              <a:ext uri="{FF2B5EF4-FFF2-40B4-BE49-F238E27FC236}">
                <a16:creationId xmlns:a16="http://schemas.microsoft.com/office/drawing/2014/main" id="{14B92F0D-8267-4D52-A29B-D0618CF719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79" r="-1" b="-1"/>
          <a:stretch/>
        </p:blipFill>
        <p:spPr bwMode="auto">
          <a:xfrm>
            <a:off x="3212926" y="10"/>
            <a:ext cx="5931074" cy="685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55ADB7-9212-483A-8018-E4BC7014B9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050" y="1404142"/>
            <a:ext cx="4129087" cy="2387600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chemeClr val="bg1"/>
                </a:solidFill>
              </a:rPr>
              <a:t>Refreshed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96438" y="3681408"/>
            <a:ext cx="895111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AD70230-E947-4271-9366-086AB2669E4A}"/>
              </a:ext>
            </a:extLst>
          </p:cNvPr>
          <p:cNvSpPr txBox="1"/>
          <p:nvPr/>
        </p:nvSpPr>
        <p:spPr>
          <a:xfrm>
            <a:off x="3200400" y="1122363"/>
            <a:ext cx="2536371" cy="7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878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See the source image">
            <a:extLst>
              <a:ext uri="{FF2B5EF4-FFF2-40B4-BE49-F238E27FC236}">
                <a16:creationId xmlns:a16="http://schemas.microsoft.com/office/drawing/2014/main" id="{14B92F0D-8267-4D52-A29B-D0618CF719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27139" r="-2" b="938"/>
          <a:stretch/>
        </p:blipFill>
        <p:spPr bwMode="auto">
          <a:xfrm>
            <a:off x="2642616" y="10"/>
            <a:ext cx="65013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17450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70230-E947-4271-9366-086AB2669E4A}"/>
              </a:ext>
            </a:extLst>
          </p:cNvPr>
          <p:cNvSpPr txBox="1"/>
          <p:nvPr/>
        </p:nvSpPr>
        <p:spPr>
          <a:xfrm>
            <a:off x="3200400" y="1122363"/>
            <a:ext cx="2536371" cy="7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673754-866A-4B3B-AEF9-6DAD6DBE50B1}"/>
              </a:ext>
            </a:extLst>
          </p:cNvPr>
          <p:cNvSpPr txBox="1"/>
          <p:nvPr/>
        </p:nvSpPr>
        <p:spPr>
          <a:xfrm>
            <a:off x="93309" y="2485429"/>
            <a:ext cx="6501384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system-ui"/>
              </a:rPr>
              <a:t>…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we rejoiced even much more for the joy of Titus, because his spirit has been 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system-ui"/>
              </a:rPr>
              <a:t>refreshed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by you all.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0FD72A-0BBE-452C-B629-20BEC7FC948E}"/>
              </a:ext>
            </a:extLst>
          </p:cNvPr>
          <p:cNvSpPr txBox="1"/>
          <p:nvPr/>
        </p:nvSpPr>
        <p:spPr>
          <a:xfrm>
            <a:off x="922116" y="406447"/>
            <a:ext cx="3440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2 Corinthians 7:13</a:t>
            </a:r>
          </a:p>
        </p:txBody>
      </p:sp>
    </p:spTree>
    <p:extLst>
      <p:ext uri="{BB962C8B-B14F-4D97-AF65-F5344CB8AC3E}">
        <p14:creationId xmlns:p14="http://schemas.microsoft.com/office/powerpoint/2010/main" val="1088861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See the source image">
            <a:extLst>
              <a:ext uri="{FF2B5EF4-FFF2-40B4-BE49-F238E27FC236}">
                <a16:creationId xmlns:a16="http://schemas.microsoft.com/office/drawing/2014/main" id="{14B92F0D-8267-4D52-A29B-D0618CF719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27139" r="-2" b="938"/>
          <a:stretch/>
        </p:blipFill>
        <p:spPr bwMode="auto">
          <a:xfrm>
            <a:off x="2642616" y="10"/>
            <a:ext cx="65013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17450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70230-E947-4271-9366-086AB2669E4A}"/>
              </a:ext>
            </a:extLst>
          </p:cNvPr>
          <p:cNvSpPr txBox="1"/>
          <p:nvPr/>
        </p:nvSpPr>
        <p:spPr>
          <a:xfrm>
            <a:off x="3200400" y="1122363"/>
            <a:ext cx="2536371" cy="7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673754-866A-4B3B-AEF9-6DAD6DBE50B1}"/>
              </a:ext>
            </a:extLst>
          </p:cNvPr>
          <p:cNvSpPr txBox="1"/>
          <p:nvPr/>
        </p:nvSpPr>
        <p:spPr>
          <a:xfrm>
            <a:off x="93309" y="2485429"/>
            <a:ext cx="6501384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 I have had great joy and comfort in your love, because the hearts of the saints have been 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system-ui"/>
              </a:rPr>
              <a:t>refreshed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through you, brother. …Yes, brother, let me benefit from you in the Lord; 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system-ui"/>
              </a:rPr>
              <a:t>refresh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my heart in Christ.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0FD72A-0BBE-452C-B629-20BEC7FC948E}"/>
              </a:ext>
            </a:extLst>
          </p:cNvPr>
          <p:cNvSpPr txBox="1"/>
          <p:nvPr/>
        </p:nvSpPr>
        <p:spPr>
          <a:xfrm>
            <a:off x="922116" y="406447"/>
            <a:ext cx="3440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Philemon 1:7, 20</a:t>
            </a:r>
          </a:p>
        </p:txBody>
      </p:sp>
    </p:spTree>
    <p:extLst>
      <p:ext uri="{BB962C8B-B14F-4D97-AF65-F5344CB8AC3E}">
        <p14:creationId xmlns:p14="http://schemas.microsoft.com/office/powerpoint/2010/main" val="3307439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6457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See the source image">
            <a:extLst>
              <a:ext uri="{FF2B5EF4-FFF2-40B4-BE49-F238E27FC236}">
                <a16:creationId xmlns:a16="http://schemas.microsoft.com/office/drawing/2014/main" id="{14B92F0D-8267-4D52-A29B-D0618CF719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27139" r="-2" b="938"/>
          <a:stretch/>
        </p:blipFill>
        <p:spPr bwMode="auto">
          <a:xfrm>
            <a:off x="2642616" y="10"/>
            <a:ext cx="65013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17450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70230-E947-4271-9366-086AB2669E4A}"/>
              </a:ext>
            </a:extLst>
          </p:cNvPr>
          <p:cNvSpPr txBox="1"/>
          <p:nvPr/>
        </p:nvSpPr>
        <p:spPr>
          <a:xfrm>
            <a:off x="3200400" y="1122363"/>
            <a:ext cx="2536371" cy="7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673754-866A-4B3B-AEF9-6DAD6DBE50B1}"/>
              </a:ext>
            </a:extLst>
          </p:cNvPr>
          <p:cNvSpPr txBox="1"/>
          <p:nvPr/>
        </p:nvSpPr>
        <p:spPr>
          <a:xfrm>
            <a:off x="93309" y="2485429"/>
            <a:ext cx="6501384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I rejoice over the coming of Stephanas,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system-ui"/>
              </a:rPr>
              <a:t>Fortunatus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, and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system-ui"/>
              </a:rPr>
              <a:t>Achaicus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, because they have supplied what was lacking on your part. For they have 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system-ui"/>
              </a:rPr>
              <a:t>refreshed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3200" b="0" i="0" u="sng" dirty="0">
                <a:solidFill>
                  <a:srgbClr val="000000"/>
                </a:solidFill>
                <a:effectLst/>
                <a:latin typeface="system-ui"/>
              </a:rPr>
              <a:t>my spirit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and </a:t>
            </a:r>
            <a:r>
              <a:rPr lang="en-US" sz="3200" b="0" i="0" u="sng" dirty="0">
                <a:solidFill>
                  <a:srgbClr val="000000"/>
                </a:solidFill>
                <a:effectLst/>
                <a:latin typeface="system-ui"/>
              </a:rPr>
              <a:t>yours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. Therefore acknowledge such men.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0FD72A-0BBE-452C-B629-20BEC7FC948E}"/>
              </a:ext>
            </a:extLst>
          </p:cNvPr>
          <p:cNvSpPr txBox="1"/>
          <p:nvPr/>
        </p:nvSpPr>
        <p:spPr>
          <a:xfrm>
            <a:off x="922116" y="406447"/>
            <a:ext cx="3929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1 Corinthians 16:17-18</a:t>
            </a:r>
          </a:p>
        </p:txBody>
      </p:sp>
    </p:spTree>
    <p:extLst>
      <p:ext uri="{BB962C8B-B14F-4D97-AF65-F5344CB8AC3E}">
        <p14:creationId xmlns:p14="http://schemas.microsoft.com/office/powerpoint/2010/main" val="548842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See the source image">
            <a:extLst>
              <a:ext uri="{FF2B5EF4-FFF2-40B4-BE49-F238E27FC236}">
                <a16:creationId xmlns:a16="http://schemas.microsoft.com/office/drawing/2014/main" id="{14B92F0D-8267-4D52-A29B-D0618CF719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27139" r="-2" b="938"/>
          <a:stretch/>
        </p:blipFill>
        <p:spPr bwMode="auto">
          <a:xfrm>
            <a:off x="2694033" y="10"/>
            <a:ext cx="65013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17450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70230-E947-4271-9366-086AB2669E4A}"/>
              </a:ext>
            </a:extLst>
          </p:cNvPr>
          <p:cNvSpPr txBox="1"/>
          <p:nvPr/>
        </p:nvSpPr>
        <p:spPr>
          <a:xfrm>
            <a:off x="3200400" y="1122363"/>
            <a:ext cx="2536371" cy="7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6E01E4-E386-40DE-8E38-392A63F449EF}"/>
              </a:ext>
            </a:extLst>
          </p:cNvPr>
          <p:cNvSpPr txBox="1"/>
          <p:nvPr/>
        </p:nvSpPr>
        <p:spPr>
          <a:xfrm>
            <a:off x="360771" y="2297625"/>
            <a:ext cx="653757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But I did baptize the household of Stephanas also; beyond that, I do not know if I baptized anyone else.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32CBEB-D78B-4198-B292-624F70930F63}"/>
              </a:ext>
            </a:extLst>
          </p:cNvPr>
          <p:cNvSpPr txBox="1"/>
          <p:nvPr/>
        </p:nvSpPr>
        <p:spPr>
          <a:xfrm>
            <a:off x="922116" y="406447"/>
            <a:ext cx="3929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1 Corinthians 1:16</a:t>
            </a:r>
          </a:p>
        </p:txBody>
      </p:sp>
    </p:spTree>
    <p:extLst>
      <p:ext uri="{BB962C8B-B14F-4D97-AF65-F5344CB8AC3E}">
        <p14:creationId xmlns:p14="http://schemas.microsoft.com/office/powerpoint/2010/main" val="60335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See the source image">
            <a:extLst>
              <a:ext uri="{FF2B5EF4-FFF2-40B4-BE49-F238E27FC236}">
                <a16:creationId xmlns:a16="http://schemas.microsoft.com/office/drawing/2014/main" id="{14B92F0D-8267-4D52-A29B-D0618CF719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27139" r="-2" b="938"/>
          <a:stretch/>
        </p:blipFill>
        <p:spPr bwMode="auto">
          <a:xfrm>
            <a:off x="2642616" y="10"/>
            <a:ext cx="65013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17450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70230-E947-4271-9366-086AB2669E4A}"/>
              </a:ext>
            </a:extLst>
          </p:cNvPr>
          <p:cNvSpPr txBox="1"/>
          <p:nvPr/>
        </p:nvSpPr>
        <p:spPr>
          <a:xfrm>
            <a:off x="3200400" y="1122363"/>
            <a:ext cx="2536371" cy="7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673754-866A-4B3B-AEF9-6DAD6DBE50B1}"/>
              </a:ext>
            </a:extLst>
          </p:cNvPr>
          <p:cNvSpPr txBox="1"/>
          <p:nvPr/>
        </p:nvSpPr>
        <p:spPr>
          <a:xfrm>
            <a:off x="93309" y="2485429"/>
            <a:ext cx="6501384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I rejoice over the coming of Stephanas,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system-ui"/>
              </a:rPr>
              <a:t>Fortunatus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, and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system-ui"/>
              </a:rPr>
              <a:t>Achaicus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, because they have supplied what was lacking on your part. For they have 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system-ui"/>
              </a:rPr>
              <a:t>refreshed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3200" b="0" i="0" u="sng" dirty="0">
                <a:solidFill>
                  <a:srgbClr val="000000"/>
                </a:solidFill>
                <a:effectLst/>
                <a:latin typeface="system-ui"/>
              </a:rPr>
              <a:t>my spirit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and </a:t>
            </a:r>
            <a:r>
              <a:rPr lang="en-US" sz="3200" b="0" i="0" u="sng" dirty="0">
                <a:solidFill>
                  <a:srgbClr val="000000"/>
                </a:solidFill>
                <a:effectLst/>
                <a:latin typeface="system-ui"/>
              </a:rPr>
              <a:t>yours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. Therefore acknowledge such men.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0FD72A-0BBE-452C-B629-20BEC7FC948E}"/>
              </a:ext>
            </a:extLst>
          </p:cNvPr>
          <p:cNvSpPr txBox="1"/>
          <p:nvPr/>
        </p:nvSpPr>
        <p:spPr>
          <a:xfrm>
            <a:off x="922116" y="406447"/>
            <a:ext cx="3929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1 Corinthians 16:17-18</a:t>
            </a:r>
          </a:p>
        </p:txBody>
      </p:sp>
    </p:spTree>
    <p:extLst>
      <p:ext uri="{BB962C8B-B14F-4D97-AF65-F5344CB8AC3E}">
        <p14:creationId xmlns:p14="http://schemas.microsoft.com/office/powerpoint/2010/main" val="2119091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See the source image">
            <a:extLst>
              <a:ext uri="{FF2B5EF4-FFF2-40B4-BE49-F238E27FC236}">
                <a16:creationId xmlns:a16="http://schemas.microsoft.com/office/drawing/2014/main" id="{14B92F0D-8267-4D52-A29B-D0618CF719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27139" r="-2" b="938"/>
          <a:stretch/>
        </p:blipFill>
        <p:spPr bwMode="auto">
          <a:xfrm>
            <a:off x="2642616" y="10"/>
            <a:ext cx="65013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17450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70230-E947-4271-9366-086AB2669E4A}"/>
              </a:ext>
            </a:extLst>
          </p:cNvPr>
          <p:cNvSpPr txBox="1"/>
          <p:nvPr/>
        </p:nvSpPr>
        <p:spPr>
          <a:xfrm>
            <a:off x="3200400" y="1122363"/>
            <a:ext cx="2536371" cy="7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673754-866A-4B3B-AEF9-6DAD6DBE50B1}"/>
              </a:ext>
            </a:extLst>
          </p:cNvPr>
          <p:cNvSpPr txBox="1"/>
          <p:nvPr/>
        </p:nvSpPr>
        <p:spPr>
          <a:xfrm>
            <a:off x="93308" y="2485429"/>
            <a:ext cx="6748555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0" dirty="0">
                <a:solidFill>
                  <a:srgbClr val="000000"/>
                </a:solidFill>
                <a:effectLst/>
                <a:latin typeface="system-ui"/>
              </a:rPr>
              <a:t>Now I urge you, brothers and sisters: you know the household of Stephanas, that </a:t>
            </a:r>
            <a:r>
              <a:rPr lang="en-US" sz="3200" b="1" dirty="0">
                <a:solidFill>
                  <a:srgbClr val="FF0000"/>
                </a:solidFill>
                <a:effectLst/>
                <a:latin typeface="system-ui"/>
              </a:rPr>
              <a:t>they are the first fruits of Achaia</a:t>
            </a:r>
            <a:r>
              <a:rPr lang="en-US" sz="3200" b="0" dirty="0">
                <a:solidFill>
                  <a:srgbClr val="000000"/>
                </a:solidFill>
                <a:effectLst/>
                <a:latin typeface="system-ui"/>
              </a:rPr>
              <a:t>, and that they have devoted themselves to ministry to the saints;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0FD72A-0BBE-452C-B629-20BEC7FC948E}"/>
              </a:ext>
            </a:extLst>
          </p:cNvPr>
          <p:cNvSpPr txBox="1"/>
          <p:nvPr/>
        </p:nvSpPr>
        <p:spPr>
          <a:xfrm>
            <a:off x="922116" y="406447"/>
            <a:ext cx="3929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1 Corinthians 16:15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FDC3F8-2944-417F-8BBD-4D8262CD04AD}"/>
              </a:ext>
            </a:extLst>
          </p:cNvPr>
          <p:cNvSpPr txBox="1"/>
          <p:nvPr/>
        </p:nvSpPr>
        <p:spPr>
          <a:xfrm>
            <a:off x="0" y="6175332"/>
            <a:ext cx="2642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*Courageous</a:t>
            </a:r>
          </a:p>
        </p:txBody>
      </p:sp>
    </p:spTree>
    <p:extLst>
      <p:ext uri="{BB962C8B-B14F-4D97-AF65-F5344CB8AC3E}">
        <p14:creationId xmlns:p14="http://schemas.microsoft.com/office/powerpoint/2010/main" val="4040883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455</Words>
  <Application>Microsoft Office PowerPoint</Application>
  <PresentationFormat>On-screen Show (4:3)</PresentationFormat>
  <Paragraphs>38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system-ui</vt:lpstr>
      <vt:lpstr>Office Theme</vt:lpstr>
      <vt:lpstr>PowerPoint Presentation</vt:lpstr>
      <vt:lpstr>Refreshed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Refreshed</dc:title>
  <dc:creator>Eastview Church</dc:creator>
  <cp:lastModifiedBy>Eastview Church</cp:lastModifiedBy>
  <cp:revision>11</cp:revision>
  <dcterms:created xsi:type="dcterms:W3CDTF">2021-05-25T20:37:20Z</dcterms:created>
  <dcterms:modified xsi:type="dcterms:W3CDTF">2021-05-28T00:32:46Z</dcterms:modified>
</cp:coreProperties>
</file>