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8" d="100"/>
          <a:sy n="78" d="100"/>
        </p:scale>
        <p:origin x="120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A1DFDB-5F78-4D42-BE45-1D8D8510F0D3}"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2978278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1DFDB-5F78-4D42-BE45-1D8D8510F0D3}"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25961294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1DFDB-5F78-4D42-BE45-1D8D8510F0D3}"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310636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A1DFDB-5F78-4D42-BE45-1D8D8510F0D3}"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3979975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A1DFDB-5F78-4D42-BE45-1D8D8510F0D3}" type="datetimeFigureOut">
              <a:rPr lang="en-US" smtClean="0"/>
              <a:t>4/2/2021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436311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A1DFDB-5F78-4D42-BE45-1D8D8510F0D3}"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26336158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A1DFDB-5F78-4D42-BE45-1D8D8510F0D3}" type="datetimeFigureOut">
              <a:rPr lang="en-US" smtClean="0"/>
              <a:t>4/2/2021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27041185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A1DFDB-5F78-4D42-BE45-1D8D8510F0D3}" type="datetimeFigureOut">
              <a:rPr lang="en-US" smtClean="0"/>
              <a:t>4/2/2021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4091093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A1DFDB-5F78-4D42-BE45-1D8D8510F0D3}" type="datetimeFigureOut">
              <a:rPr lang="en-US" smtClean="0"/>
              <a:t>4/2/2021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1179233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1DFDB-5F78-4D42-BE45-1D8D8510F0D3}"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839084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DA1DFDB-5F78-4D42-BE45-1D8D8510F0D3}" type="datetimeFigureOut">
              <a:rPr lang="en-US" smtClean="0"/>
              <a:t>4/2/2021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B16B01-9A7E-40A0-AF9A-D847C5ABB474}" type="slidenum">
              <a:rPr lang="en-US" smtClean="0"/>
              <a:t>‹#›</a:t>
            </a:fld>
            <a:endParaRPr lang="en-US"/>
          </a:p>
        </p:txBody>
      </p:sp>
    </p:spTree>
    <p:extLst>
      <p:ext uri="{BB962C8B-B14F-4D97-AF65-F5344CB8AC3E}">
        <p14:creationId xmlns:p14="http://schemas.microsoft.com/office/powerpoint/2010/main" val="37377210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A1DFDB-5F78-4D42-BE45-1D8D8510F0D3}" type="datetimeFigureOut">
              <a:rPr lang="en-US" smtClean="0"/>
              <a:t>4/2/2021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16B01-9A7E-40A0-AF9A-D847C5ABB474}" type="slidenum">
              <a:rPr lang="en-US" smtClean="0"/>
              <a:t>‹#›</a:t>
            </a:fld>
            <a:endParaRPr lang="en-US"/>
          </a:p>
        </p:txBody>
      </p:sp>
    </p:spTree>
    <p:extLst>
      <p:ext uri="{BB962C8B-B14F-4D97-AF65-F5344CB8AC3E}">
        <p14:creationId xmlns:p14="http://schemas.microsoft.com/office/powerpoint/2010/main" val="325389687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438302-6C52-487A-9E7F-4C209B02CCA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1AB72DE-F981-4922-8EAD-2E0CDE48F3A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7776176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4018"/>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330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4018"/>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D5FC937-8B40-4671-98E0-1A5C43B5A31B}"/>
              </a:ext>
            </a:extLst>
          </p:cNvPr>
          <p:cNvSpPr txBox="1"/>
          <p:nvPr/>
        </p:nvSpPr>
        <p:spPr>
          <a:xfrm>
            <a:off x="94957" y="1122363"/>
            <a:ext cx="8954086" cy="3046988"/>
          </a:xfrm>
          <a:prstGeom prst="rect">
            <a:avLst/>
          </a:prstGeom>
          <a:solidFill>
            <a:schemeClr val="dk1">
              <a:alpha val="4200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chemeClr val="bg1"/>
                </a:solidFill>
                <a:effectLst/>
                <a:latin typeface="system-ui"/>
              </a:rPr>
              <a:t>And we desire that each one of you demonstrate the same </a:t>
            </a:r>
            <a:r>
              <a:rPr lang="en-US" sz="3200" b="1" i="0" dirty="0">
                <a:solidFill>
                  <a:srgbClr val="FFC000"/>
                </a:solidFill>
                <a:effectLst/>
                <a:latin typeface="system-ui"/>
              </a:rPr>
              <a:t>diligence</a:t>
            </a:r>
            <a:r>
              <a:rPr lang="en-US" sz="3200" b="0" i="0" dirty="0">
                <a:solidFill>
                  <a:schemeClr val="bg1"/>
                </a:solidFill>
                <a:effectLst/>
                <a:latin typeface="system-ui"/>
              </a:rPr>
              <a:t> so as to realize the full assurance of hope until the end, so that you will not be sluggish, but imitators of those who through faith and </a:t>
            </a:r>
            <a:r>
              <a:rPr lang="en-US" sz="3200" i="0" dirty="0">
                <a:solidFill>
                  <a:schemeClr val="bg1"/>
                </a:solidFill>
                <a:effectLst/>
                <a:latin typeface="system-ui"/>
              </a:rPr>
              <a:t>endurance</a:t>
            </a:r>
            <a:r>
              <a:rPr lang="en-US" sz="3200" b="0" i="0" dirty="0">
                <a:solidFill>
                  <a:schemeClr val="bg1"/>
                </a:solidFill>
                <a:effectLst/>
                <a:latin typeface="system-ui"/>
              </a:rPr>
              <a:t> inherit the promises.</a:t>
            </a:r>
          </a:p>
          <a:p>
            <a:r>
              <a:rPr lang="en-US" sz="3200" i="1" dirty="0">
                <a:solidFill>
                  <a:schemeClr val="bg1"/>
                </a:solidFill>
                <a:latin typeface="system-ui"/>
              </a:rPr>
              <a:t>Hebrews 6:11-12</a:t>
            </a:r>
            <a:endParaRPr lang="en-US" sz="3200" i="1" dirty="0">
              <a:solidFill>
                <a:schemeClr val="bg1"/>
              </a:solidFill>
            </a:endParaRPr>
          </a:p>
        </p:txBody>
      </p:sp>
    </p:spTree>
    <p:extLst>
      <p:ext uri="{BB962C8B-B14F-4D97-AF65-F5344CB8AC3E}">
        <p14:creationId xmlns:p14="http://schemas.microsoft.com/office/powerpoint/2010/main" val="35212528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77056"/>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FD5FC937-8B40-4671-98E0-1A5C43B5A31B}"/>
              </a:ext>
            </a:extLst>
          </p:cNvPr>
          <p:cNvSpPr txBox="1"/>
          <p:nvPr/>
        </p:nvSpPr>
        <p:spPr>
          <a:xfrm>
            <a:off x="94957" y="1986341"/>
            <a:ext cx="8954086" cy="1569660"/>
          </a:xfrm>
          <a:prstGeom prst="rect">
            <a:avLst/>
          </a:prstGeom>
          <a:solidFill>
            <a:schemeClr val="dk1">
              <a:alpha val="4200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1" dirty="0">
                <a:solidFill>
                  <a:srgbClr val="FFC000"/>
                </a:solidFill>
              </a:rPr>
              <a:t>rejoicing in hope</a:t>
            </a:r>
            <a:r>
              <a:rPr lang="en-US" sz="3200" dirty="0"/>
              <a:t>, persevering in tribulation, </a:t>
            </a:r>
          </a:p>
          <a:p>
            <a:r>
              <a:rPr lang="en-US" sz="3200" dirty="0"/>
              <a:t>devoted to prayer,</a:t>
            </a:r>
          </a:p>
          <a:p>
            <a:r>
              <a:rPr lang="en-US" sz="3200" i="1" dirty="0">
                <a:solidFill>
                  <a:schemeClr val="bg1"/>
                </a:solidFill>
              </a:rPr>
              <a:t>Romans 12:12</a:t>
            </a:r>
          </a:p>
        </p:txBody>
      </p:sp>
    </p:spTree>
    <p:extLst>
      <p:ext uri="{BB962C8B-B14F-4D97-AF65-F5344CB8AC3E}">
        <p14:creationId xmlns:p14="http://schemas.microsoft.com/office/powerpoint/2010/main" val="4086403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577056"/>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98182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3225"/>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B5AFD93E-A81E-4FBD-ACFB-CC67B42E9A62}"/>
              </a:ext>
            </a:extLst>
          </p:cNvPr>
          <p:cNvSpPr txBox="1"/>
          <p:nvPr/>
        </p:nvSpPr>
        <p:spPr>
          <a:xfrm>
            <a:off x="685800" y="5349875"/>
            <a:ext cx="5528603" cy="1323439"/>
          </a:xfrm>
          <a:prstGeom prst="rect">
            <a:avLst/>
          </a:prstGeom>
          <a:noFill/>
        </p:spPr>
        <p:txBody>
          <a:bodyPr wrap="square" rtlCol="0">
            <a:spAutoFit/>
          </a:bodyPr>
          <a:lstStyle/>
          <a:p>
            <a:r>
              <a:rPr lang="en-US" sz="8000" dirty="0">
                <a:solidFill>
                  <a:srgbClr val="FFC000"/>
                </a:solidFill>
                <a:latin typeface="Abadi Extra Light" panose="020B0204020104020204" pitchFamily="34" charset="0"/>
              </a:rPr>
              <a:t>Hope</a:t>
            </a:r>
          </a:p>
        </p:txBody>
      </p:sp>
    </p:spTree>
    <p:extLst>
      <p:ext uri="{BB962C8B-B14F-4D97-AF65-F5344CB8AC3E}">
        <p14:creationId xmlns:p14="http://schemas.microsoft.com/office/powerpoint/2010/main" val="4238100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3225"/>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A20B4AB-4D55-402D-AB73-CC1CF1639E05}"/>
              </a:ext>
            </a:extLst>
          </p:cNvPr>
          <p:cNvSpPr txBox="1"/>
          <p:nvPr/>
        </p:nvSpPr>
        <p:spPr>
          <a:xfrm>
            <a:off x="189914" y="187126"/>
            <a:ext cx="8764172" cy="3539430"/>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chemeClr val="bg1"/>
                </a:solidFill>
                <a:effectLst/>
                <a:latin typeface="system-ui"/>
              </a:rPr>
              <a:t>We give thanks to God, the Father of our Lord Jesus Christ, praying always for you, since we heard of your faith in Christ Jesus and the love which you have for all the saints;</a:t>
            </a:r>
            <a:r>
              <a:rPr lang="en-US" sz="3200" b="1" i="0" baseline="30000" dirty="0">
                <a:solidFill>
                  <a:schemeClr val="bg1"/>
                </a:solidFill>
                <a:effectLst/>
                <a:latin typeface="system-ui"/>
              </a:rPr>
              <a:t> </a:t>
            </a:r>
            <a:r>
              <a:rPr lang="en-US" sz="3200" b="0" i="0" dirty="0">
                <a:solidFill>
                  <a:schemeClr val="bg1"/>
                </a:solidFill>
                <a:effectLst/>
                <a:latin typeface="system-ui"/>
              </a:rPr>
              <a:t>because of the </a:t>
            </a:r>
            <a:r>
              <a:rPr lang="en-US" sz="3200" b="1" i="0" dirty="0">
                <a:solidFill>
                  <a:srgbClr val="FFC000"/>
                </a:solidFill>
                <a:effectLst/>
                <a:latin typeface="system-ui"/>
              </a:rPr>
              <a:t>hope reserved for you in heaven</a:t>
            </a:r>
            <a:r>
              <a:rPr lang="en-US" sz="3200" b="0" i="0" dirty="0">
                <a:solidFill>
                  <a:schemeClr val="bg1"/>
                </a:solidFill>
                <a:effectLst/>
                <a:latin typeface="system-ui"/>
              </a:rPr>
              <a:t>, of which you previously heard in </a:t>
            </a:r>
            <a:r>
              <a:rPr lang="en-US" sz="3200" b="0" dirty="0">
                <a:solidFill>
                  <a:schemeClr val="bg1"/>
                </a:solidFill>
                <a:effectLst/>
                <a:latin typeface="system-ui"/>
              </a:rPr>
              <a:t>the word of truth.</a:t>
            </a:r>
          </a:p>
          <a:p>
            <a:r>
              <a:rPr lang="en-US" sz="3200" i="1" dirty="0">
                <a:solidFill>
                  <a:schemeClr val="bg1"/>
                </a:solidFill>
                <a:latin typeface="system-ui"/>
              </a:rPr>
              <a:t>Colossians 1:3-5</a:t>
            </a:r>
            <a:endParaRPr lang="en-US" sz="3200" i="1" dirty="0">
              <a:solidFill>
                <a:schemeClr val="bg1"/>
              </a:solidFill>
            </a:endParaRPr>
          </a:p>
        </p:txBody>
      </p:sp>
    </p:spTree>
    <p:extLst>
      <p:ext uri="{BB962C8B-B14F-4D97-AF65-F5344CB8AC3E}">
        <p14:creationId xmlns:p14="http://schemas.microsoft.com/office/powerpoint/2010/main" val="18911130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4018"/>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A20B4AB-4D55-402D-AB73-CC1CF1639E05}"/>
              </a:ext>
            </a:extLst>
          </p:cNvPr>
          <p:cNvSpPr txBox="1"/>
          <p:nvPr/>
        </p:nvSpPr>
        <p:spPr>
          <a:xfrm>
            <a:off x="189914" y="187126"/>
            <a:ext cx="8954086" cy="4031873"/>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dirty="0">
                <a:solidFill>
                  <a:schemeClr val="bg1"/>
                </a:solidFill>
                <a:effectLst/>
                <a:latin typeface="system-ui"/>
              </a:rPr>
              <a:t>Blessed be the God and Father of our Lord Jesus Christ, who according to His great mercy has caused us to be </a:t>
            </a:r>
            <a:r>
              <a:rPr lang="en-US" sz="3200" b="1" dirty="0">
                <a:solidFill>
                  <a:srgbClr val="FFC000"/>
                </a:solidFill>
                <a:effectLst/>
                <a:latin typeface="system-ui"/>
              </a:rPr>
              <a:t>born again to a living hope </a:t>
            </a:r>
            <a:r>
              <a:rPr lang="en-US" sz="3200" b="0" dirty="0">
                <a:solidFill>
                  <a:schemeClr val="bg1"/>
                </a:solidFill>
                <a:effectLst/>
                <a:latin typeface="system-ui"/>
              </a:rPr>
              <a:t>through the resurrection of Jesus Christ from the dead to obtain an inheritance which is imperishable, undefiled, and will not fade away, reserved in heaven for you</a:t>
            </a:r>
          </a:p>
          <a:p>
            <a:r>
              <a:rPr lang="en-US" sz="3200" i="1" dirty="0">
                <a:solidFill>
                  <a:schemeClr val="bg1"/>
                </a:solidFill>
                <a:latin typeface="system-ui"/>
              </a:rPr>
              <a:t>1 Peter 1:3-4</a:t>
            </a:r>
            <a:endParaRPr lang="en-US" sz="3200" i="1" dirty="0">
              <a:solidFill>
                <a:schemeClr val="bg1"/>
              </a:solidFill>
            </a:endParaRPr>
          </a:p>
        </p:txBody>
      </p:sp>
    </p:spTree>
    <p:extLst>
      <p:ext uri="{BB962C8B-B14F-4D97-AF65-F5344CB8AC3E}">
        <p14:creationId xmlns:p14="http://schemas.microsoft.com/office/powerpoint/2010/main" val="17013640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3225"/>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68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3225"/>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A20B4AB-4D55-402D-AB73-CC1CF1639E05}"/>
              </a:ext>
            </a:extLst>
          </p:cNvPr>
          <p:cNvSpPr txBox="1"/>
          <p:nvPr/>
        </p:nvSpPr>
        <p:spPr>
          <a:xfrm>
            <a:off x="0" y="-43351"/>
            <a:ext cx="9144000" cy="1077218"/>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dirty="0">
                <a:solidFill>
                  <a:schemeClr val="bg1"/>
                </a:solidFill>
                <a:effectLst/>
                <a:latin typeface="system-ui"/>
              </a:rPr>
              <a:t>Now </a:t>
            </a:r>
            <a:r>
              <a:rPr lang="en-US" sz="3200" b="1" dirty="0">
                <a:solidFill>
                  <a:srgbClr val="FFC000"/>
                </a:solidFill>
                <a:effectLst/>
                <a:latin typeface="system-ui"/>
              </a:rPr>
              <a:t>faith</a:t>
            </a:r>
            <a:r>
              <a:rPr lang="en-US" sz="3200" b="0" dirty="0">
                <a:solidFill>
                  <a:schemeClr val="bg1"/>
                </a:solidFill>
                <a:effectLst/>
                <a:latin typeface="system-ui"/>
              </a:rPr>
              <a:t> is the certainty of things </a:t>
            </a:r>
            <a:r>
              <a:rPr lang="en-US" sz="3200" b="1" dirty="0">
                <a:solidFill>
                  <a:srgbClr val="FFC000"/>
                </a:solidFill>
                <a:effectLst/>
                <a:latin typeface="system-ui"/>
              </a:rPr>
              <a:t>hoped</a:t>
            </a:r>
            <a:r>
              <a:rPr lang="en-US" sz="3200" b="0" dirty="0">
                <a:solidFill>
                  <a:schemeClr val="bg1"/>
                </a:solidFill>
                <a:effectLst/>
                <a:latin typeface="system-ui"/>
              </a:rPr>
              <a:t> for, a proof of things not seen. 						</a:t>
            </a:r>
            <a:r>
              <a:rPr lang="en-US" sz="3200" b="0" i="1" dirty="0">
                <a:solidFill>
                  <a:schemeClr val="bg1"/>
                </a:solidFill>
                <a:effectLst/>
                <a:latin typeface="system-ui"/>
              </a:rPr>
              <a:t>Hebrews 11:1</a:t>
            </a:r>
            <a:endParaRPr lang="en-US" sz="3200" i="1" dirty="0">
              <a:solidFill>
                <a:schemeClr val="bg1"/>
              </a:solidFill>
            </a:endParaRPr>
          </a:p>
        </p:txBody>
      </p:sp>
      <p:sp>
        <p:nvSpPr>
          <p:cNvPr id="8" name="TextBox 7">
            <a:extLst>
              <a:ext uri="{FF2B5EF4-FFF2-40B4-BE49-F238E27FC236}">
                <a16:creationId xmlns:a16="http://schemas.microsoft.com/office/drawing/2014/main" id="{031C0A20-8A96-40CF-BE73-094F82D676C1}"/>
              </a:ext>
            </a:extLst>
          </p:cNvPr>
          <p:cNvSpPr txBox="1"/>
          <p:nvPr/>
        </p:nvSpPr>
        <p:spPr>
          <a:xfrm>
            <a:off x="0" y="1047072"/>
            <a:ext cx="8954086" cy="1077218"/>
          </a:xfrm>
          <a:prstGeom prst="rect">
            <a:avLst/>
          </a:prstGeom>
          <a:noFill/>
        </p:spPr>
        <p:txBody>
          <a:bodyPr wrap="square">
            <a:spAutoFit/>
          </a:bodyPr>
          <a:lstStyle/>
          <a:p>
            <a:r>
              <a:rPr lang="en-US" sz="3200" b="0" dirty="0">
                <a:solidFill>
                  <a:schemeClr val="bg1"/>
                </a:solidFill>
                <a:effectLst/>
                <a:latin typeface="system-ui"/>
              </a:rPr>
              <a:t>But now </a:t>
            </a:r>
            <a:r>
              <a:rPr lang="en-US" sz="3200" b="1" dirty="0">
                <a:solidFill>
                  <a:srgbClr val="FFC000"/>
                </a:solidFill>
                <a:effectLst/>
                <a:latin typeface="system-ui"/>
              </a:rPr>
              <a:t>faith</a:t>
            </a:r>
            <a:r>
              <a:rPr lang="en-US" sz="3200" b="0" dirty="0">
                <a:solidFill>
                  <a:schemeClr val="bg1"/>
                </a:solidFill>
                <a:effectLst/>
                <a:latin typeface="system-ui"/>
              </a:rPr>
              <a:t>, </a:t>
            </a:r>
            <a:r>
              <a:rPr lang="en-US" sz="3200" b="1" dirty="0">
                <a:solidFill>
                  <a:srgbClr val="FFC000"/>
                </a:solidFill>
                <a:effectLst/>
                <a:latin typeface="system-ui"/>
              </a:rPr>
              <a:t>hope</a:t>
            </a:r>
            <a:r>
              <a:rPr lang="en-US" sz="3200" b="0" dirty="0">
                <a:solidFill>
                  <a:schemeClr val="bg1"/>
                </a:solidFill>
                <a:effectLst/>
                <a:latin typeface="system-ui"/>
              </a:rPr>
              <a:t>, and love remain, these three; but the greatest of these is love. </a:t>
            </a:r>
            <a:r>
              <a:rPr lang="en-US" sz="3200" b="0" i="1" dirty="0">
                <a:solidFill>
                  <a:schemeClr val="bg1"/>
                </a:solidFill>
                <a:effectLst/>
                <a:latin typeface="system-ui"/>
              </a:rPr>
              <a:t>1 Corinthians 13:13</a:t>
            </a:r>
            <a:endParaRPr lang="en-US" sz="3200" i="1" dirty="0">
              <a:solidFill>
                <a:schemeClr val="bg1"/>
              </a:solidFill>
            </a:endParaRPr>
          </a:p>
        </p:txBody>
      </p:sp>
      <p:sp>
        <p:nvSpPr>
          <p:cNvPr id="9" name="TextBox 8">
            <a:extLst>
              <a:ext uri="{FF2B5EF4-FFF2-40B4-BE49-F238E27FC236}">
                <a16:creationId xmlns:a16="http://schemas.microsoft.com/office/drawing/2014/main" id="{66DDB371-3330-4593-9AA0-90EEC2445557}"/>
              </a:ext>
            </a:extLst>
          </p:cNvPr>
          <p:cNvSpPr txBox="1"/>
          <p:nvPr/>
        </p:nvSpPr>
        <p:spPr>
          <a:xfrm>
            <a:off x="98474" y="2235892"/>
            <a:ext cx="8757138" cy="2062103"/>
          </a:xfrm>
          <a:prstGeom prst="rect">
            <a:avLst/>
          </a:prstGeom>
          <a:solidFill>
            <a:schemeClr val="tx1">
              <a:alpha val="12000"/>
            </a:schemeClr>
          </a:solidFill>
        </p:spPr>
        <p:txBody>
          <a:bodyPr wrap="square">
            <a:spAutoFit/>
          </a:bodyPr>
          <a:lstStyle/>
          <a:p>
            <a:r>
              <a:rPr lang="en-US" sz="3200" b="0" i="0" dirty="0">
                <a:solidFill>
                  <a:schemeClr val="bg1"/>
                </a:solidFill>
                <a:effectLst/>
                <a:latin typeface="system-ui"/>
              </a:rPr>
              <a:t>constantly keeping in mind your work of </a:t>
            </a:r>
            <a:r>
              <a:rPr lang="en-US" sz="3200" b="1" i="0" dirty="0">
                <a:solidFill>
                  <a:srgbClr val="FFC000"/>
                </a:solidFill>
                <a:effectLst/>
                <a:latin typeface="system-ui"/>
              </a:rPr>
              <a:t>faith</a:t>
            </a:r>
            <a:r>
              <a:rPr lang="en-US" sz="3200" b="0" i="0" dirty="0">
                <a:solidFill>
                  <a:schemeClr val="bg1"/>
                </a:solidFill>
                <a:effectLst/>
                <a:latin typeface="system-ui"/>
              </a:rPr>
              <a:t> and labor of love and perseverance of </a:t>
            </a:r>
            <a:r>
              <a:rPr lang="en-US" sz="3200" b="1" i="0" dirty="0">
                <a:solidFill>
                  <a:srgbClr val="FFC000"/>
                </a:solidFill>
                <a:effectLst/>
                <a:latin typeface="system-ui"/>
              </a:rPr>
              <a:t>hope</a:t>
            </a:r>
            <a:r>
              <a:rPr lang="en-US" sz="3200" b="0" i="0" dirty="0">
                <a:solidFill>
                  <a:schemeClr val="bg1"/>
                </a:solidFill>
                <a:effectLst/>
                <a:latin typeface="system-ui"/>
              </a:rPr>
              <a:t> in our Lord Jesus Christ in the presence of our God and Father</a:t>
            </a:r>
            <a:r>
              <a:rPr lang="en-US" sz="3200" b="0" i="1" dirty="0">
                <a:solidFill>
                  <a:schemeClr val="bg1"/>
                </a:solidFill>
                <a:effectLst/>
                <a:latin typeface="system-ui"/>
              </a:rPr>
              <a:t>											   1 Thessalonians 1:3</a:t>
            </a:r>
            <a:endParaRPr lang="en-US" sz="3200" i="1" dirty="0">
              <a:solidFill>
                <a:schemeClr val="bg1"/>
              </a:solidFill>
            </a:endParaRPr>
          </a:p>
        </p:txBody>
      </p:sp>
      <p:sp>
        <p:nvSpPr>
          <p:cNvPr id="10" name="TextBox 9">
            <a:extLst>
              <a:ext uri="{FF2B5EF4-FFF2-40B4-BE49-F238E27FC236}">
                <a16:creationId xmlns:a16="http://schemas.microsoft.com/office/drawing/2014/main" id="{8B68A64D-5C01-4FE6-835D-2D4A97C00F78}"/>
              </a:ext>
            </a:extLst>
          </p:cNvPr>
          <p:cNvSpPr txBox="1"/>
          <p:nvPr/>
        </p:nvSpPr>
        <p:spPr>
          <a:xfrm>
            <a:off x="98474" y="4292659"/>
            <a:ext cx="8954086" cy="2554545"/>
          </a:xfrm>
          <a:prstGeom prst="rect">
            <a:avLst/>
          </a:prstGeom>
          <a:solidFill>
            <a:schemeClr val="tx1">
              <a:alpha val="50000"/>
            </a:schemeClr>
          </a:solidFill>
        </p:spPr>
        <p:txBody>
          <a:bodyPr wrap="square">
            <a:spAutoFit/>
          </a:bodyPr>
          <a:lstStyle/>
          <a:p>
            <a:r>
              <a:rPr lang="en-US" sz="3200" b="0" i="0" dirty="0">
                <a:solidFill>
                  <a:schemeClr val="bg1"/>
                </a:solidFill>
                <a:effectLst/>
                <a:latin typeface="system-ui"/>
              </a:rPr>
              <a:t>since we heard of your </a:t>
            </a:r>
            <a:r>
              <a:rPr lang="en-US" sz="3200" b="1" i="0" dirty="0">
                <a:solidFill>
                  <a:srgbClr val="FFC000"/>
                </a:solidFill>
                <a:effectLst/>
                <a:latin typeface="system-ui"/>
              </a:rPr>
              <a:t>faith</a:t>
            </a:r>
            <a:r>
              <a:rPr lang="en-US" sz="3200" b="0" i="0" dirty="0">
                <a:solidFill>
                  <a:schemeClr val="bg1"/>
                </a:solidFill>
                <a:effectLst/>
                <a:latin typeface="system-ui"/>
              </a:rPr>
              <a:t> in Christ Jesus and the love which you have for all the saints; because of the </a:t>
            </a:r>
            <a:r>
              <a:rPr lang="en-US" sz="3200" b="1" i="0" dirty="0">
                <a:solidFill>
                  <a:srgbClr val="FFC000"/>
                </a:solidFill>
                <a:effectLst/>
                <a:latin typeface="system-ui"/>
              </a:rPr>
              <a:t>hope</a:t>
            </a:r>
            <a:r>
              <a:rPr lang="en-US" sz="3200" b="0" i="0" dirty="0">
                <a:solidFill>
                  <a:schemeClr val="bg1"/>
                </a:solidFill>
                <a:effectLst/>
                <a:latin typeface="system-ui"/>
              </a:rPr>
              <a:t> reserved for you in heaven, of which you previously heard in the word of truth</a:t>
            </a:r>
          </a:p>
          <a:p>
            <a:r>
              <a:rPr lang="en-US" sz="3200" i="1" dirty="0">
                <a:solidFill>
                  <a:schemeClr val="bg1"/>
                </a:solidFill>
                <a:latin typeface="system-ui"/>
              </a:rPr>
              <a:t>											   Colossians 1:4-5</a:t>
            </a:r>
            <a:endParaRPr lang="en-US" sz="3200" i="1" dirty="0">
              <a:solidFill>
                <a:schemeClr val="bg1"/>
              </a:solidFill>
            </a:endParaRPr>
          </a:p>
        </p:txBody>
      </p:sp>
    </p:spTree>
    <p:extLst>
      <p:ext uri="{BB962C8B-B14F-4D97-AF65-F5344CB8AC3E}">
        <p14:creationId xmlns:p14="http://schemas.microsoft.com/office/powerpoint/2010/main" val="781375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5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3225"/>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2495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3225"/>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A20B4AB-4D55-402D-AB73-CC1CF1639E05}"/>
              </a:ext>
            </a:extLst>
          </p:cNvPr>
          <p:cNvSpPr txBox="1"/>
          <p:nvPr/>
        </p:nvSpPr>
        <p:spPr>
          <a:xfrm>
            <a:off x="189914" y="187126"/>
            <a:ext cx="8954086" cy="2062103"/>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chemeClr val="bg1"/>
                </a:solidFill>
                <a:effectLst/>
                <a:latin typeface="system-ui"/>
              </a:rPr>
              <a:t>constantly keeping in mind your work of faith and labor of love and </a:t>
            </a:r>
            <a:r>
              <a:rPr lang="en-US" sz="3200" b="1" i="0" dirty="0">
                <a:solidFill>
                  <a:srgbClr val="FFC000"/>
                </a:solidFill>
                <a:effectLst/>
                <a:latin typeface="system-ui"/>
              </a:rPr>
              <a:t>perseverance of hope </a:t>
            </a:r>
            <a:r>
              <a:rPr lang="en-US" sz="3200" b="0" i="0" dirty="0">
                <a:solidFill>
                  <a:schemeClr val="bg1"/>
                </a:solidFill>
                <a:effectLst/>
                <a:latin typeface="system-ui"/>
              </a:rPr>
              <a:t>in our Lord Jesus Christ in the presence of our God and Father</a:t>
            </a:r>
          </a:p>
          <a:p>
            <a:r>
              <a:rPr lang="en-US" sz="3200" i="1" dirty="0">
                <a:solidFill>
                  <a:schemeClr val="bg1"/>
                </a:solidFill>
                <a:latin typeface="system-ui"/>
              </a:rPr>
              <a:t>1 Thessalonians 1:3</a:t>
            </a:r>
            <a:endParaRPr lang="en-US" sz="3200" i="1" dirty="0">
              <a:solidFill>
                <a:schemeClr val="bg1"/>
              </a:solidFill>
            </a:endParaRPr>
          </a:p>
        </p:txBody>
      </p:sp>
      <p:sp>
        <p:nvSpPr>
          <p:cNvPr id="6" name="TextBox 5">
            <a:extLst>
              <a:ext uri="{FF2B5EF4-FFF2-40B4-BE49-F238E27FC236}">
                <a16:creationId xmlns:a16="http://schemas.microsoft.com/office/drawing/2014/main" id="{FD5FC937-8B40-4671-98E0-1A5C43B5A31B}"/>
              </a:ext>
            </a:extLst>
          </p:cNvPr>
          <p:cNvSpPr txBox="1"/>
          <p:nvPr/>
        </p:nvSpPr>
        <p:spPr>
          <a:xfrm>
            <a:off x="189914" y="2524949"/>
            <a:ext cx="8954086" cy="3046988"/>
          </a:xfrm>
          <a:prstGeom prst="rect">
            <a:avLst/>
          </a:prstGeom>
          <a:solidFill>
            <a:schemeClr val="dk1">
              <a:alpha val="4200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b="0" i="0" dirty="0">
                <a:solidFill>
                  <a:schemeClr val="bg1"/>
                </a:solidFill>
                <a:effectLst/>
                <a:latin typeface="system-ui"/>
              </a:rPr>
              <a:t>And we desire that each one of you demonstrate the same diligence so as to realize the full assurance of hope until the end, so that you will not be sluggish, but imitators of those who through faith and </a:t>
            </a:r>
            <a:r>
              <a:rPr lang="en-US" sz="3200" b="1" i="0" dirty="0">
                <a:solidFill>
                  <a:srgbClr val="FFC000"/>
                </a:solidFill>
                <a:effectLst/>
                <a:latin typeface="system-ui"/>
              </a:rPr>
              <a:t>endurance</a:t>
            </a:r>
            <a:r>
              <a:rPr lang="en-US" sz="3200" b="0" i="0" dirty="0">
                <a:solidFill>
                  <a:schemeClr val="bg1"/>
                </a:solidFill>
                <a:effectLst/>
                <a:latin typeface="system-ui"/>
              </a:rPr>
              <a:t> inherit the promises.</a:t>
            </a:r>
          </a:p>
          <a:p>
            <a:r>
              <a:rPr lang="en-US" sz="3200" i="1" dirty="0">
                <a:solidFill>
                  <a:schemeClr val="bg1"/>
                </a:solidFill>
                <a:latin typeface="system-ui"/>
              </a:rPr>
              <a:t>Hebrews 6:11-12</a:t>
            </a:r>
            <a:endParaRPr lang="en-US" sz="3200" i="1" dirty="0">
              <a:solidFill>
                <a:schemeClr val="bg1"/>
              </a:solidFill>
            </a:endParaRPr>
          </a:p>
        </p:txBody>
      </p:sp>
    </p:spTree>
    <p:extLst>
      <p:ext uri="{BB962C8B-B14F-4D97-AF65-F5344CB8AC3E}">
        <p14:creationId xmlns:p14="http://schemas.microsoft.com/office/powerpoint/2010/main" val="1792784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AEC770-4DB0-44C2-BDCD-F2E9DCEF256C}"/>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09B5DBF9-1B56-4CF7-A022-95720D544149}"/>
              </a:ext>
            </a:extLst>
          </p:cNvPr>
          <p:cNvSpPr>
            <a:spLocks noGrp="1"/>
          </p:cNvSpPr>
          <p:nvPr>
            <p:ph type="subTitle" idx="1"/>
          </p:nvPr>
        </p:nvSpPr>
        <p:spPr/>
        <p:txBody>
          <a:bodyPr/>
          <a:lstStyle/>
          <a:p>
            <a:endParaRPr lang="en-US"/>
          </a:p>
        </p:txBody>
      </p:sp>
      <p:pic>
        <p:nvPicPr>
          <p:cNvPr id="1026" name="Picture 2" descr="See the source image">
            <a:extLst>
              <a:ext uri="{FF2B5EF4-FFF2-40B4-BE49-F238E27FC236}">
                <a16:creationId xmlns:a16="http://schemas.microsoft.com/office/drawing/2014/main" id="{843BA653-9EE5-4144-B9D4-C3486CB53F4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0" y="403225"/>
            <a:ext cx="9144000" cy="604996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2A20B4AB-4D55-402D-AB73-CC1CF1639E05}"/>
              </a:ext>
            </a:extLst>
          </p:cNvPr>
          <p:cNvSpPr txBox="1"/>
          <p:nvPr/>
        </p:nvSpPr>
        <p:spPr>
          <a:xfrm>
            <a:off x="189914" y="1149758"/>
            <a:ext cx="8954086" cy="2554545"/>
          </a:xfrm>
          <a:prstGeom prst="rect">
            <a:avLst/>
          </a:prstGeom>
          <a:solidFill>
            <a:schemeClr val="dk1">
              <a:alpha val="0"/>
            </a:schemeClr>
          </a:solidFill>
          <a:ln>
            <a:noFill/>
          </a:ln>
        </p:spPr>
        <p:style>
          <a:lnRef idx="2">
            <a:schemeClr val="dk1">
              <a:shade val="50000"/>
            </a:schemeClr>
          </a:lnRef>
          <a:fillRef idx="1">
            <a:schemeClr val="dk1"/>
          </a:fillRef>
          <a:effectRef idx="0">
            <a:schemeClr val="dk1"/>
          </a:effectRef>
          <a:fontRef idx="minor">
            <a:schemeClr val="lt1"/>
          </a:fontRef>
        </p:style>
        <p:txBody>
          <a:bodyPr wrap="square">
            <a:spAutoFit/>
          </a:bodyPr>
          <a:lstStyle/>
          <a:p>
            <a:r>
              <a:rPr lang="en-US" sz="3200" dirty="0"/>
              <a:t>For in hope we have been saved, but hope that is seen is not hope; for who hopes for what he already sees?</a:t>
            </a:r>
            <a:r>
              <a:rPr lang="en-US" sz="3200" b="1" baseline="30000" dirty="0"/>
              <a:t> </a:t>
            </a:r>
            <a:r>
              <a:rPr lang="en-US" sz="3200" dirty="0"/>
              <a:t>But if we hope for what we do not see, </a:t>
            </a:r>
            <a:r>
              <a:rPr lang="en-US" sz="3200" b="1" dirty="0">
                <a:solidFill>
                  <a:srgbClr val="FFC000"/>
                </a:solidFill>
              </a:rPr>
              <a:t>through perseverance we wait </a:t>
            </a:r>
            <a:r>
              <a:rPr lang="en-US" sz="3200" dirty="0"/>
              <a:t>eagerly for it.</a:t>
            </a:r>
          </a:p>
          <a:p>
            <a:r>
              <a:rPr lang="en-US" sz="3200" i="1" dirty="0">
                <a:solidFill>
                  <a:schemeClr val="bg1"/>
                </a:solidFill>
              </a:rPr>
              <a:t>Romans 8:24-25</a:t>
            </a:r>
          </a:p>
        </p:txBody>
      </p:sp>
    </p:spTree>
    <p:extLst>
      <p:ext uri="{BB962C8B-B14F-4D97-AF65-F5344CB8AC3E}">
        <p14:creationId xmlns:p14="http://schemas.microsoft.com/office/powerpoint/2010/main" val="1643499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83</TotalTime>
  <Words>461</Words>
  <Application>Microsoft Office PowerPoint</Application>
  <PresentationFormat>On-screen Show (4:3)</PresentationFormat>
  <Paragraphs>21</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Abadi Extra Light</vt:lpstr>
      <vt:lpstr>Arial</vt:lpstr>
      <vt:lpstr>Calibri</vt:lpstr>
      <vt:lpstr>Calibri Light</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Alyse Nash</dc:creator>
  <cp:lastModifiedBy>Eastview Church</cp:lastModifiedBy>
  <cp:revision>7</cp:revision>
  <dcterms:created xsi:type="dcterms:W3CDTF">2021-04-01T15:54:21Z</dcterms:created>
  <dcterms:modified xsi:type="dcterms:W3CDTF">2021-04-02T14:47:21Z</dcterms:modified>
</cp:coreProperties>
</file>