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2" r:id="rId8"/>
    <p:sldId id="264" r:id="rId9"/>
    <p:sldId id="266" r:id="rId10"/>
    <p:sldId id="267" r:id="rId11"/>
    <p:sldId id="268" r:id="rId12"/>
    <p:sldId id="269" r:id="rId13"/>
    <p:sldId id="270" r:id="rId14"/>
    <p:sldId id="277"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B933B3-2C78-4E9F-BAFB-435CF909FB5D}"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264317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933B3-2C78-4E9F-BAFB-435CF909FB5D}"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230363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933B3-2C78-4E9F-BAFB-435CF909FB5D}"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200955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933B3-2C78-4E9F-BAFB-435CF909FB5D}"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111784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B933B3-2C78-4E9F-BAFB-435CF909FB5D}"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324499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B933B3-2C78-4E9F-BAFB-435CF909FB5D}"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122612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B933B3-2C78-4E9F-BAFB-435CF909FB5D}"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368775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933B3-2C78-4E9F-BAFB-435CF909FB5D}"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388545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933B3-2C78-4E9F-BAFB-435CF909FB5D}"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399801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B933B3-2C78-4E9F-BAFB-435CF909FB5D}"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370938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B933B3-2C78-4E9F-BAFB-435CF909FB5D}"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EA6A3-C53E-47AC-971B-CB412356C2D3}" type="slidenum">
              <a:rPr lang="en-US" smtClean="0"/>
              <a:t>‹#›</a:t>
            </a:fld>
            <a:endParaRPr lang="en-US"/>
          </a:p>
        </p:txBody>
      </p:sp>
    </p:spTree>
    <p:extLst>
      <p:ext uri="{BB962C8B-B14F-4D97-AF65-F5344CB8AC3E}">
        <p14:creationId xmlns:p14="http://schemas.microsoft.com/office/powerpoint/2010/main" val="1717496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933B3-2C78-4E9F-BAFB-435CF909FB5D}" type="datetimeFigureOut">
              <a:rPr lang="en-US" smtClean="0"/>
              <a:t>4/2/2021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EA6A3-C53E-47AC-971B-CB412356C2D3}" type="slidenum">
              <a:rPr lang="en-US" smtClean="0"/>
              <a:t>‹#›</a:t>
            </a:fld>
            <a:endParaRPr lang="en-US"/>
          </a:p>
        </p:txBody>
      </p:sp>
    </p:spTree>
    <p:extLst>
      <p:ext uri="{BB962C8B-B14F-4D97-AF65-F5344CB8AC3E}">
        <p14:creationId xmlns:p14="http://schemas.microsoft.com/office/powerpoint/2010/main" val="3815030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85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rich in mercy, because of His great love with which He loved us,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 </a:t>
            </a:r>
            <a:r>
              <a:rPr lang="en-US" sz="3200" b="1" dirty="0">
                <a:solidFill>
                  <a:srgbClr val="00FFFF"/>
                </a:solidFill>
                <a:effectLst/>
                <a:latin typeface="system-ui"/>
              </a:rPr>
              <a:t>made us alive together with Christ (by grace you have been saved), and raised us up with Him, and seated us with Him in the heavenly places in Christ Jesus</a:t>
            </a:r>
            <a:r>
              <a:rPr lang="en-US" sz="3200" b="0" dirty="0">
                <a:solidFill>
                  <a:schemeClr val="bg1"/>
                </a:solidFill>
                <a:effectLst/>
                <a:latin typeface="system-ui"/>
              </a:rPr>
              <a:t>,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30144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387544" y="1962501"/>
            <a:ext cx="8756456" cy="1569660"/>
          </a:xfrm>
          <a:prstGeom prst="rect">
            <a:avLst/>
          </a:prstGeom>
          <a:noFill/>
        </p:spPr>
        <p:txBody>
          <a:bodyPr wrap="square">
            <a:spAutoFit/>
          </a:bodyPr>
          <a:lstStyle/>
          <a:p>
            <a:r>
              <a:rPr lang="en-US" sz="3200" b="0" dirty="0">
                <a:solidFill>
                  <a:schemeClr val="bg1"/>
                </a:solidFill>
                <a:effectLst/>
                <a:latin typeface="system-ui"/>
              </a:rPr>
              <a:t>which He brought about in Christ, when He raised Him from the dead and seated Him at His right hand in the heavenly places </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6357915" y="3792960"/>
            <a:ext cx="2890910" cy="584775"/>
          </a:xfrm>
          <a:prstGeom prst="rect">
            <a:avLst/>
          </a:prstGeom>
          <a:noFill/>
        </p:spPr>
        <p:txBody>
          <a:bodyPr wrap="square">
            <a:spAutoFit/>
          </a:bodyPr>
          <a:lstStyle/>
          <a:p>
            <a:r>
              <a:rPr lang="en-US" sz="3200" dirty="0">
                <a:solidFill>
                  <a:schemeClr val="bg1"/>
                </a:solidFill>
                <a:latin typeface="+mj-lt"/>
              </a:rPr>
              <a:t>Ephesians 1:20</a:t>
            </a:r>
            <a:endParaRPr lang="en-US" sz="3200" dirty="0"/>
          </a:p>
        </p:txBody>
      </p:sp>
    </p:spTree>
    <p:extLst>
      <p:ext uri="{BB962C8B-B14F-4D97-AF65-F5344CB8AC3E}">
        <p14:creationId xmlns:p14="http://schemas.microsoft.com/office/powerpoint/2010/main" val="372089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404224"/>
            <a:ext cx="8756456" cy="3539430"/>
          </a:xfrm>
          <a:prstGeom prst="rect">
            <a:avLst/>
          </a:prstGeom>
          <a:noFill/>
        </p:spPr>
        <p:txBody>
          <a:bodyPr wrap="square">
            <a:spAutoFit/>
          </a:bodyPr>
          <a:lstStyle/>
          <a:p>
            <a:r>
              <a:rPr lang="en-US" sz="3200" b="0" i="0" dirty="0">
                <a:solidFill>
                  <a:schemeClr val="bg1"/>
                </a:solidFill>
                <a:effectLst/>
                <a:latin typeface="system-ui"/>
              </a:rPr>
              <a:t>having been </a:t>
            </a:r>
            <a:r>
              <a:rPr lang="en-US" sz="3200" b="0" i="0" u="sng" dirty="0">
                <a:solidFill>
                  <a:schemeClr val="bg1"/>
                </a:solidFill>
                <a:effectLst/>
                <a:latin typeface="system-ui"/>
              </a:rPr>
              <a:t>buried with Him in baptism</a:t>
            </a:r>
            <a:r>
              <a:rPr lang="en-US" sz="3200" b="0" i="0" dirty="0">
                <a:solidFill>
                  <a:schemeClr val="bg1"/>
                </a:solidFill>
                <a:effectLst/>
                <a:latin typeface="system-ui"/>
              </a:rPr>
              <a:t>, in which you were also </a:t>
            </a:r>
            <a:r>
              <a:rPr lang="en-US" sz="3200" b="1" i="0" dirty="0">
                <a:solidFill>
                  <a:srgbClr val="00FFFF"/>
                </a:solidFill>
                <a:effectLst/>
                <a:latin typeface="system-ui"/>
              </a:rPr>
              <a:t>raised with Him </a:t>
            </a:r>
            <a:r>
              <a:rPr lang="en-US" sz="3200" b="0" i="0" dirty="0">
                <a:solidFill>
                  <a:schemeClr val="bg1"/>
                </a:solidFill>
                <a:effectLst/>
                <a:latin typeface="system-ui"/>
              </a:rPr>
              <a:t>through faith in the working of God, who raised Him from the dead.  And when you were dead in your wrongdoings and the uncircumcision of your flesh, He made you alive together with Him, having forgiven us all our wrongdoings,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824025" y="3792960"/>
            <a:ext cx="3424800" cy="584775"/>
          </a:xfrm>
          <a:prstGeom prst="rect">
            <a:avLst/>
          </a:prstGeom>
          <a:noFill/>
        </p:spPr>
        <p:txBody>
          <a:bodyPr wrap="square">
            <a:spAutoFit/>
          </a:bodyPr>
          <a:lstStyle/>
          <a:p>
            <a:r>
              <a:rPr lang="en-US" sz="3200" dirty="0">
                <a:solidFill>
                  <a:schemeClr val="bg1"/>
                </a:solidFill>
                <a:latin typeface="+mj-lt"/>
              </a:rPr>
              <a:t>Colossians 2:12-13</a:t>
            </a:r>
            <a:endParaRPr lang="en-US" sz="3200" dirty="0"/>
          </a:p>
        </p:txBody>
      </p:sp>
    </p:spTree>
    <p:extLst>
      <p:ext uri="{BB962C8B-B14F-4D97-AF65-F5344CB8AC3E}">
        <p14:creationId xmlns:p14="http://schemas.microsoft.com/office/powerpoint/2010/main" val="369548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387544" y="1543707"/>
            <a:ext cx="8756456" cy="2062103"/>
          </a:xfrm>
          <a:prstGeom prst="rect">
            <a:avLst/>
          </a:prstGeom>
          <a:noFill/>
        </p:spPr>
        <p:txBody>
          <a:bodyPr wrap="square">
            <a:spAutoFit/>
          </a:bodyPr>
          <a:lstStyle/>
          <a:p>
            <a:r>
              <a:rPr lang="en-US" sz="3200" b="0" i="0" dirty="0">
                <a:solidFill>
                  <a:schemeClr val="bg1"/>
                </a:solidFill>
                <a:effectLst/>
                <a:latin typeface="system-ui"/>
              </a:rPr>
              <a:t>Therefore we were buried with Him through baptism into death, that just as </a:t>
            </a:r>
            <a:r>
              <a:rPr lang="en-US" sz="3200" b="1" i="0" dirty="0">
                <a:solidFill>
                  <a:srgbClr val="00FFFF"/>
                </a:solidFill>
                <a:effectLst/>
                <a:latin typeface="system-ui"/>
              </a:rPr>
              <a:t>Christ was raised </a:t>
            </a:r>
            <a:r>
              <a:rPr lang="en-US" sz="3200" b="0" i="0" dirty="0">
                <a:solidFill>
                  <a:schemeClr val="bg1"/>
                </a:solidFill>
                <a:effectLst/>
                <a:latin typeface="system-ui"/>
              </a:rPr>
              <a:t>from the dead by the glory of the Father, even so </a:t>
            </a:r>
            <a:r>
              <a:rPr lang="en-US" sz="3200" b="1" i="0" dirty="0">
                <a:solidFill>
                  <a:srgbClr val="00FFFF"/>
                </a:solidFill>
                <a:effectLst/>
                <a:latin typeface="system-ui"/>
              </a:rPr>
              <a:t>we also </a:t>
            </a:r>
            <a:r>
              <a:rPr lang="en-US" sz="3200" b="0" i="0" dirty="0">
                <a:solidFill>
                  <a:schemeClr val="bg1"/>
                </a:solidFill>
                <a:effectLst/>
                <a:latin typeface="system-ui"/>
              </a:rPr>
              <a:t>should walk in newness of life.</a:t>
            </a:r>
            <a:r>
              <a:rPr lang="en-US" sz="3200" b="0" i="0" dirty="0">
                <a:solidFill>
                  <a:srgbClr val="000000"/>
                </a:solidFill>
                <a:effectLst/>
                <a:latin typeface="system-ui"/>
              </a:rPr>
              <a:t>.</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6921305" y="3792960"/>
            <a:ext cx="2327520" cy="584775"/>
          </a:xfrm>
          <a:prstGeom prst="rect">
            <a:avLst/>
          </a:prstGeom>
          <a:noFill/>
        </p:spPr>
        <p:txBody>
          <a:bodyPr wrap="square">
            <a:spAutoFit/>
          </a:bodyPr>
          <a:lstStyle/>
          <a:p>
            <a:r>
              <a:rPr lang="en-US" sz="3200" dirty="0">
                <a:solidFill>
                  <a:schemeClr val="bg1"/>
                </a:solidFill>
                <a:latin typeface="+mj-lt"/>
              </a:rPr>
              <a:t>Romans 6:4</a:t>
            </a:r>
            <a:endParaRPr lang="en-US" sz="3200" dirty="0"/>
          </a:p>
        </p:txBody>
      </p:sp>
    </p:spTree>
    <p:extLst>
      <p:ext uri="{BB962C8B-B14F-4D97-AF65-F5344CB8AC3E}">
        <p14:creationId xmlns:p14="http://schemas.microsoft.com/office/powerpoint/2010/main" val="4699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387544" y="1543707"/>
            <a:ext cx="8756456" cy="2062103"/>
          </a:xfrm>
          <a:prstGeom prst="rect">
            <a:avLst/>
          </a:prstGeom>
          <a:noFill/>
        </p:spPr>
        <p:txBody>
          <a:bodyPr wrap="square">
            <a:spAutoFit/>
          </a:bodyPr>
          <a:lstStyle/>
          <a:p>
            <a:r>
              <a:rPr lang="en-US" sz="3200" b="0" i="0" dirty="0">
                <a:solidFill>
                  <a:schemeClr val="bg1"/>
                </a:solidFill>
                <a:effectLst/>
                <a:latin typeface="system-ui"/>
              </a:rPr>
              <a:t>Therefore we were buried with Him through baptism into death, that just as </a:t>
            </a:r>
            <a:r>
              <a:rPr lang="en-US" sz="3200" b="1" i="0" dirty="0">
                <a:solidFill>
                  <a:srgbClr val="00FFFF"/>
                </a:solidFill>
                <a:effectLst/>
                <a:latin typeface="system-ui"/>
              </a:rPr>
              <a:t>Christ was raised </a:t>
            </a:r>
            <a:r>
              <a:rPr lang="en-US" sz="3200" b="0" i="0" dirty="0">
                <a:solidFill>
                  <a:schemeClr val="bg1"/>
                </a:solidFill>
                <a:effectLst/>
                <a:latin typeface="system-ui"/>
              </a:rPr>
              <a:t>from the dead by the glory of the Father, even so </a:t>
            </a:r>
            <a:r>
              <a:rPr lang="en-US" sz="3200" b="1" i="0" dirty="0">
                <a:solidFill>
                  <a:srgbClr val="00FFFF"/>
                </a:solidFill>
                <a:effectLst/>
                <a:latin typeface="system-ui"/>
              </a:rPr>
              <a:t>we also </a:t>
            </a:r>
            <a:r>
              <a:rPr lang="en-US" sz="3200" b="0" i="0" dirty="0">
                <a:solidFill>
                  <a:schemeClr val="bg1"/>
                </a:solidFill>
                <a:effectLst/>
                <a:latin typeface="system-ui"/>
              </a:rPr>
              <a:t>should </a:t>
            </a:r>
            <a:r>
              <a:rPr lang="en-US" sz="3200" b="0" i="0" u="sng" dirty="0">
                <a:solidFill>
                  <a:schemeClr val="bg1"/>
                </a:solidFill>
                <a:effectLst/>
                <a:latin typeface="system-ui"/>
              </a:rPr>
              <a:t>walk in newness of life</a:t>
            </a:r>
            <a:r>
              <a:rPr lang="en-US" sz="3200" b="0" i="0" dirty="0">
                <a:solidFill>
                  <a:schemeClr val="bg1"/>
                </a:solidFill>
                <a:effectLst/>
                <a:latin typeface="system-ui"/>
              </a:rPr>
              <a:t>.</a:t>
            </a:r>
            <a:r>
              <a:rPr lang="en-US" sz="3200" b="0" i="0" dirty="0">
                <a:solidFill>
                  <a:srgbClr val="000000"/>
                </a:solidFill>
                <a:effectLst/>
                <a:latin typeface="system-ui"/>
              </a:rPr>
              <a:t>.</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6921305" y="3792960"/>
            <a:ext cx="2327520" cy="584775"/>
          </a:xfrm>
          <a:prstGeom prst="rect">
            <a:avLst/>
          </a:prstGeom>
          <a:noFill/>
        </p:spPr>
        <p:txBody>
          <a:bodyPr wrap="square">
            <a:spAutoFit/>
          </a:bodyPr>
          <a:lstStyle/>
          <a:p>
            <a:r>
              <a:rPr lang="en-US" sz="3200" dirty="0">
                <a:solidFill>
                  <a:schemeClr val="bg1"/>
                </a:solidFill>
                <a:latin typeface="+mj-lt"/>
              </a:rPr>
              <a:t>Romans 6:4</a:t>
            </a:r>
            <a:endParaRPr lang="en-US" sz="3200" dirty="0"/>
          </a:p>
        </p:txBody>
      </p:sp>
    </p:spTree>
    <p:extLst>
      <p:ext uri="{BB962C8B-B14F-4D97-AF65-F5344CB8AC3E}">
        <p14:creationId xmlns:p14="http://schemas.microsoft.com/office/powerpoint/2010/main" val="3538127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rich in mercy, because of His great love with which He loved us,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a:t>
            </a:r>
            <a:r>
              <a:rPr lang="en-US" sz="3200" dirty="0">
                <a:solidFill>
                  <a:schemeClr val="bg1"/>
                </a:solidFill>
                <a:effectLst/>
                <a:latin typeface="system-ui"/>
              </a:rPr>
              <a:t>, made us alive together with Christ (by grace you have been saved), and raised us up 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304958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a:t>
            </a:r>
            <a:r>
              <a:rPr lang="en-US" sz="3200" b="1" dirty="0">
                <a:solidFill>
                  <a:srgbClr val="00FFFF"/>
                </a:solidFill>
                <a:effectLst/>
                <a:latin typeface="system-ui"/>
              </a:rPr>
              <a:t>rich in mercy</a:t>
            </a:r>
            <a:r>
              <a:rPr lang="en-US" sz="3200" b="0" dirty="0">
                <a:solidFill>
                  <a:schemeClr val="bg1"/>
                </a:solidFill>
                <a:effectLst/>
                <a:latin typeface="system-ui"/>
              </a:rPr>
              <a:t>, because of His great love with which He loved us,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a:t>
            </a:r>
            <a:r>
              <a:rPr lang="en-US" sz="3200" dirty="0">
                <a:solidFill>
                  <a:schemeClr val="bg1"/>
                </a:solidFill>
                <a:effectLst/>
                <a:latin typeface="system-ui"/>
              </a:rPr>
              <a:t>, made us alive together with Christ (by grace you have been saved), and raised us up 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95221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a:t>
            </a:r>
            <a:r>
              <a:rPr lang="en-US" sz="3200" dirty="0">
                <a:solidFill>
                  <a:schemeClr val="bg1"/>
                </a:solidFill>
                <a:effectLst/>
                <a:latin typeface="system-ui"/>
              </a:rPr>
              <a:t>rich in mercy</a:t>
            </a:r>
            <a:r>
              <a:rPr lang="en-US" sz="3200" b="0" dirty="0">
                <a:solidFill>
                  <a:schemeClr val="bg1"/>
                </a:solidFill>
                <a:effectLst/>
                <a:latin typeface="system-ui"/>
              </a:rPr>
              <a:t>, because of His </a:t>
            </a:r>
            <a:r>
              <a:rPr lang="en-US" sz="3200" b="1" dirty="0">
                <a:solidFill>
                  <a:srgbClr val="00FFFF"/>
                </a:solidFill>
                <a:effectLst/>
                <a:latin typeface="system-ui"/>
              </a:rPr>
              <a:t>great love with which He loved us</a:t>
            </a:r>
            <a:r>
              <a:rPr lang="en-US" sz="3200" b="0" dirty="0">
                <a:solidFill>
                  <a:schemeClr val="bg1"/>
                </a:solidFill>
                <a:effectLst/>
                <a:latin typeface="system-ui"/>
              </a:rPr>
              <a:t>,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a:t>
            </a:r>
            <a:r>
              <a:rPr lang="en-US" sz="3200" dirty="0">
                <a:solidFill>
                  <a:schemeClr val="bg1"/>
                </a:solidFill>
                <a:effectLst/>
                <a:latin typeface="system-ui"/>
              </a:rPr>
              <a:t>, made us alive together with Christ (by grace you have been saved), and raised us up 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409921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a:t>
            </a:r>
            <a:r>
              <a:rPr lang="en-US" sz="3200" dirty="0">
                <a:solidFill>
                  <a:schemeClr val="bg1"/>
                </a:solidFill>
                <a:effectLst/>
                <a:latin typeface="system-ui"/>
              </a:rPr>
              <a:t>rich in mercy</a:t>
            </a:r>
            <a:r>
              <a:rPr lang="en-US" sz="3200" b="0" dirty="0">
                <a:solidFill>
                  <a:schemeClr val="bg1"/>
                </a:solidFill>
                <a:effectLst/>
                <a:latin typeface="system-ui"/>
              </a:rPr>
              <a:t>, </a:t>
            </a:r>
            <a:r>
              <a:rPr lang="en-US" sz="3200" dirty="0">
                <a:solidFill>
                  <a:schemeClr val="bg1"/>
                </a:solidFill>
                <a:effectLst/>
                <a:latin typeface="system-ui"/>
              </a:rPr>
              <a:t>because of His great love with which He loved us</a:t>
            </a:r>
            <a:r>
              <a:rPr lang="en-US" sz="3200" b="0" dirty="0">
                <a:solidFill>
                  <a:schemeClr val="bg1"/>
                </a:solidFill>
                <a:effectLst/>
                <a:latin typeface="system-ui"/>
              </a:rPr>
              <a:t>,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a:t>
            </a:r>
            <a:r>
              <a:rPr lang="en-US" sz="3200" dirty="0">
                <a:solidFill>
                  <a:schemeClr val="bg1"/>
                </a:solidFill>
                <a:effectLst/>
                <a:latin typeface="system-ui"/>
              </a:rPr>
              <a:t>, made us alive together with Christ (by </a:t>
            </a:r>
            <a:r>
              <a:rPr lang="en-US" sz="3200" b="1" dirty="0">
                <a:solidFill>
                  <a:srgbClr val="00FFFF"/>
                </a:solidFill>
                <a:effectLst/>
                <a:latin typeface="system-ui"/>
              </a:rPr>
              <a:t>grace</a:t>
            </a:r>
            <a:r>
              <a:rPr lang="en-US" sz="3200" dirty="0">
                <a:solidFill>
                  <a:schemeClr val="bg1"/>
                </a:solidFill>
                <a:effectLst/>
                <a:latin typeface="system-ui"/>
              </a:rPr>
              <a:t> you have been saved), and raised us up with Him, and seated us with Him in the heavenly places in Christ Jesus, so that in the ages to come He might show the boundless riches of His </a:t>
            </a:r>
            <a:r>
              <a:rPr lang="en-US" sz="3200" b="1" dirty="0">
                <a:solidFill>
                  <a:srgbClr val="00FFFF"/>
                </a:solidFill>
                <a:effectLst/>
                <a:latin typeface="system-ui"/>
              </a:rPr>
              <a:t>grace</a:t>
            </a:r>
            <a:r>
              <a:rPr lang="en-US" sz="3200" dirty="0">
                <a:solidFill>
                  <a:schemeClr val="bg1"/>
                </a:solidFill>
                <a:effectLst/>
                <a:latin typeface="system-ui"/>
              </a:rPr>
              <a:t>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137443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dirty="0">
                <a:solidFill>
                  <a:schemeClr val="bg1"/>
                </a:solidFill>
                <a:effectLst/>
                <a:latin typeface="system-ui"/>
              </a:rPr>
              <a:t>But God</a:t>
            </a:r>
            <a:r>
              <a:rPr lang="en-US" sz="3200" b="0" dirty="0">
                <a:solidFill>
                  <a:schemeClr val="bg1"/>
                </a:solidFill>
                <a:effectLst/>
                <a:latin typeface="system-ui"/>
              </a:rPr>
              <a:t>, being </a:t>
            </a:r>
            <a:r>
              <a:rPr lang="en-US" sz="3200" dirty="0">
                <a:solidFill>
                  <a:schemeClr val="bg1"/>
                </a:solidFill>
                <a:effectLst/>
                <a:latin typeface="system-ui"/>
              </a:rPr>
              <a:t>rich in mercy</a:t>
            </a:r>
            <a:r>
              <a:rPr lang="en-US" sz="3200" b="0" dirty="0">
                <a:solidFill>
                  <a:schemeClr val="bg1"/>
                </a:solidFill>
                <a:effectLst/>
                <a:latin typeface="system-ui"/>
              </a:rPr>
              <a:t>, </a:t>
            </a:r>
            <a:r>
              <a:rPr lang="en-US" sz="3200" dirty="0">
                <a:solidFill>
                  <a:schemeClr val="bg1"/>
                </a:solidFill>
                <a:effectLst/>
                <a:latin typeface="system-ui"/>
              </a:rPr>
              <a:t>because of His great love with which He loved us</a:t>
            </a:r>
            <a:r>
              <a:rPr lang="en-US" sz="3200" b="0" dirty="0">
                <a:solidFill>
                  <a:schemeClr val="bg1"/>
                </a:solidFill>
                <a:effectLst/>
                <a:latin typeface="system-ui"/>
              </a:rPr>
              <a:t>,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a:t>
            </a:r>
            <a:r>
              <a:rPr lang="en-US" sz="3200" dirty="0">
                <a:solidFill>
                  <a:schemeClr val="bg1"/>
                </a:solidFill>
                <a:effectLst/>
                <a:latin typeface="system-ui"/>
              </a:rPr>
              <a:t>, made us alive together with Christ (by grace you have been saved), and raised us up with Him, and seated us with Him in the heavenly places in Christ Jesus, so that in the ages to come He might show the boundless riches of His grace in </a:t>
            </a:r>
            <a:r>
              <a:rPr lang="en-US" sz="3200" b="1" dirty="0">
                <a:solidFill>
                  <a:srgbClr val="00FFFF"/>
                </a:solidFill>
                <a:effectLst/>
                <a:latin typeface="system-ui"/>
              </a:rPr>
              <a:t>kindness</a:t>
            </a:r>
            <a:r>
              <a:rPr lang="en-US" sz="3200" dirty="0">
                <a:solidFill>
                  <a:schemeClr val="bg1"/>
                </a:solidFill>
                <a:effectLst/>
                <a:latin typeface="system-ui"/>
              </a:rPr>
              <a:t>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39990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827857" y="2240738"/>
            <a:ext cx="4777740" cy="36390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63EF67-40C5-4B93-BA4B-E84B2057BFFE}"/>
              </a:ext>
            </a:extLst>
          </p:cNvPr>
          <p:cNvSpPr txBox="1"/>
          <p:nvPr/>
        </p:nvSpPr>
        <p:spPr>
          <a:xfrm>
            <a:off x="1617784" y="5002581"/>
            <a:ext cx="6324600" cy="1446550"/>
          </a:xfrm>
          <a:prstGeom prst="rect">
            <a:avLst/>
          </a:prstGeom>
          <a:noFill/>
        </p:spPr>
        <p:txBody>
          <a:bodyPr wrap="square" rtlCol="0">
            <a:spAutoFit/>
          </a:bodyPr>
          <a:lstStyle/>
          <a:p>
            <a:r>
              <a:rPr lang="en-US" sz="8800" dirty="0">
                <a:solidFill>
                  <a:schemeClr val="bg1"/>
                </a:solidFill>
                <a:effectLst>
                  <a:reflection blurRad="6350" stA="55000" endA="300" endPos="45500" dir="5400000" sy="-100000" algn="bl" rotWithShape="0"/>
                </a:effectLst>
                <a:latin typeface="Abadi Extra Light" panose="020B0204020104020204" pitchFamily="34" charset="0"/>
              </a:rPr>
              <a:t>Raised Up</a:t>
            </a:r>
            <a:r>
              <a:rPr lang="en-US" dirty="0">
                <a:solidFill>
                  <a:schemeClr val="bg1"/>
                </a:solidFill>
              </a:rPr>
              <a:t> </a:t>
            </a:r>
          </a:p>
        </p:txBody>
      </p:sp>
    </p:spTree>
    <p:extLst>
      <p:ext uri="{BB962C8B-B14F-4D97-AF65-F5344CB8AC3E}">
        <p14:creationId xmlns:p14="http://schemas.microsoft.com/office/powerpoint/2010/main" val="425214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54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63EF67-40C5-4B93-BA4B-E84B2057BFFE}"/>
              </a:ext>
            </a:extLst>
          </p:cNvPr>
          <p:cNvSpPr txBox="1"/>
          <p:nvPr/>
        </p:nvSpPr>
        <p:spPr>
          <a:xfrm>
            <a:off x="270802" y="884473"/>
            <a:ext cx="8365197" cy="3200876"/>
          </a:xfrm>
          <a:prstGeom prst="rect">
            <a:avLst/>
          </a:prstGeom>
          <a:noFill/>
        </p:spPr>
        <p:txBody>
          <a:bodyPr wrap="square" rtlCol="0">
            <a:spAutoFit/>
          </a:bodyPr>
          <a:lstStyle/>
          <a:p>
            <a:pPr>
              <a:spcBef>
                <a:spcPts val="1200"/>
              </a:spcBef>
            </a:pPr>
            <a:r>
              <a:rPr lang="en-US" sz="3200" b="0" dirty="0">
                <a:solidFill>
                  <a:schemeClr val="bg1"/>
                </a:solidFill>
                <a:effectLst/>
              </a:rPr>
              <a:t>Now Simon’s mother-in-law was lying sick with a fever; and they immediately spoke to Jesus about her. And He came to her and </a:t>
            </a:r>
            <a:r>
              <a:rPr lang="en-US" sz="3200" b="1" dirty="0">
                <a:solidFill>
                  <a:srgbClr val="00FFFF"/>
                </a:solidFill>
                <a:effectLst/>
              </a:rPr>
              <a:t>raised her up</a:t>
            </a:r>
            <a:r>
              <a:rPr lang="en-US" sz="3200" b="0" dirty="0">
                <a:solidFill>
                  <a:schemeClr val="bg1"/>
                </a:solidFill>
                <a:effectLst/>
              </a:rPr>
              <a:t>, taking her by the hand, and the fever left her, and she served them.</a:t>
            </a:r>
            <a:r>
              <a:rPr lang="en-US" sz="3200" dirty="0">
                <a:solidFill>
                  <a:schemeClr val="bg1"/>
                </a:solidFill>
              </a:rPr>
              <a:t> </a:t>
            </a:r>
          </a:p>
          <a:p>
            <a:pPr>
              <a:spcBef>
                <a:spcPts val="1200"/>
              </a:spcBef>
            </a:pPr>
            <a:r>
              <a:rPr lang="en-US" sz="3200" dirty="0">
                <a:solidFill>
                  <a:schemeClr val="bg1"/>
                </a:solidFill>
                <a:latin typeface="+mj-lt"/>
              </a:rPr>
              <a:t>                                                        </a:t>
            </a:r>
          </a:p>
        </p:txBody>
      </p:sp>
      <p:sp>
        <p:nvSpPr>
          <p:cNvPr id="5" name="TextBox 4">
            <a:extLst>
              <a:ext uri="{FF2B5EF4-FFF2-40B4-BE49-F238E27FC236}">
                <a16:creationId xmlns:a16="http://schemas.microsoft.com/office/drawing/2014/main" id="{106F5025-04B6-417A-AB69-524AF04FAC39}"/>
              </a:ext>
            </a:extLst>
          </p:cNvPr>
          <p:cNvSpPr txBox="1"/>
          <p:nvPr/>
        </p:nvSpPr>
        <p:spPr>
          <a:xfrm>
            <a:off x="6646985" y="3792961"/>
            <a:ext cx="2890910" cy="584775"/>
          </a:xfrm>
          <a:prstGeom prst="rect">
            <a:avLst/>
          </a:prstGeom>
          <a:noFill/>
        </p:spPr>
        <p:txBody>
          <a:bodyPr wrap="square">
            <a:spAutoFit/>
          </a:bodyPr>
          <a:lstStyle/>
          <a:p>
            <a:r>
              <a:rPr lang="en-US" sz="3200" dirty="0">
                <a:solidFill>
                  <a:schemeClr val="bg1"/>
                </a:solidFill>
                <a:latin typeface="+mj-lt"/>
              </a:rPr>
              <a:t>Mark 1:30-31 </a:t>
            </a:r>
            <a:endParaRPr lang="en-US" sz="3200" dirty="0"/>
          </a:p>
        </p:txBody>
      </p:sp>
    </p:spTree>
    <p:extLst>
      <p:ext uri="{BB962C8B-B14F-4D97-AF65-F5344CB8AC3E}">
        <p14:creationId xmlns:p14="http://schemas.microsoft.com/office/powerpoint/2010/main" val="258664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63EF67-40C5-4B93-BA4B-E84B2057BFFE}"/>
              </a:ext>
            </a:extLst>
          </p:cNvPr>
          <p:cNvSpPr txBox="1"/>
          <p:nvPr/>
        </p:nvSpPr>
        <p:spPr>
          <a:xfrm>
            <a:off x="270803" y="884473"/>
            <a:ext cx="8236634" cy="2554545"/>
          </a:xfrm>
          <a:prstGeom prst="rect">
            <a:avLst/>
          </a:prstGeom>
          <a:noFill/>
        </p:spPr>
        <p:txBody>
          <a:bodyPr wrap="square" rtlCol="0">
            <a:spAutoFit/>
          </a:bodyPr>
          <a:lstStyle/>
          <a:p>
            <a:pPr>
              <a:spcBef>
                <a:spcPts val="1200"/>
              </a:spcBef>
            </a:pPr>
            <a:r>
              <a:rPr lang="en-US" sz="3200" b="0" dirty="0">
                <a:solidFill>
                  <a:schemeClr val="bg1"/>
                </a:solidFill>
                <a:effectLst/>
              </a:rPr>
              <a:t>And after crying out and throwing him into terrible convulsions, it came out; and the boy became so much like a corpse that most of them said, “He is dead!” But Jesus took him by the hand and </a:t>
            </a:r>
            <a:r>
              <a:rPr lang="en-US" sz="3200" b="1" dirty="0">
                <a:solidFill>
                  <a:srgbClr val="00FFFF"/>
                </a:solidFill>
                <a:effectLst/>
              </a:rPr>
              <a:t>raised him</a:t>
            </a:r>
            <a:r>
              <a:rPr lang="en-US" sz="3200" b="0" dirty="0">
                <a:solidFill>
                  <a:schemeClr val="bg1"/>
                </a:solidFill>
                <a:effectLst/>
              </a:rPr>
              <a:t>, and he got up.</a:t>
            </a:r>
            <a:r>
              <a:rPr lang="en-US" sz="3200" dirty="0">
                <a:solidFill>
                  <a:schemeClr val="bg1"/>
                </a:solidFill>
              </a:rPr>
              <a:t>                                                        </a:t>
            </a:r>
          </a:p>
        </p:txBody>
      </p:sp>
      <p:sp>
        <p:nvSpPr>
          <p:cNvPr id="5" name="TextBox 4">
            <a:extLst>
              <a:ext uri="{FF2B5EF4-FFF2-40B4-BE49-F238E27FC236}">
                <a16:creationId xmlns:a16="http://schemas.microsoft.com/office/drawing/2014/main" id="{106F5025-04B6-417A-AB69-524AF04FAC39}"/>
              </a:ext>
            </a:extLst>
          </p:cNvPr>
          <p:cNvSpPr txBox="1"/>
          <p:nvPr/>
        </p:nvSpPr>
        <p:spPr>
          <a:xfrm>
            <a:off x="6646985" y="3792961"/>
            <a:ext cx="2890910" cy="584775"/>
          </a:xfrm>
          <a:prstGeom prst="rect">
            <a:avLst/>
          </a:prstGeom>
          <a:noFill/>
        </p:spPr>
        <p:txBody>
          <a:bodyPr wrap="square">
            <a:spAutoFit/>
          </a:bodyPr>
          <a:lstStyle/>
          <a:p>
            <a:r>
              <a:rPr lang="en-US" sz="3200" dirty="0">
                <a:solidFill>
                  <a:schemeClr val="bg1"/>
                </a:solidFill>
                <a:latin typeface="+mj-lt"/>
              </a:rPr>
              <a:t>Mark 9:26-27 </a:t>
            </a:r>
            <a:endParaRPr lang="en-US" sz="3200" dirty="0"/>
          </a:p>
        </p:txBody>
      </p:sp>
    </p:spTree>
    <p:extLst>
      <p:ext uri="{BB962C8B-B14F-4D97-AF65-F5344CB8AC3E}">
        <p14:creationId xmlns:p14="http://schemas.microsoft.com/office/powerpoint/2010/main" val="322994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63EF67-40C5-4B93-BA4B-E84B2057BFFE}"/>
              </a:ext>
            </a:extLst>
          </p:cNvPr>
          <p:cNvSpPr txBox="1"/>
          <p:nvPr/>
        </p:nvSpPr>
        <p:spPr>
          <a:xfrm>
            <a:off x="108857" y="0"/>
            <a:ext cx="8926285" cy="4031873"/>
          </a:xfrm>
          <a:prstGeom prst="rect">
            <a:avLst/>
          </a:prstGeom>
          <a:noFill/>
        </p:spPr>
        <p:txBody>
          <a:bodyPr wrap="square" rtlCol="0">
            <a:spAutoFit/>
          </a:bodyPr>
          <a:lstStyle/>
          <a:p>
            <a:pPr>
              <a:spcBef>
                <a:spcPts val="1200"/>
              </a:spcBef>
            </a:pPr>
            <a:r>
              <a:rPr lang="en-US" sz="3200" b="0" dirty="0">
                <a:solidFill>
                  <a:schemeClr val="bg1"/>
                </a:solidFill>
                <a:effectLst/>
                <a:latin typeface="system-ui"/>
              </a:rPr>
              <a:t>But Peter said, “I do not have silver and gold, but what I do have I give to you: In the name of Jesus Christ the Nazarene, walk!” And grasping him by the right hand, he </a:t>
            </a:r>
            <a:r>
              <a:rPr lang="en-US" sz="3200" b="1" dirty="0">
                <a:solidFill>
                  <a:srgbClr val="00FFFF"/>
                </a:solidFill>
                <a:effectLst/>
                <a:latin typeface="system-ui"/>
              </a:rPr>
              <a:t>raised him up</a:t>
            </a:r>
            <a:r>
              <a:rPr lang="en-US" sz="3200" b="0" dirty="0">
                <a:solidFill>
                  <a:schemeClr val="bg1"/>
                </a:solidFill>
                <a:effectLst/>
                <a:latin typeface="system-ui"/>
              </a:rPr>
              <a:t>; and immediately his feet and his ankles were strengthened. And leaping up, he stood and began to walk; and he entered the temple with them, walking and leaping and praising God.</a:t>
            </a:r>
            <a:endParaRPr lang="en-US" sz="3200" dirty="0">
              <a:solidFill>
                <a:schemeClr val="bg1"/>
              </a:solidFill>
            </a:endParaRPr>
          </a:p>
        </p:txBody>
      </p:sp>
      <p:sp>
        <p:nvSpPr>
          <p:cNvPr id="5" name="TextBox 4">
            <a:extLst>
              <a:ext uri="{FF2B5EF4-FFF2-40B4-BE49-F238E27FC236}">
                <a16:creationId xmlns:a16="http://schemas.microsoft.com/office/drawing/2014/main" id="{106F5025-04B6-417A-AB69-524AF04FAC39}"/>
              </a:ext>
            </a:extLst>
          </p:cNvPr>
          <p:cNvSpPr txBox="1"/>
          <p:nvPr/>
        </p:nvSpPr>
        <p:spPr>
          <a:xfrm>
            <a:off x="7075156" y="3792960"/>
            <a:ext cx="1959986" cy="584775"/>
          </a:xfrm>
          <a:prstGeom prst="rect">
            <a:avLst/>
          </a:prstGeom>
          <a:noFill/>
        </p:spPr>
        <p:txBody>
          <a:bodyPr wrap="square">
            <a:spAutoFit/>
          </a:bodyPr>
          <a:lstStyle/>
          <a:p>
            <a:r>
              <a:rPr lang="en-US" sz="3200" dirty="0">
                <a:solidFill>
                  <a:schemeClr val="bg1"/>
                </a:solidFill>
                <a:latin typeface="+mj-lt"/>
              </a:rPr>
              <a:t>Acts 3:6-8 </a:t>
            </a:r>
            <a:endParaRPr lang="en-US" sz="3200" dirty="0"/>
          </a:p>
        </p:txBody>
      </p:sp>
    </p:spTree>
    <p:extLst>
      <p:ext uri="{BB962C8B-B14F-4D97-AF65-F5344CB8AC3E}">
        <p14:creationId xmlns:p14="http://schemas.microsoft.com/office/powerpoint/2010/main" val="97685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12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b="0" dirty="0">
                <a:solidFill>
                  <a:schemeClr val="bg1"/>
                </a:solidFill>
                <a:effectLst/>
                <a:latin typeface="system-ui"/>
              </a:rPr>
              <a:t>But God, being rich in mercy, because of His great love with which He loved us, even when we were dead in our wrongdoings, made us alive together with Christ (by grace you have been saved), and </a:t>
            </a:r>
            <a:r>
              <a:rPr lang="en-US" sz="3200" b="1" dirty="0">
                <a:solidFill>
                  <a:srgbClr val="00FFFF"/>
                </a:solidFill>
                <a:effectLst/>
                <a:latin typeface="system-ui"/>
              </a:rPr>
              <a:t>raised us up </a:t>
            </a:r>
            <a:r>
              <a:rPr lang="en-US" sz="3200" b="0" dirty="0">
                <a:solidFill>
                  <a:schemeClr val="bg1"/>
                </a:solidFill>
                <a:effectLst/>
                <a:latin typeface="system-ui"/>
              </a:rPr>
              <a:t>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285774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b="0" dirty="0">
                <a:solidFill>
                  <a:schemeClr val="bg1"/>
                </a:solidFill>
                <a:effectLst/>
                <a:latin typeface="system-ui"/>
              </a:rPr>
              <a:t>But God, being rich in mercy, because of His great love with which He loved us, even when we were </a:t>
            </a:r>
            <a:r>
              <a:rPr lang="en-US" sz="3200" b="1" dirty="0">
                <a:solidFill>
                  <a:srgbClr val="00FFFF"/>
                </a:solidFill>
                <a:effectLst/>
                <a:latin typeface="system-ui"/>
              </a:rPr>
              <a:t>dead</a:t>
            </a:r>
            <a:r>
              <a:rPr lang="en-US" sz="3200" b="0" dirty="0">
                <a:solidFill>
                  <a:schemeClr val="bg1"/>
                </a:solidFill>
                <a:effectLst/>
                <a:latin typeface="system-ui"/>
              </a:rPr>
              <a:t> in our wrongdoings, made us alive together with Christ (by grace you have been saved), and </a:t>
            </a:r>
            <a:r>
              <a:rPr lang="en-US" sz="3200" dirty="0">
                <a:solidFill>
                  <a:schemeClr val="bg1"/>
                </a:solidFill>
                <a:effectLst/>
                <a:latin typeface="system-ui"/>
              </a:rPr>
              <a:t>raised us up </a:t>
            </a:r>
            <a:r>
              <a:rPr lang="en-US" sz="3200" b="0" dirty="0">
                <a:solidFill>
                  <a:schemeClr val="bg1"/>
                </a:solidFill>
                <a:effectLst/>
                <a:latin typeface="system-ui"/>
              </a:rPr>
              <a:t>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11886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6" name="Picture 8" descr="See the source image">
            <a:extLst>
              <a:ext uri="{FF2B5EF4-FFF2-40B4-BE49-F238E27FC236}">
                <a16:creationId xmlns:a16="http://schemas.microsoft.com/office/drawing/2014/main" id="{0FEBB5B8-36CC-401B-8607-B73A4B74F6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054420" y="4625131"/>
            <a:ext cx="2076040" cy="1581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C00F2F5-4766-4E66-8D6F-F499EA5C1462}"/>
              </a:ext>
            </a:extLst>
          </p:cNvPr>
          <p:cNvSpPr txBox="1"/>
          <p:nvPr/>
        </p:nvSpPr>
        <p:spPr>
          <a:xfrm>
            <a:off x="193772" y="218107"/>
            <a:ext cx="8756456" cy="4031873"/>
          </a:xfrm>
          <a:prstGeom prst="rect">
            <a:avLst/>
          </a:prstGeom>
          <a:noFill/>
        </p:spPr>
        <p:txBody>
          <a:bodyPr wrap="square">
            <a:spAutoFit/>
          </a:bodyPr>
          <a:lstStyle/>
          <a:p>
            <a:r>
              <a:rPr lang="en-US" sz="3200" b="1" dirty="0">
                <a:solidFill>
                  <a:srgbClr val="00FFFF"/>
                </a:solidFill>
                <a:effectLst/>
                <a:latin typeface="system-ui"/>
              </a:rPr>
              <a:t>But God</a:t>
            </a:r>
            <a:r>
              <a:rPr lang="en-US" sz="3200" b="0" dirty="0">
                <a:solidFill>
                  <a:schemeClr val="bg1"/>
                </a:solidFill>
                <a:effectLst/>
                <a:latin typeface="system-ui"/>
              </a:rPr>
              <a:t>, being rich in mercy, because of His great love with which He loved us, even when we were </a:t>
            </a:r>
            <a:r>
              <a:rPr lang="en-US" sz="3200" dirty="0">
                <a:solidFill>
                  <a:schemeClr val="bg1"/>
                </a:solidFill>
                <a:effectLst/>
                <a:latin typeface="system-ui"/>
              </a:rPr>
              <a:t>dead</a:t>
            </a:r>
            <a:r>
              <a:rPr lang="en-US" sz="3200" b="0" dirty="0">
                <a:solidFill>
                  <a:schemeClr val="bg1"/>
                </a:solidFill>
                <a:effectLst/>
                <a:latin typeface="system-ui"/>
              </a:rPr>
              <a:t> in our wrongdoings, made us alive together with Christ (by grace you have been saved), and </a:t>
            </a:r>
            <a:r>
              <a:rPr lang="en-US" sz="3200" dirty="0">
                <a:solidFill>
                  <a:schemeClr val="bg1"/>
                </a:solidFill>
                <a:effectLst/>
                <a:latin typeface="system-ui"/>
              </a:rPr>
              <a:t>raised us up </a:t>
            </a:r>
            <a:r>
              <a:rPr lang="en-US" sz="3200" b="0" dirty="0">
                <a:solidFill>
                  <a:schemeClr val="bg1"/>
                </a:solidFill>
                <a:effectLst/>
                <a:latin typeface="system-ui"/>
              </a:rPr>
              <a:t>with Him, and seated us with Him in the heavenly places in Christ Jesus, so that in the ages to come He might show the boundless riches of His grace in kindness toward us in Christ Jesus.</a:t>
            </a:r>
            <a:endParaRPr lang="en-US" sz="3200" dirty="0">
              <a:solidFill>
                <a:schemeClr val="bg1"/>
              </a:solidFill>
            </a:endParaRPr>
          </a:p>
        </p:txBody>
      </p:sp>
      <p:sp>
        <p:nvSpPr>
          <p:cNvPr id="7" name="TextBox 6">
            <a:extLst>
              <a:ext uri="{FF2B5EF4-FFF2-40B4-BE49-F238E27FC236}">
                <a16:creationId xmlns:a16="http://schemas.microsoft.com/office/drawing/2014/main" id="{44E3074E-A8B3-464F-B42A-AA7477AEA8DF}"/>
              </a:ext>
            </a:extLst>
          </p:cNvPr>
          <p:cNvSpPr txBox="1"/>
          <p:nvPr/>
        </p:nvSpPr>
        <p:spPr>
          <a:xfrm>
            <a:off x="5018650" y="4377735"/>
            <a:ext cx="2890910" cy="584775"/>
          </a:xfrm>
          <a:prstGeom prst="rect">
            <a:avLst/>
          </a:prstGeom>
          <a:noFill/>
        </p:spPr>
        <p:txBody>
          <a:bodyPr wrap="square">
            <a:spAutoFit/>
          </a:bodyPr>
          <a:lstStyle/>
          <a:p>
            <a:r>
              <a:rPr lang="en-US" sz="3200" dirty="0">
                <a:solidFill>
                  <a:schemeClr val="bg1"/>
                </a:solidFill>
                <a:latin typeface="+mj-lt"/>
              </a:rPr>
              <a:t>Ephesians 2:4-7</a:t>
            </a:r>
            <a:endParaRPr lang="en-US" sz="3200" dirty="0"/>
          </a:p>
        </p:txBody>
      </p:sp>
    </p:spTree>
    <p:extLst>
      <p:ext uri="{BB962C8B-B14F-4D97-AF65-F5344CB8AC3E}">
        <p14:creationId xmlns:p14="http://schemas.microsoft.com/office/powerpoint/2010/main" val="52149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1151</Words>
  <Application>Microsoft Office PowerPoint</Application>
  <PresentationFormat>On-screen Show (4:3)</PresentationFormat>
  <Paragraphs>34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Abadi Extra Light</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9</cp:revision>
  <dcterms:created xsi:type="dcterms:W3CDTF">2021-03-30T17:14:56Z</dcterms:created>
  <dcterms:modified xsi:type="dcterms:W3CDTF">2021-04-02T15:57:43Z</dcterms:modified>
</cp:coreProperties>
</file>