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8" r:id="rId4"/>
    <p:sldId id="270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FBAD-4B02-409A-97F3-206B9E682AB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E890-E490-45E0-990F-AE3191DFC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4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FBAD-4B02-409A-97F3-206B9E682AB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E890-E490-45E0-990F-AE3191DFC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0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FBAD-4B02-409A-97F3-206B9E682AB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E890-E490-45E0-990F-AE3191DFC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FBAD-4B02-409A-97F3-206B9E682AB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E890-E490-45E0-990F-AE3191DFC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5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FBAD-4B02-409A-97F3-206B9E682AB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E890-E490-45E0-990F-AE3191DFC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FBAD-4B02-409A-97F3-206B9E682AB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E890-E490-45E0-990F-AE3191DFC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62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FBAD-4B02-409A-97F3-206B9E682AB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E890-E490-45E0-990F-AE3191DFC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9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FBAD-4B02-409A-97F3-206B9E682AB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E890-E490-45E0-990F-AE3191DFC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5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FBAD-4B02-409A-97F3-206B9E682AB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E890-E490-45E0-990F-AE3191DFC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2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FBAD-4B02-409A-97F3-206B9E682AB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E890-E490-45E0-990F-AE3191DFC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FBAD-4B02-409A-97F3-206B9E682AB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BE890-E490-45E0-990F-AE3191DFC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7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3FBAD-4B02-409A-97F3-206B9E682AB8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BE890-E490-45E0-990F-AE3191DFC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3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76651-206A-4FF0-9C3F-72E275183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DB5A1-4D32-402E-B582-0B783DD66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89C90A0-C5D4-4D0C-A5C2-831774242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1400" cy="26807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800456-EBF9-403C-992C-9D6AD648F16F}"/>
              </a:ext>
            </a:extLst>
          </p:cNvPr>
          <p:cNvSpPr txBox="1"/>
          <p:nvPr/>
        </p:nvSpPr>
        <p:spPr>
          <a:xfrm>
            <a:off x="337625" y="2702728"/>
            <a:ext cx="880637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Let us </a:t>
            </a:r>
            <a:r>
              <a:rPr lang="en-US" sz="3200" b="1" i="0" dirty="0">
                <a:solidFill>
                  <a:srgbClr val="33CC33"/>
                </a:solidFill>
                <a:effectLst/>
                <a:latin typeface="Univers Condensed" panose="020B0506020202050204" pitchFamily="34" charset="0"/>
              </a:rPr>
              <a:t>test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 and </a:t>
            </a:r>
            <a:r>
              <a:rPr lang="en-US" sz="3200" b="1" i="0" dirty="0">
                <a:solidFill>
                  <a:srgbClr val="33CC33"/>
                </a:solidFill>
                <a:effectLst/>
                <a:latin typeface="Univers Condensed" panose="020B0506020202050204" pitchFamily="34" charset="0"/>
              </a:rPr>
              <a:t>examine</a:t>
            </a:r>
            <a:r>
              <a:rPr lang="en-US" sz="3200" b="0" i="0" dirty="0">
                <a:solidFill>
                  <a:srgbClr val="33CC33"/>
                </a:solidFill>
                <a:effectLst/>
                <a:latin typeface="Univers Condensed" panose="020B0506020202050204" pitchFamily="34" charset="0"/>
              </a:rPr>
              <a:t>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our ways,</a:t>
            </a:r>
            <a:br>
              <a:rPr lang="en-US" sz="3200" dirty="0">
                <a:solidFill>
                  <a:schemeClr val="bg1"/>
                </a:solidFill>
                <a:latin typeface="Univers Condensed" panose="020B0506020202050204" pitchFamily="34" charset="0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    and return to the </a:t>
            </a:r>
            <a:r>
              <a:rPr lang="en-US" sz="3200" b="0" i="0" cap="small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Lord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EF1560-8785-4677-9BE1-E712F328786A}"/>
              </a:ext>
            </a:extLst>
          </p:cNvPr>
          <p:cNvSpPr txBox="1"/>
          <p:nvPr/>
        </p:nvSpPr>
        <p:spPr>
          <a:xfrm>
            <a:off x="3454791" y="2071787"/>
            <a:ext cx="5562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Univers Condensed" panose="020B0506020202050204" pitchFamily="34" charset="0"/>
              </a:rPr>
              <a:t>Lamentations 3:40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3450597-1AA3-43F3-A596-2C51A2C537ED}"/>
              </a:ext>
            </a:extLst>
          </p:cNvPr>
          <p:cNvCxnSpPr/>
          <p:nvPr/>
        </p:nvCxnSpPr>
        <p:spPr>
          <a:xfrm>
            <a:off x="3581400" y="2632372"/>
            <a:ext cx="5562600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47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89C90A0-C5D4-4D0C-A5C2-831774242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1400" cy="26807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800456-EBF9-403C-992C-9D6AD648F16F}"/>
              </a:ext>
            </a:extLst>
          </p:cNvPr>
          <p:cNvSpPr txBox="1"/>
          <p:nvPr/>
        </p:nvSpPr>
        <p:spPr>
          <a:xfrm>
            <a:off x="337625" y="2702728"/>
            <a:ext cx="880637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When I think on my ways,</a:t>
            </a:r>
            <a:br>
              <a:rPr lang="en-US" sz="3200" dirty="0">
                <a:solidFill>
                  <a:schemeClr val="bg1"/>
                </a:solidFill>
                <a:latin typeface="Univers Condensed" panose="020B0506020202050204" pitchFamily="34" charset="0"/>
              </a:rPr>
            </a:br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I turn my feet to your testimonies.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EF1560-8785-4677-9BE1-E712F328786A}"/>
              </a:ext>
            </a:extLst>
          </p:cNvPr>
          <p:cNvSpPr txBox="1"/>
          <p:nvPr/>
        </p:nvSpPr>
        <p:spPr>
          <a:xfrm>
            <a:off x="3454791" y="2071787"/>
            <a:ext cx="5562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Univers Condensed" panose="020B0506020202050204" pitchFamily="34" charset="0"/>
              </a:rPr>
              <a:t>Psalm 119:59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3450597-1AA3-43F3-A596-2C51A2C537ED}"/>
              </a:ext>
            </a:extLst>
          </p:cNvPr>
          <p:cNvCxnSpPr/>
          <p:nvPr/>
        </p:nvCxnSpPr>
        <p:spPr>
          <a:xfrm>
            <a:off x="3581400" y="2632372"/>
            <a:ext cx="5562600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46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89C90A0-C5D4-4D0C-A5C2-831774242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1400" cy="26807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800456-EBF9-403C-992C-9D6AD648F16F}"/>
              </a:ext>
            </a:extLst>
          </p:cNvPr>
          <p:cNvSpPr txBox="1"/>
          <p:nvPr/>
        </p:nvSpPr>
        <p:spPr>
          <a:xfrm>
            <a:off x="337625" y="2794231"/>
            <a:ext cx="880637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rgbClr val="33CC33"/>
                </a:solidFill>
                <a:effectLst/>
                <a:latin typeface="Univers Condensed" panose="020B0506020202050204" pitchFamily="34" charset="0"/>
              </a:rPr>
              <a:t>Test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 all things; hold fast what is good. Abstain from every form of evil.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EF1560-8785-4677-9BE1-E712F328786A}"/>
              </a:ext>
            </a:extLst>
          </p:cNvPr>
          <p:cNvSpPr txBox="1"/>
          <p:nvPr/>
        </p:nvSpPr>
        <p:spPr>
          <a:xfrm>
            <a:off x="3454791" y="2071787"/>
            <a:ext cx="5562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Univers Condensed" panose="020B0506020202050204" pitchFamily="34" charset="0"/>
              </a:rPr>
              <a:t>1 Thessalonians 5:21-22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3450597-1AA3-43F3-A596-2C51A2C537ED}"/>
              </a:ext>
            </a:extLst>
          </p:cNvPr>
          <p:cNvCxnSpPr/>
          <p:nvPr/>
        </p:nvCxnSpPr>
        <p:spPr>
          <a:xfrm>
            <a:off x="3581400" y="2632372"/>
            <a:ext cx="5562600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543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89C90A0-C5D4-4D0C-A5C2-831774242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1400" cy="26807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800456-EBF9-403C-992C-9D6AD648F16F}"/>
              </a:ext>
            </a:extLst>
          </p:cNvPr>
          <p:cNvSpPr txBox="1"/>
          <p:nvPr/>
        </p:nvSpPr>
        <p:spPr>
          <a:xfrm>
            <a:off x="337625" y="2794231"/>
            <a:ext cx="880637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Beloved, do not believe every spirit, but </a:t>
            </a:r>
            <a:r>
              <a:rPr lang="en-US" sz="3200" b="1" i="0" dirty="0">
                <a:solidFill>
                  <a:srgbClr val="33CC33"/>
                </a:solidFill>
                <a:effectLst/>
                <a:latin typeface="Univers Condensed" panose="020B0506020202050204" pitchFamily="34" charset="0"/>
              </a:rPr>
              <a:t>test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 the spirits, whether they are of God; because many false prophets have gone out into the world. …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We are of God. He who knows God hears us; he who is not of God does not hear us. By this we know the spirit of truth and the spirit of error.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EF1560-8785-4677-9BE1-E712F328786A}"/>
              </a:ext>
            </a:extLst>
          </p:cNvPr>
          <p:cNvSpPr txBox="1"/>
          <p:nvPr/>
        </p:nvSpPr>
        <p:spPr>
          <a:xfrm>
            <a:off x="3454791" y="2071787"/>
            <a:ext cx="5562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Univers Condensed" panose="020B0506020202050204" pitchFamily="34" charset="0"/>
              </a:rPr>
              <a:t>1 John 4:1, 6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3450597-1AA3-43F3-A596-2C51A2C537ED}"/>
              </a:ext>
            </a:extLst>
          </p:cNvPr>
          <p:cNvCxnSpPr/>
          <p:nvPr/>
        </p:nvCxnSpPr>
        <p:spPr>
          <a:xfrm>
            <a:off x="3581400" y="2632372"/>
            <a:ext cx="5562600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308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4462E-38C7-40B3-ABA9-6E1AF6067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13D24-1404-45C6-8277-DACD257A9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2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17">
            <a:extLst>
              <a:ext uri="{FF2B5EF4-FFF2-40B4-BE49-F238E27FC236}">
                <a16:creationId xmlns:a16="http://schemas.microsoft.com/office/drawing/2014/main" id="{3A397E3E-B90C-4D82-BAAA-36F7AC6A4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1" name="Group 19">
            <a:extLst>
              <a:ext uri="{FF2B5EF4-FFF2-40B4-BE49-F238E27FC236}">
                <a16:creationId xmlns:a16="http://schemas.microsoft.com/office/drawing/2014/main" id="{0F0C2E5D-B08F-4A99-9D15-59D33148F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47167"/>
            <a:ext cx="1396390" cy="717514"/>
            <a:chOff x="0" y="238499"/>
            <a:chExt cx="1861854" cy="717514"/>
          </a:xfrm>
          <a:solidFill>
            <a:schemeClr val="bg1"/>
          </a:solidFill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7B8F35D-FB89-4C40-8A99-E46DDA0213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238499"/>
              <a:ext cx="1861854" cy="717514"/>
              <a:chOff x="0" y="604259"/>
              <a:chExt cx="1861854" cy="717514"/>
            </a:xfrm>
            <a:grpFill/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E16C8D8F-10E9-4498-ABDB-0F923F8B683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604259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7963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283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7963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283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1E5A83E3-8A11-4492-BB6E-F5F2240316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1043994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8208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475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8208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475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33" name="Group 21">
              <a:extLst>
                <a:ext uri="{FF2B5EF4-FFF2-40B4-BE49-F238E27FC236}">
                  <a16:creationId xmlns:a16="http://schemas.microsoft.com/office/drawing/2014/main" id="{55FC669C-CD13-4F4A-AFFF-4029D34F2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238499"/>
              <a:ext cx="1861854" cy="717514"/>
              <a:chOff x="0" y="604259"/>
              <a:chExt cx="1861854" cy="717514"/>
            </a:xfrm>
            <a:grpFill/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6617B5AA-8A0D-41D3-B2EF-8BC53E3B7DF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604259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7963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283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7963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283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" name="Freeform: Shape 23">
                <a:extLst>
                  <a:ext uri="{FF2B5EF4-FFF2-40B4-BE49-F238E27FC236}">
                    <a16:creationId xmlns:a16="http://schemas.microsoft.com/office/drawing/2014/main" id="{572EB308-9A4E-4332-A908-22F2978D75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1043994"/>
                <a:ext cx="1861854" cy="277779"/>
              </a:xfrm>
              <a:custGeom>
                <a:avLst/>
                <a:gdLst>
                  <a:gd name="connsiteX0" fmla="*/ 180458 w 1861854"/>
                  <a:gd name="connsiteY0" fmla="*/ 0 h 277779"/>
                  <a:gd name="connsiteX1" fmla="*/ 419222 w 1861854"/>
                  <a:gd name="connsiteY1" fmla="*/ 238761 h 277779"/>
                  <a:gd name="connsiteX2" fmla="*/ 657984 w 1861854"/>
                  <a:gd name="connsiteY2" fmla="*/ 0 h 277779"/>
                  <a:gd name="connsiteX3" fmla="*/ 896745 w 1861854"/>
                  <a:gd name="connsiteY3" fmla="*/ 238761 h 277779"/>
                  <a:gd name="connsiteX4" fmla="*/ 1135754 w 1861854"/>
                  <a:gd name="connsiteY4" fmla="*/ 0 h 277779"/>
                  <a:gd name="connsiteX5" fmla="*/ 1374516 w 1861854"/>
                  <a:gd name="connsiteY5" fmla="*/ 238761 h 277779"/>
                  <a:gd name="connsiteX6" fmla="*/ 1613277 w 1861854"/>
                  <a:gd name="connsiteY6" fmla="*/ 0 h 277779"/>
                  <a:gd name="connsiteX7" fmla="*/ 1861854 w 1861854"/>
                  <a:gd name="connsiteY7" fmla="*/ 248577 h 277779"/>
                  <a:gd name="connsiteX8" fmla="*/ 1842470 w 1861854"/>
                  <a:gd name="connsiteY8" fmla="*/ 268208 h 277779"/>
                  <a:gd name="connsiteX9" fmla="*/ 1613277 w 1861854"/>
                  <a:gd name="connsiteY9" fmla="*/ 39017 h 277779"/>
                  <a:gd name="connsiteX10" fmla="*/ 1374516 w 1861854"/>
                  <a:gd name="connsiteY10" fmla="*/ 277779 h 277779"/>
                  <a:gd name="connsiteX11" fmla="*/ 1135754 w 1861854"/>
                  <a:gd name="connsiteY11" fmla="*/ 39017 h 277779"/>
                  <a:gd name="connsiteX12" fmla="*/ 896745 w 1861854"/>
                  <a:gd name="connsiteY12" fmla="*/ 277779 h 277779"/>
                  <a:gd name="connsiteX13" fmla="*/ 657984 w 1861854"/>
                  <a:gd name="connsiteY13" fmla="*/ 39017 h 277779"/>
                  <a:gd name="connsiteX14" fmla="*/ 419222 w 1861854"/>
                  <a:gd name="connsiteY14" fmla="*/ 277779 h 277779"/>
                  <a:gd name="connsiteX15" fmla="*/ 180458 w 1861854"/>
                  <a:gd name="connsiteY15" fmla="*/ 39017 h 277779"/>
                  <a:gd name="connsiteX16" fmla="*/ 0 w 1861854"/>
                  <a:gd name="connsiteY16" fmla="*/ 219475 h 277779"/>
                  <a:gd name="connsiteX17" fmla="*/ 0 w 1861854"/>
                  <a:gd name="connsiteY17" fmla="*/ 180458 h 277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861854" h="277779">
                    <a:moveTo>
                      <a:pt x="180458" y="0"/>
                    </a:moveTo>
                    <a:lnTo>
                      <a:pt x="419222" y="238761"/>
                    </a:lnTo>
                    <a:lnTo>
                      <a:pt x="657984" y="0"/>
                    </a:lnTo>
                    <a:lnTo>
                      <a:pt x="896745" y="238761"/>
                    </a:lnTo>
                    <a:lnTo>
                      <a:pt x="1135754" y="0"/>
                    </a:lnTo>
                    <a:lnTo>
                      <a:pt x="1374516" y="238761"/>
                    </a:lnTo>
                    <a:lnTo>
                      <a:pt x="1613277" y="0"/>
                    </a:lnTo>
                    <a:lnTo>
                      <a:pt x="1861854" y="248577"/>
                    </a:lnTo>
                    <a:lnTo>
                      <a:pt x="1842470" y="268208"/>
                    </a:lnTo>
                    <a:lnTo>
                      <a:pt x="1613277" y="39017"/>
                    </a:lnTo>
                    <a:lnTo>
                      <a:pt x="1374516" y="277779"/>
                    </a:lnTo>
                    <a:lnTo>
                      <a:pt x="1135754" y="39017"/>
                    </a:lnTo>
                    <a:lnTo>
                      <a:pt x="896745" y="277779"/>
                    </a:lnTo>
                    <a:lnTo>
                      <a:pt x="657984" y="39017"/>
                    </a:lnTo>
                    <a:lnTo>
                      <a:pt x="419222" y="277779"/>
                    </a:lnTo>
                    <a:lnTo>
                      <a:pt x="180458" y="39017"/>
                    </a:lnTo>
                    <a:lnTo>
                      <a:pt x="0" y="219475"/>
                    </a:lnTo>
                    <a:lnTo>
                      <a:pt x="0" y="180458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499343D-E927-41D0-B997-E44A300C68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4793" y="1119591"/>
            <a:ext cx="3724401" cy="4598497"/>
            <a:chOff x="579725" y="1119591"/>
            <a:chExt cx="4965868" cy="4598497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C1D3151-5F97-4860-B56C-C98BD62CC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" y="1119591"/>
              <a:ext cx="4965868" cy="4598497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AD33695-C117-4AEE-9AF5-65F13C6CC3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" y="1119591"/>
              <a:ext cx="4965868" cy="4598497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90A7F83A-9728-4030-8E45-9ECF1ABCC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529" y="1073782"/>
            <a:ext cx="3645192" cy="452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D1BF1A-BCEC-4769-B8B9-ADEFA5CC2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853" y="1254952"/>
            <a:ext cx="3530544" cy="2939655"/>
          </a:xfrm>
        </p:spPr>
        <p:txBody>
          <a:bodyPr>
            <a:normAutofit/>
          </a:bodyPr>
          <a:lstStyle/>
          <a:p>
            <a:r>
              <a:rPr lang="en-US" sz="4700" dirty="0">
                <a:solidFill>
                  <a:schemeClr val="bg1"/>
                </a:solidFill>
              </a:rPr>
              <a:t>Types of Tests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E87C4229-D5FD-4DA3-8D72-C84DCB62DC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627"/>
          <a:stretch/>
        </p:blipFill>
        <p:spPr bwMode="auto">
          <a:xfrm>
            <a:off x="4570585" y="1321031"/>
            <a:ext cx="4071458" cy="4210940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2B5CBEA-F125-49B6-8335-227C325B1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092589" y="0"/>
            <a:ext cx="1051411" cy="134503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EA9761C-7BB2-45E5-A5DB-A0B353624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092589" y="0"/>
            <a:ext cx="1051411" cy="1345036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5725" y="4727300"/>
            <a:ext cx="239956" cy="319941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E44D629-6B8E-4D88-A77E-149C0ED03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5725" y="4727300"/>
            <a:ext cx="239956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2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77925" y="5801515"/>
            <a:ext cx="790849" cy="469689"/>
            <a:chOff x="9841624" y="4115729"/>
            <a:chExt cx="602169" cy="268223"/>
          </a:xfrm>
          <a:solidFill>
            <a:srgbClr val="FFFFFF"/>
          </a:solidFill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Graphic 185">
            <a:extLst>
              <a:ext uri="{FF2B5EF4-FFF2-40B4-BE49-F238E27FC236}">
                <a16:creationId xmlns:a16="http://schemas.microsoft.com/office/drawing/2014/main" id="{8B6BCBAB-41A5-4D6D-8C9B-55E3AA6FC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77925" y="5801515"/>
            <a:ext cx="790849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755217F1-B506-4443-A399-CFFA441CD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B8C0F31-7A0C-4630-A379-0B4719A1F7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2D43873-56D9-4AC1-AB59-A1E78D6797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1B2197D5-22E1-47CC-83CF-9E64CCD57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5DC5D97-506B-47F6-B9A7-D8FA26C885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9906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89C90A0-C5D4-4D0C-A5C2-831774242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1400" cy="26807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800456-EBF9-403C-992C-9D6AD648F16F}"/>
              </a:ext>
            </a:extLst>
          </p:cNvPr>
          <p:cNvSpPr txBox="1"/>
          <p:nvPr/>
        </p:nvSpPr>
        <p:spPr>
          <a:xfrm>
            <a:off x="337625" y="2794231"/>
            <a:ext cx="880637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Blessed is the man who remains steadfast under trial, for when he has </a:t>
            </a:r>
            <a:r>
              <a:rPr lang="en-US" sz="3200" b="1" i="0" dirty="0">
                <a:solidFill>
                  <a:srgbClr val="33CC33"/>
                </a:solidFill>
                <a:effectLst/>
                <a:latin typeface="Univers Condensed" panose="020B0506020202050204" pitchFamily="34" charset="0"/>
              </a:rPr>
              <a:t>stood the test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he will receive the crown of life, which God has promised to those who love him.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EF1560-8785-4677-9BE1-E712F328786A}"/>
              </a:ext>
            </a:extLst>
          </p:cNvPr>
          <p:cNvSpPr txBox="1"/>
          <p:nvPr/>
        </p:nvSpPr>
        <p:spPr>
          <a:xfrm>
            <a:off x="3454791" y="2071787"/>
            <a:ext cx="5562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Univers Condensed" panose="020B0506020202050204" pitchFamily="34" charset="0"/>
              </a:rPr>
              <a:t>James 1:12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3450597-1AA3-43F3-A596-2C51A2C537ED}"/>
              </a:ext>
            </a:extLst>
          </p:cNvPr>
          <p:cNvCxnSpPr/>
          <p:nvPr/>
        </p:nvCxnSpPr>
        <p:spPr>
          <a:xfrm>
            <a:off x="3581400" y="2632372"/>
            <a:ext cx="5562600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21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89C90A0-C5D4-4D0C-A5C2-831774242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1400" cy="26807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570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89C90A0-C5D4-4D0C-A5C2-831774242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1400" cy="26807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800456-EBF9-403C-992C-9D6AD648F16F}"/>
              </a:ext>
            </a:extLst>
          </p:cNvPr>
          <p:cNvSpPr txBox="1"/>
          <p:nvPr/>
        </p:nvSpPr>
        <p:spPr>
          <a:xfrm>
            <a:off x="337625" y="2794231"/>
            <a:ext cx="880637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Whoever, therefore, eats the bread or drinks the cup of the Lord in an unworthy manner will be guilty concerning the body and blood of the Lord. Let a person </a:t>
            </a:r>
            <a:r>
              <a:rPr lang="en-US" sz="3200" b="1" i="0" dirty="0">
                <a:solidFill>
                  <a:srgbClr val="33CC33"/>
                </a:solidFill>
                <a:effectLst/>
                <a:latin typeface="Univers Condensed" panose="020B0506020202050204" pitchFamily="34" charset="0"/>
              </a:rPr>
              <a:t>examine</a:t>
            </a:r>
            <a:r>
              <a:rPr lang="en-US" sz="3200" b="0" i="0" dirty="0">
                <a:solidFill>
                  <a:srgbClr val="33CC33"/>
                </a:solidFill>
                <a:effectLst/>
                <a:latin typeface="Univers Condensed" panose="020B0506020202050204" pitchFamily="34" charset="0"/>
              </a:rPr>
              <a:t>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himself, then, and so eat of the bread and drink of the cup. For anyone who eats and drinks without discerning the body eats and drinks judgment on himself.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EF1560-8785-4677-9BE1-E712F328786A}"/>
              </a:ext>
            </a:extLst>
          </p:cNvPr>
          <p:cNvSpPr txBox="1"/>
          <p:nvPr/>
        </p:nvSpPr>
        <p:spPr>
          <a:xfrm>
            <a:off x="3454791" y="2071787"/>
            <a:ext cx="5562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Univers Condensed" panose="020B0506020202050204" pitchFamily="34" charset="0"/>
              </a:rPr>
              <a:t>1 Corinthians 11:27-29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3450597-1AA3-43F3-A596-2C51A2C537ED}"/>
              </a:ext>
            </a:extLst>
          </p:cNvPr>
          <p:cNvCxnSpPr/>
          <p:nvPr/>
        </p:nvCxnSpPr>
        <p:spPr>
          <a:xfrm>
            <a:off x="3581400" y="2632372"/>
            <a:ext cx="5562600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20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89C90A0-C5D4-4D0C-A5C2-831774242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1400" cy="26807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800456-EBF9-403C-992C-9D6AD648F16F}"/>
              </a:ext>
            </a:extLst>
          </p:cNvPr>
          <p:cNvSpPr txBox="1"/>
          <p:nvPr/>
        </p:nvSpPr>
        <p:spPr>
          <a:xfrm>
            <a:off x="337625" y="2794231"/>
            <a:ext cx="880637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Whoever, therefore, eats the bread or drinks the cup of the Lord in an unworthy manner will be guilty concerning the body and blood of the Lord. Let a person </a:t>
            </a:r>
            <a:r>
              <a:rPr lang="en-US" sz="3200" b="1" i="0" dirty="0">
                <a:solidFill>
                  <a:srgbClr val="33CC33"/>
                </a:solidFill>
                <a:effectLst/>
                <a:latin typeface="Univers Condensed" panose="020B0506020202050204" pitchFamily="34" charset="0"/>
              </a:rPr>
              <a:t>examine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 himself, then, and so eat of the bread and drink of the cup. For anyone who eats and drinks without </a:t>
            </a:r>
            <a:r>
              <a:rPr lang="en-US" sz="3200" b="1" i="0" u="sng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discerning the body</a:t>
            </a:r>
            <a:r>
              <a:rPr lang="en-US" sz="3200" b="1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eats and drinks judgment on himself.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EF1560-8785-4677-9BE1-E712F328786A}"/>
              </a:ext>
            </a:extLst>
          </p:cNvPr>
          <p:cNvSpPr txBox="1"/>
          <p:nvPr/>
        </p:nvSpPr>
        <p:spPr>
          <a:xfrm>
            <a:off x="3454791" y="2071787"/>
            <a:ext cx="5562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Univers Condensed" panose="020B0506020202050204" pitchFamily="34" charset="0"/>
              </a:rPr>
              <a:t>1 Corinthians 11:27-29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3450597-1AA3-43F3-A596-2C51A2C537ED}"/>
              </a:ext>
            </a:extLst>
          </p:cNvPr>
          <p:cNvCxnSpPr/>
          <p:nvPr/>
        </p:nvCxnSpPr>
        <p:spPr>
          <a:xfrm>
            <a:off x="3581400" y="2632372"/>
            <a:ext cx="5562600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14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89C90A0-C5D4-4D0C-A5C2-831774242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1400" cy="26807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800456-EBF9-403C-992C-9D6AD648F16F}"/>
              </a:ext>
            </a:extLst>
          </p:cNvPr>
          <p:cNvSpPr txBox="1"/>
          <p:nvPr/>
        </p:nvSpPr>
        <p:spPr>
          <a:xfrm>
            <a:off x="337625" y="2794231"/>
            <a:ext cx="880637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The cup of blessing that we bless, is it not a participation in the blood of Christ? The bread that we break, is it not a participation in the </a:t>
            </a:r>
            <a:r>
              <a:rPr lang="en-US" sz="3200" b="1" i="0" u="sng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body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 of Christ? Because there is one bread, we who are many are one </a:t>
            </a:r>
            <a:r>
              <a:rPr lang="en-US" sz="3200" b="1" i="0" u="sng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body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, for we all partake of the one bread.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EF1560-8785-4677-9BE1-E712F328786A}"/>
              </a:ext>
            </a:extLst>
          </p:cNvPr>
          <p:cNvSpPr txBox="1"/>
          <p:nvPr/>
        </p:nvSpPr>
        <p:spPr>
          <a:xfrm>
            <a:off x="3454791" y="2071787"/>
            <a:ext cx="5562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Univers Condensed" panose="020B0506020202050204" pitchFamily="34" charset="0"/>
              </a:rPr>
              <a:t>1 Corinthians 10:16-17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3450597-1AA3-43F3-A596-2C51A2C537ED}"/>
              </a:ext>
            </a:extLst>
          </p:cNvPr>
          <p:cNvCxnSpPr/>
          <p:nvPr/>
        </p:nvCxnSpPr>
        <p:spPr>
          <a:xfrm>
            <a:off x="3581400" y="2632372"/>
            <a:ext cx="5562600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90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89C90A0-C5D4-4D0C-A5C2-831774242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1400" cy="26807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800456-EBF9-403C-992C-9D6AD648F16F}"/>
              </a:ext>
            </a:extLst>
          </p:cNvPr>
          <p:cNvSpPr txBox="1"/>
          <p:nvPr/>
        </p:nvSpPr>
        <p:spPr>
          <a:xfrm>
            <a:off x="337625" y="2794231"/>
            <a:ext cx="880637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Whoever, therefore, eats the bread or drinks the cup of the Lord in an unworthy manner will be guilty concerning the body and blood of the Lord. Let a person </a:t>
            </a:r>
            <a:r>
              <a:rPr lang="en-US" sz="3200" b="1" i="0" dirty="0">
                <a:solidFill>
                  <a:srgbClr val="33CC33"/>
                </a:solidFill>
                <a:effectLst/>
                <a:latin typeface="Univers Condensed" panose="020B0506020202050204" pitchFamily="34" charset="0"/>
              </a:rPr>
              <a:t>examine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 himself, then, and so eat of the bread and drink of the cup. For anyone who eats and drinks without </a:t>
            </a:r>
            <a:r>
              <a:rPr lang="en-US" sz="3200" b="1" i="0" u="sng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discerning the body</a:t>
            </a:r>
            <a:r>
              <a:rPr lang="en-US" sz="3200" b="1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eats and drinks judgment on himself.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EF1560-8785-4677-9BE1-E712F328786A}"/>
              </a:ext>
            </a:extLst>
          </p:cNvPr>
          <p:cNvSpPr txBox="1"/>
          <p:nvPr/>
        </p:nvSpPr>
        <p:spPr>
          <a:xfrm>
            <a:off x="3454791" y="2071787"/>
            <a:ext cx="5562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Univers Condensed" panose="020B0506020202050204" pitchFamily="34" charset="0"/>
              </a:rPr>
              <a:t>1 Corinthians 11:27-29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3450597-1AA3-43F3-A596-2C51A2C537ED}"/>
              </a:ext>
            </a:extLst>
          </p:cNvPr>
          <p:cNvCxnSpPr/>
          <p:nvPr/>
        </p:nvCxnSpPr>
        <p:spPr>
          <a:xfrm>
            <a:off x="3581400" y="2632372"/>
            <a:ext cx="5562600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877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89C90A0-C5D4-4D0C-A5C2-831774242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81400" cy="26807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1800456-EBF9-403C-992C-9D6AD648F16F}"/>
              </a:ext>
            </a:extLst>
          </p:cNvPr>
          <p:cNvSpPr txBox="1"/>
          <p:nvPr/>
        </p:nvSpPr>
        <p:spPr>
          <a:xfrm>
            <a:off x="337625" y="2794231"/>
            <a:ext cx="880637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rgbClr val="33CC33"/>
                </a:solidFill>
                <a:effectLst/>
                <a:latin typeface="Univers Condensed" panose="020B0506020202050204" pitchFamily="34" charset="0"/>
              </a:rPr>
              <a:t>Examine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 yourselves, to see whether you are in the faith. </a:t>
            </a:r>
            <a:r>
              <a:rPr lang="en-US" sz="3200" b="1" i="0" dirty="0">
                <a:solidFill>
                  <a:srgbClr val="33CC33"/>
                </a:solidFill>
                <a:effectLst/>
                <a:latin typeface="Univers Condensed" panose="020B0506020202050204" pitchFamily="34" charset="0"/>
              </a:rPr>
              <a:t>Test</a:t>
            </a:r>
            <a:r>
              <a:rPr lang="en-US" sz="3200" b="0" i="0" dirty="0">
                <a:solidFill>
                  <a:srgbClr val="33CC33"/>
                </a:solidFill>
                <a:effectLst/>
                <a:latin typeface="Univers Condensed" panose="020B0506020202050204" pitchFamily="34" charset="0"/>
              </a:rPr>
              <a:t> 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yourselves. Or do you not realize this about yourselves, that Jesus Christ is in you?—unless indeed you fail to meet the </a:t>
            </a:r>
            <a:r>
              <a:rPr lang="en-US" sz="3200" b="1" i="0" dirty="0">
                <a:solidFill>
                  <a:srgbClr val="33CC33"/>
                </a:solidFill>
                <a:effectLst/>
                <a:latin typeface="Univers Condensed" panose="020B0506020202050204" pitchFamily="34" charset="0"/>
              </a:rPr>
              <a:t>test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!</a:t>
            </a:r>
            <a:r>
              <a:rPr lang="en-US" sz="3200" b="1" i="0" baseline="3000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 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I hope you will find out that we have not failed the </a:t>
            </a:r>
            <a:r>
              <a:rPr lang="en-US" sz="3200" b="1" i="0" dirty="0">
                <a:solidFill>
                  <a:srgbClr val="33CC33"/>
                </a:solidFill>
                <a:effectLst/>
                <a:latin typeface="Univers Condensed" panose="020B0506020202050204" pitchFamily="34" charset="0"/>
              </a:rPr>
              <a:t>test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Univers Condensed" panose="020B0506020202050204" pitchFamily="34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EF1560-8785-4677-9BE1-E712F328786A}"/>
              </a:ext>
            </a:extLst>
          </p:cNvPr>
          <p:cNvSpPr txBox="1"/>
          <p:nvPr/>
        </p:nvSpPr>
        <p:spPr>
          <a:xfrm>
            <a:off x="3454791" y="2071787"/>
            <a:ext cx="5562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Univers Condensed" panose="020B0506020202050204" pitchFamily="34" charset="0"/>
              </a:rPr>
              <a:t>2 Corinthians 13:5-6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3450597-1AA3-43F3-A596-2C51A2C537ED}"/>
              </a:ext>
            </a:extLst>
          </p:cNvPr>
          <p:cNvCxnSpPr/>
          <p:nvPr/>
        </p:nvCxnSpPr>
        <p:spPr>
          <a:xfrm>
            <a:off x="3581400" y="2632372"/>
            <a:ext cx="5562600" cy="0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9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501</Words>
  <Application>Microsoft Office PowerPoint</Application>
  <PresentationFormat>On-screen Show (4:3)</PresentationFormat>
  <Paragraphs>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system-ui</vt:lpstr>
      <vt:lpstr>Univers Condensed</vt:lpstr>
      <vt:lpstr>Office Theme</vt:lpstr>
      <vt:lpstr>PowerPoint Presentation</vt:lpstr>
      <vt:lpstr>Types of Tests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Tests</dc:title>
  <dc:creator>Alyse Nash</dc:creator>
  <cp:lastModifiedBy>Eastview Church</cp:lastModifiedBy>
  <cp:revision>9</cp:revision>
  <dcterms:created xsi:type="dcterms:W3CDTF">2021-03-04T12:37:14Z</dcterms:created>
  <dcterms:modified xsi:type="dcterms:W3CDTF">2021-03-05T17:56:06Z</dcterms:modified>
</cp:coreProperties>
</file>