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6" r:id="rId2"/>
    <p:sldId id="261" r:id="rId3"/>
    <p:sldId id="257" r:id="rId4"/>
    <p:sldId id="258" r:id="rId5"/>
    <p:sldId id="259" r:id="rId6"/>
    <p:sldId id="260" r:id="rId7"/>
    <p:sldId id="263" r:id="rId8"/>
    <p:sldId id="262" r:id="rId9"/>
    <p:sldId id="264" r:id="rId10"/>
    <p:sldId id="277" r:id="rId11"/>
    <p:sldId id="265"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120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7AD9D8D-D45D-48A6-8408-7B951ACFCA91}" type="datetimeFigureOut">
              <a:rPr lang="en-US" smtClean="0"/>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626CA-BDC2-44C9-A83D-450F457362A9}" type="slidenum">
              <a:rPr lang="en-US" smtClean="0"/>
              <a:t>‹#›</a:t>
            </a:fld>
            <a:endParaRPr lang="en-US"/>
          </a:p>
        </p:txBody>
      </p:sp>
    </p:spTree>
    <p:extLst>
      <p:ext uri="{BB962C8B-B14F-4D97-AF65-F5344CB8AC3E}">
        <p14:creationId xmlns:p14="http://schemas.microsoft.com/office/powerpoint/2010/main" val="2929491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AD9D8D-D45D-48A6-8408-7B951ACFCA91}" type="datetimeFigureOut">
              <a:rPr lang="en-US" smtClean="0"/>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626CA-BDC2-44C9-A83D-450F457362A9}" type="slidenum">
              <a:rPr lang="en-US" smtClean="0"/>
              <a:t>‹#›</a:t>
            </a:fld>
            <a:endParaRPr lang="en-US"/>
          </a:p>
        </p:txBody>
      </p:sp>
    </p:spTree>
    <p:extLst>
      <p:ext uri="{BB962C8B-B14F-4D97-AF65-F5344CB8AC3E}">
        <p14:creationId xmlns:p14="http://schemas.microsoft.com/office/powerpoint/2010/main" val="3989207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AD9D8D-D45D-48A6-8408-7B951ACFCA91}" type="datetimeFigureOut">
              <a:rPr lang="en-US" smtClean="0"/>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626CA-BDC2-44C9-A83D-450F457362A9}" type="slidenum">
              <a:rPr lang="en-US" smtClean="0"/>
              <a:t>‹#›</a:t>
            </a:fld>
            <a:endParaRPr lang="en-US"/>
          </a:p>
        </p:txBody>
      </p:sp>
    </p:spTree>
    <p:extLst>
      <p:ext uri="{BB962C8B-B14F-4D97-AF65-F5344CB8AC3E}">
        <p14:creationId xmlns:p14="http://schemas.microsoft.com/office/powerpoint/2010/main" val="4220175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AD9D8D-D45D-48A6-8408-7B951ACFCA91}" type="datetimeFigureOut">
              <a:rPr lang="en-US" smtClean="0"/>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626CA-BDC2-44C9-A83D-450F457362A9}" type="slidenum">
              <a:rPr lang="en-US" smtClean="0"/>
              <a:t>‹#›</a:t>
            </a:fld>
            <a:endParaRPr lang="en-US"/>
          </a:p>
        </p:txBody>
      </p:sp>
    </p:spTree>
    <p:extLst>
      <p:ext uri="{BB962C8B-B14F-4D97-AF65-F5344CB8AC3E}">
        <p14:creationId xmlns:p14="http://schemas.microsoft.com/office/powerpoint/2010/main" val="2340862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AD9D8D-D45D-48A6-8408-7B951ACFCA91}" type="datetimeFigureOut">
              <a:rPr lang="en-US" smtClean="0"/>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626CA-BDC2-44C9-A83D-450F457362A9}" type="slidenum">
              <a:rPr lang="en-US" smtClean="0"/>
              <a:t>‹#›</a:t>
            </a:fld>
            <a:endParaRPr lang="en-US"/>
          </a:p>
        </p:txBody>
      </p:sp>
    </p:spTree>
    <p:extLst>
      <p:ext uri="{BB962C8B-B14F-4D97-AF65-F5344CB8AC3E}">
        <p14:creationId xmlns:p14="http://schemas.microsoft.com/office/powerpoint/2010/main" val="2285601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AD9D8D-D45D-48A6-8408-7B951ACFCA91}" type="datetimeFigureOut">
              <a:rPr lang="en-US" smtClean="0"/>
              <a:t>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6626CA-BDC2-44C9-A83D-450F457362A9}" type="slidenum">
              <a:rPr lang="en-US" smtClean="0"/>
              <a:t>‹#›</a:t>
            </a:fld>
            <a:endParaRPr lang="en-US"/>
          </a:p>
        </p:txBody>
      </p:sp>
    </p:spTree>
    <p:extLst>
      <p:ext uri="{BB962C8B-B14F-4D97-AF65-F5344CB8AC3E}">
        <p14:creationId xmlns:p14="http://schemas.microsoft.com/office/powerpoint/2010/main" val="201882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7AD9D8D-D45D-48A6-8408-7B951ACFCA91}" type="datetimeFigureOut">
              <a:rPr lang="en-US" smtClean="0"/>
              <a:t>2/26/2021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6626CA-BDC2-44C9-A83D-450F457362A9}" type="slidenum">
              <a:rPr lang="en-US" smtClean="0"/>
              <a:t>‹#›</a:t>
            </a:fld>
            <a:endParaRPr lang="en-US"/>
          </a:p>
        </p:txBody>
      </p:sp>
    </p:spTree>
    <p:extLst>
      <p:ext uri="{BB962C8B-B14F-4D97-AF65-F5344CB8AC3E}">
        <p14:creationId xmlns:p14="http://schemas.microsoft.com/office/powerpoint/2010/main" val="2564119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AD9D8D-D45D-48A6-8408-7B951ACFCA91}" type="datetimeFigureOut">
              <a:rPr lang="en-US" smtClean="0"/>
              <a:t>2/26/2021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6626CA-BDC2-44C9-A83D-450F457362A9}" type="slidenum">
              <a:rPr lang="en-US" smtClean="0"/>
              <a:t>‹#›</a:t>
            </a:fld>
            <a:endParaRPr lang="en-US"/>
          </a:p>
        </p:txBody>
      </p:sp>
    </p:spTree>
    <p:extLst>
      <p:ext uri="{BB962C8B-B14F-4D97-AF65-F5344CB8AC3E}">
        <p14:creationId xmlns:p14="http://schemas.microsoft.com/office/powerpoint/2010/main" val="4139488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AD9D8D-D45D-48A6-8408-7B951ACFCA91}" type="datetimeFigureOut">
              <a:rPr lang="en-US" smtClean="0"/>
              <a:t>2/26/2021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6626CA-BDC2-44C9-A83D-450F457362A9}" type="slidenum">
              <a:rPr lang="en-US" smtClean="0"/>
              <a:t>‹#›</a:t>
            </a:fld>
            <a:endParaRPr lang="en-US"/>
          </a:p>
        </p:txBody>
      </p:sp>
    </p:spTree>
    <p:extLst>
      <p:ext uri="{BB962C8B-B14F-4D97-AF65-F5344CB8AC3E}">
        <p14:creationId xmlns:p14="http://schemas.microsoft.com/office/powerpoint/2010/main" val="2281883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AD9D8D-D45D-48A6-8408-7B951ACFCA91}" type="datetimeFigureOut">
              <a:rPr lang="en-US" smtClean="0"/>
              <a:t>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6626CA-BDC2-44C9-A83D-450F457362A9}" type="slidenum">
              <a:rPr lang="en-US" smtClean="0"/>
              <a:t>‹#›</a:t>
            </a:fld>
            <a:endParaRPr lang="en-US"/>
          </a:p>
        </p:txBody>
      </p:sp>
    </p:spTree>
    <p:extLst>
      <p:ext uri="{BB962C8B-B14F-4D97-AF65-F5344CB8AC3E}">
        <p14:creationId xmlns:p14="http://schemas.microsoft.com/office/powerpoint/2010/main" val="2852673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AD9D8D-D45D-48A6-8408-7B951ACFCA91}" type="datetimeFigureOut">
              <a:rPr lang="en-US" smtClean="0"/>
              <a:t>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6626CA-BDC2-44C9-A83D-450F457362A9}" type="slidenum">
              <a:rPr lang="en-US" smtClean="0"/>
              <a:t>‹#›</a:t>
            </a:fld>
            <a:endParaRPr lang="en-US"/>
          </a:p>
        </p:txBody>
      </p:sp>
    </p:spTree>
    <p:extLst>
      <p:ext uri="{BB962C8B-B14F-4D97-AF65-F5344CB8AC3E}">
        <p14:creationId xmlns:p14="http://schemas.microsoft.com/office/powerpoint/2010/main" val="1292397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AD9D8D-D45D-48A6-8408-7B951ACFCA91}" type="datetimeFigureOut">
              <a:rPr lang="en-US" smtClean="0"/>
              <a:t>2/26/2021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6626CA-BDC2-44C9-A83D-450F457362A9}" type="slidenum">
              <a:rPr lang="en-US" smtClean="0"/>
              <a:t>‹#›</a:t>
            </a:fld>
            <a:endParaRPr lang="en-US"/>
          </a:p>
        </p:txBody>
      </p:sp>
    </p:spTree>
    <p:extLst>
      <p:ext uri="{BB962C8B-B14F-4D97-AF65-F5344CB8AC3E}">
        <p14:creationId xmlns:p14="http://schemas.microsoft.com/office/powerpoint/2010/main" val="18804628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0A6D8-6F5F-45E0-A479-16453BD8860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B5531AE-4E73-4DA3-91E1-2361EE4BB08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362034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See the source image">
            <a:extLst>
              <a:ext uri="{FF2B5EF4-FFF2-40B4-BE49-F238E27FC236}">
                <a16:creationId xmlns:a16="http://schemas.microsoft.com/office/drawing/2014/main" id="{54D51282-CA41-4B1A-9D98-B3B55C6EB74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499360" y="4201484"/>
            <a:ext cx="3404982" cy="248563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7F0163C8-7DA0-45D1-8576-9EACF05268E3}"/>
              </a:ext>
            </a:extLst>
          </p:cNvPr>
          <p:cNvSpPr txBox="1"/>
          <p:nvPr/>
        </p:nvSpPr>
        <p:spPr>
          <a:xfrm>
            <a:off x="956856" y="1964018"/>
            <a:ext cx="7596301" cy="1384995"/>
          </a:xfrm>
          <a:prstGeom prst="rect">
            <a:avLst/>
          </a:prstGeom>
          <a:noFill/>
        </p:spPr>
        <p:txBody>
          <a:bodyPr wrap="square">
            <a:spAutoFit/>
          </a:bodyPr>
          <a:lstStyle/>
          <a:p>
            <a:r>
              <a:rPr lang="en-US" sz="2800" b="0" i="0" dirty="0">
                <a:solidFill>
                  <a:srgbClr val="000000"/>
                </a:solidFill>
                <a:effectLst/>
                <a:latin typeface="system-ui"/>
              </a:rPr>
              <a:t>Then Jacob was left alone, and a man wrestled with him until daybreak.</a:t>
            </a:r>
          </a:p>
          <a:p>
            <a:r>
              <a:rPr lang="en-US" sz="2800" dirty="0">
                <a:solidFill>
                  <a:srgbClr val="000000"/>
                </a:solidFill>
                <a:latin typeface="system-ui"/>
              </a:rPr>
              <a:t>											 </a:t>
            </a:r>
            <a:r>
              <a:rPr lang="en-US" sz="2800" i="1" dirty="0">
                <a:solidFill>
                  <a:srgbClr val="000000"/>
                </a:solidFill>
                <a:latin typeface="system-ui"/>
              </a:rPr>
              <a:t>Genesis 32:24</a:t>
            </a:r>
            <a:endParaRPr lang="en-US" sz="2800" i="1" dirty="0"/>
          </a:p>
        </p:txBody>
      </p:sp>
    </p:spTree>
    <p:extLst>
      <p:ext uri="{BB962C8B-B14F-4D97-AF65-F5344CB8AC3E}">
        <p14:creationId xmlns:p14="http://schemas.microsoft.com/office/powerpoint/2010/main" val="2229607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See the source image">
            <a:extLst>
              <a:ext uri="{FF2B5EF4-FFF2-40B4-BE49-F238E27FC236}">
                <a16:creationId xmlns:a16="http://schemas.microsoft.com/office/drawing/2014/main" id="{54D51282-CA41-4B1A-9D98-B3B55C6EB74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499360" y="4201484"/>
            <a:ext cx="3404982" cy="248563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7F0163C8-7DA0-45D1-8576-9EACF05268E3}"/>
              </a:ext>
            </a:extLst>
          </p:cNvPr>
          <p:cNvSpPr txBox="1"/>
          <p:nvPr/>
        </p:nvSpPr>
        <p:spPr>
          <a:xfrm>
            <a:off x="70338" y="295422"/>
            <a:ext cx="9003323" cy="3539430"/>
          </a:xfrm>
          <a:prstGeom prst="rect">
            <a:avLst/>
          </a:prstGeom>
          <a:noFill/>
        </p:spPr>
        <p:txBody>
          <a:bodyPr wrap="square">
            <a:spAutoFit/>
          </a:bodyPr>
          <a:lstStyle/>
          <a:p>
            <a:r>
              <a:rPr lang="en-US" sz="2800" b="0" dirty="0">
                <a:solidFill>
                  <a:srgbClr val="000000"/>
                </a:solidFill>
                <a:effectLst/>
                <a:latin typeface="system-ui"/>
              </a:rPr>
              <a:t>And He withdrew from them about a stone’s throw, and He knelt down and began to pray, saying, “Father, if You are willing, remove this cup from Me; yet not My will, but Yours be done.” Now an angel from heaven appeared to Him, strengthening Him. And being in agony, He was praying very fervently; and His sweat became like drops of blood, falling down upon the ground.</a:t>
            </a:r>
            <a:r>
              <a:rPr lang="en-US" sz="2800" dirty="0">
                <a:solidFill>
                  <a:srgbClr val="000000"/>
                </a:solidFill>
                <a:latin typeface="system-ui"/>
              </a:rPr>
              <a:t>											 															</a:t>
            </a:r>
            <a:r>
              <a:rPr lang="en-US" sz="2800" i="1" dirty="0">
                <a:solidFill>
                  <a:srgbClr val="000000"/>
                </a:solidFill>
                <a:latin typeface="system-ui"/>
              </a:rPr>
              <a:t>Luke 22:41-44</a:t>
            </a:r>
            <a:endParaRPr lang="en-US" sz="2800" i="1" dirty="0"/>
          </a:p>
        </p:txBody>
      </p:sp>
    </p:spTree>
    <p:extLst>
      <p:ext uri="{BB962C8B-B14F-4D97-AF65-F5344CB8AC3E}">
        <p14:creationId xmlns:p14="http://schemas.microsoft.com/office/powerpoint/2010/main" val="1967738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See the source image">
            <a:extLst>
              <a:ext uri="{FF2B5EF4-FFF2-40B4-BE49-F238E27FC236}">
                <a16:creationId xmlns:a16="http://schemas.microsoft.com/office/drawing/2014/main" id="{54D51282-CA41-4B1A-9D98-B3B55C6EB74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499360" y="4201484"/>
            <a:ext cx="3404982" cy="248563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7F0163C8-7DA0-45D1-8576-9EACF05268E3}"/>
              </a:ext>
            </a:extLst>
          </p:cNvPr>
          <p:cNvSpPr txBox="1"/>
          <p:nvPr/>
        </p:nvSpPr>
        <p:spPr>
          <a:xfrm>
            <a:off x="956856" y="1964018"/>
            <a:ext cx="7596301" cy="1384995"/>
          </a:xfrm>
          <a:prstGeom prst="rect">
            <a:avLst/>
          </a:prstGeom>
          <a:noFill/>
        </p:spPr>
        <p:txBody>
          <a:bodyPr wrap="square">
            <a:spAutoFit/>
          </a:bodyPr>
          <a:lstStyle/>
          <a:p>
            <a:r>
              <a:rPr lang="en-US" sz="2800" b="0" i="0" dirty="0">
                <a:solidFill>
                  <a:srgbClr val="000000"/>
                </a:solidFill>
                <a:effectLst/>
                <a:latin typeface="system-ui"/>
              </a:rPr>
              <a:t>Then Jacob was left alone, and a man wrestled with him until daybreak.</a:t>
            </a:r>
          </a:p>
          <a:p>
            <a:r>
              <a:rPr lang="en-US" sz="2800" dirty="0">
                <a:solidFill>
                  <a:srgbClr val="000000"/>
                </a:solidFill>
                <a:latin typeface="system-ui"/>
              </a:rPr>
              <a:t>											 </a:t>
            </a:r>
            <a:r>
              <a:rPr lang="en-US" sz="2800" i="1" dirty="0">
                <a:solidFill>
                  <a:srgbClr val="000000"/>
                </a:solidFill>
                <a:latin typeface="system-ui"/>
              </a:rPr>
              <a:t>Genesis 32:24</a:t>
            </a:r>
            <a:endParaRPr lang="en-US" sz="2800" i="1" dirty="0"/>
          </a:p>
        </p:txBody>
      </p:sp>
    </p:spTree>
    <p:extLst>
      <p:ext uri="{BB962C8B-B14F-4D97-AF65-F5344CB8AC3E}">
        <p14:creationId xmlns:p14="http://schemas.microsoft.com/office/powerpoint/2010/main" val="1756729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See the source image">
            <a:extLst>
              <a:ext uri="{FF2B5EF4-FFF2-40B4-BE49-F238E27FC236}">
                <a16:creationId xmlns:a16="http://schemas.microsoft.com/office/drawing/2014/main" id="{54D51282-CA41-4B1A-9D98-B3B55C6EB74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499360" y="4201484"/>
            <a:ext cx="3404982" cy="248563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7F0163C8-7DA0-45D1-8576-9EACF05268E3}"/>
              </a:ext>
            </a:extLst>
          </p:cNvPr>
          <p:cNvSpPr txBox="1"/>
          <p:nvPr/>
        </p:nvSpPr>
        <p:spPr>
          <a:xfrm>
            <a:off x="773849" y="269355"/>
            <a:ext cx="7596301" cy="3539430"/>
          </a:xfrm>
          <a:prstGeom prst="rect">
            <a:avLst/>
          </a:prstGeom>
          <a:noFill/>
        </p:spPr>
        <p:txBody>
          <a:bodyPr wrap="square">
            <a:spAutoFit/>
          </a:bodyPr>
          <a:lstStyle/>
          <a:p>
            <a:r>
              <a:rPr lang="en-US" sz="2800" b="0" dirty="0">
                <a:solidFill>
                  <a:srgbClr val="000000"/>
                </a:solidFill>
                <a:effectLst/>
                <a:latin typeface="system-ui"/>
              </a:rPr>
              <a:t>When the man saw that he had not prevailed against him, he touched the socket of Jacob’s hip; and </a:t>
            </a:r>
            <a:r>
              <a:rPr lang="en-US" sz="2800" b="1" u="sng" dirty="0">
                <a:solidFill>
                  <a:srgbClr val="000000"/>
                </a:solidFill>
                <a:effectLst/>
                <a:latin typeface="system-ui"/>
              </a:rPr>
              <a:t>the socket of Jacob’s hip was dislocated</a:t>
            </a:r>
            <a:r>
              <a:rPr lang="en-US" sz="2800" b="1" dirty="0">
                <a:solidFill>
                  <a:srgbClr val="000000"/>
                </a:solidFill>
                <a:effectLst/>
                <a:latin typeface="system-ui"/>
              </a:rPr>
              <a:t> </a:t>
            </a:r>
            <a:r>
              <a:rPr lang="en-US" sz="2800" b="0" dirty="0">
                <a:solidFill>
                  <a:srgbClr val="000000"/>
                </a:solidFill>
                <a:effectLst/>
                <a:latin typeface="system-ui"/>
              </a:rPr>
              <a:t>while he wrestled with him. </a:t>
            </a:r>
          </a:p>
          <a:p>
            <a:endParaRPr lang="en-US" sz="2800" dirty="0">
              <a:solidFill>
                <a:srgbClr val="000000"/>
              </a:solidFill>
              <a:latin typeface="system-ui"/>
            </a:endParaRPr>
          </a:p>
          <a:p>
            <a:r>
              <a:rPr lang="en-US" sz="2800" b="0" dirty="0">
                <a:solidFill>
                  <a:srgbClr val="000000"/>
                </a:solidFill>
                <a:effectLst/>
                <a:latin typeface="system-ui"/>
              </a:rPr>
              <a:t>Now the sun rose upon him just as he crossed over Penuel, and </a:t>
            </a:r>
            <a:r>
              <a:rPr lang="en-US" sz="2800" b="1" u="sng" dirty="0">
                <a:solidFill>
                  <a:srgbClr val="000000"/>
                </a:solidFill>
                <a:effectLst/>
                <a:latin typeface="system-ui"/>
              </a:rPr>
              <a:t>he was limping</a:t>
            </a:r>
            <a:r>
              <a:rPr lang="en-US" sz="2800" dirty="0">
                <a:solidFill>
                  <a:srgbClr val="000000"/>
                </a:solidFill>
                <a:effectLst/>
                <a:latin typeface="system-ui"/>
              </a:rPr>
              <a:t> on</a:t>
            </a:r>
            <a:r>
              <a:rPr lang="en-US" sz="2800" b="0" dirty="0">
                <a:solidFill>
                  <a:srgbClr val="000000"/>
                </a:solidFill>
                <a:effectLst/>
                <a:latin typeface="system-ui"/>
              </a:rPr>
              <a:t> his hip.</a:t>
            </a:r>
            <a:r>
              <a:rPr lang="en-US" sz="2800" dirty="0">
                <a:solidFill>
                  <a:srgbClr val="000000"/>
                </a:solidFill>
                <a:latin typeface="system-ui"/>
              </a:rPr>
              <a:t>											 		</a:t>
            </a:r>
            <a:r>
              <a:rPr lang="en-US" sz="2800" i="1" dirty="0">
                <a:solidFill>
                  <a:srgbClr val="000000"/>
                </a:solidFill>
                <a:latin typeface="system-ui"/>
              </a:rPr>
              <a:t>Genesis 32:25, 31</a:t>
            </a:r>
            <a:endParaRPr lang="en-US" sz="2800" i="1" dirty="0"/>
          </a:p>
        </p:txBody>
      </p:sp>
    </p:spTree>
    <p:extLst>
      <p:ext uri="{BB962C8B-B14F-4D97-AF65-F5344CB8AC3E}">
        <p14:creationId xmlns:p14="http://schemas.microsoft.com/office/powerpoint/2010/main" val="3422749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See the source image">
            <a:extLst>
              <a:ext uri="{FF2B5EF4-FFF2-40B4-BE49-F238E27FC236}">
                <a16:creationId xmlns:a16="http://schemas.microsoft.com/office/drawing/2014/main" id="{54D51282-CA41-4B1A-9D98-B3B55C6EB74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499360" y="4201484"/>
            <a:ext cx="3404982" cy="248563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7F0163C8-7DA0-45D1-8576-9EACF05268E3}"/>
              </a:ext>
            </a:extLst>
          </p:cNvPr>
          <p:cNvSpPr txBox="1"/>
          <p:nvPr/>
        </p:nvSpPr>
        <p:spPr>
          <a:xfrm>
            <a:off x="633172" y="751344"/>
            <a:ext cx="7779308" cy="3539430"/>
          </a:xfrm>
          <a:prstGeom prst="rect">
            <a:avLst/>
          </a:prstGeom>
          <a:noFill/>
        </p:spPr>
        <p:txBody>
          <a:bodyPr wrap="square">
            <a:spAutoFit/>
          </a:bodyPr>
          <a:lstStyle/>
          <a:p>
            <a:r>
              <a:rPr lang="en-US" sz="2800" dirty="0">
                <a:solidFill>
                  <a:srgbClr val="000000"/>
                </a:solidFill>
                <a:latin typeface="system-ui"/>
              </a:rPr>
              <a:t>Then he said, “Let me go, for the dawn is breaking.” But he said, “I will not let you go unless you bless me.” …</a:t>
            </a:r>
            <a:r>
              <a:rPr lang="en-US" sz="2800" b="0" i="0" dirty="0">
                <a:solidFill>
                  <a:srgbClr val="000000"/>
                </a:solidFill>
                <a:effectLst/>
                <a:latin typeface="system-ui"/>
              </a:rPr>
              <a:t>And </a:t>
            </a:r>
            <a:r>
              <a:rPr lang="en-US" sz="2800" b="0" dirty="0">
                <a:solidFill>
                  <a:srgbClr val="000000"/>
                </a:solidFill>
                <a:effectLst/>
                <a:latin typeface="system-ui"/>
              </a:rPr>
              <a:t>Jacob asked him and said, “Please tell me your name.” But he said, “Why is it that you ask my name?” </a:t>
            </a:r>
            <a:r>
              <a:rPr lang="en-US" sz="2800" b="1" u="sng" dirty="0">
                <a:solidFill>
                  <a:srgbClr val="000000"/>
                </a:solidFill>
                <a:effectLst/>
                <a:latin typeface="system-ui"/>
              </a:rPr>
              <a:t>And he blessed him there</a:t>
            </a:r>
            <a:r>
              <a:rPr lang="en-US" sz="2800" b="0" dirty="0">
                <a:solidFill>
                  <a:srgbClr val="000000"/>
                </a:solidFill>
                <a:effectLst/>
                <a:latin typeface="system-ui"/>
              </a:rPr>
              <a:t>. So Jacob named the place Peniel, for he said, “I have seen God face to face, yet my life has been spared.”</a:t>
            </a:r>
            <a:r>
              <a:rPr lang="en-US" sz="2800" dirty="0">
                <a:solidFill>
                  <a:srgbClr val="000000"/>
                </a:solidFill>
                <a:latin typeface="system-ui"/>
              </a:rPr>
              <a:t>											 	</a:t>
            </a:r>
            <a:r>
              <a:rPr lang="en-US" sz="2800" i="1" dirty="0">
                <a:solidFill>
                  <a:srgbClr val="000000"/>
                </a:solidFill>
                <a:latin typeface="system-ui"/>
              </a:rPr>
              <a:t>Genesis 32:26, 29-30</a:t>
            </a:r>
            <a:endParaRPr lang="en-US" sz="2800" i="1" dirty="0"/>
          </a:p>
        </p:txBody>
      </p:sp>
    </p:spTree>
    <p:extLst>
      <p:ext uri="{BB962C8B-B14F-4D97-AF65-F5344CB8AC3E}">
        <p14:creationId xmlns:p14="http://schemas.microsoft.com/office/powerpoint/2010/main" val="3860769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See the source image">
            <a:extLst>
              <a:ext uri="{FF2B5EF4-FFF2-40B4-BE49-F238E27FC236}">
                <a16:creationId xmlns:a16="http://schemas.microsoft.com/office/drawing/2014/main" id="{54D51282-CA41-4B1A-9D98-B3B55C6EB74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499360" y="4201484"/>
            <a:ext cx="3404982" cy="248563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7F0163C8-7DA0-45D1-8576-9EACF05268E3}"/>
              </a:ext>
            </a:extLst>
          </p:cNvPr>
          <p:cNvSpPr txBox="1"/>
          <p:nvPr/>
        </p:nvSpPr>
        <p:spPr>
          <a:xfrm>
            <a:off x="682346" y="1702409"/>
            <a:ext cx="7779308" cy="954107"/>
          </a:xfrm>
          <a:prstGeom prst="rect">
            <a:avLst/>
          </a:prstGeom>
          <a:noFill/>
        </p:spPr>
        <p:txBody>
          <a:bodyPr wrap="square">
            <a:spAutoFit/>
          </a:bodyPr>
          <a:lstStyle/>
          <a:p>
            <a:r>
              <a:rPr lang="en-US" sz="2800" b="0" i="0" dirty="0">
                <a:solidFill>
                  <a:srgbClr val="000000"/>
                </a:solidFill>
                <a:effectLst/>
                <a:latin typeface="system-ui"/>
              </a:rPr>
              <a:t>And by His wounds we are healed.</a:t>
            </a:r>
            <a:r>
              <a:rPr lang="en-US" sz="2800" dirty="0">
                <a:solidFill>
                  <a:srgbClr val="000000"/>
                </a:solidFill>
                <a:latin typeface="system-ui"/>
              </a:rPr>
              <a:t>											 				     </a:t>
            </a:r>
            <a:r>
              <a:rPr lang="en-US" sz="2800" i="1" dirty="0">
                <a:solidFill>
                  <a:srgbClr val="000000"/>
                </a:solidFill>
                <a:latin typeface="system-ui"/>
              </a:rPr>
              <a:t>Isaiah 53:5</a:t>
            </a:r>
            <a:endParaRPr lang="en-US" sz="2800" i="1" dirty="0"/>
          </a:p>
        </p:txBody>
      </p:sp>
    </p:spTree>
    <p:extLst>
      <p:ext uri="{BB962C8B-B14F-4D97-AF65-F5344CB8AC3E}">
        <p14:creationId xmlns:p14="http://schemas.microsoft.com/office/powerpoint/2010/main" val="782897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See the source image">
            <a:extLst>
              <a:ext uri="{FF2B5EF4-FFF2-40B4-BE49-F238E27FC236}">
                <a16:creationId xmlns:a16="http://schemas.microsoft.com/office/drawing/2014/main" id="{54D51282-CA41-4B1A-9D98-B3B55C6EB74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499360" y="4201484"/>
            <a:ext cx="3404982" cy="248563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7F0163C8-7DA0-45D1-8576-9EACF05268E3}"/>
              </a:ext>
            </a:extLst>
          </p:cNvPr>
          <p:cNvSpPr txBox="1"/>
          <p:nvPr/>
        </p:nvSpPr>
        <p:spPr>
          <a:xfrm>
            <a:off x="186428" y="320457"/>
            <a:ext cx="8771143" cy="3108543"/>
          </a:xfrm>
          <a:prstGeom prst="rect">
            <a:avLst/>
          </a:prstGeom>
          <a:noFill/>
        </p:spPr>
        <p:txBody>
          <a:bodyPr wrap="square">
            <a:spAutoFit/>
          </a:bodyPr>
          <a:lstStyle/>
          <a:p>
            <a:r>
              <a:rPr lang="en-US" sz="2800" b="0" dirty="0">
                <a:solidFill>
                  <a:srgbClr val="000000"/>
                </a:solidFill>
                <a:effectLst/>
                <a:latin typeface="system-ui"/>
              </a:rPr>
              <a:t>And not only this, but we also celebrate in our tribulations, knowing that tribulation brings about perseverance; and perseverance, proven character; and proven character, hope; and hope does not disappoint, because the love of God has been poured out within our hearts through the Holy Spirit who was given to us.</a:t>
            </a:r>
            <a:r>
              <a:rPr lang="en-US" sz="2800" dirty="0">
                <a:solidFill>
                  <a:srgbClr val="000000"/>
                </a:solidFill>
                <a:latin typeface="system-ui"/>
              </a:rPr>
              <a:t>											 				     								</a:t>
            </a:r>
            <a:r>
              <a:rPr lang="en-US" sz="2800" i="1" dirty="0">
                <a:solidFill>
                  <a:srgbClr val="000000"/>
                </a:solidFill>
                <a:latin typeface="system-ui"/>
              </a:rPr>
              <a:t>Romans 5:3-5</a:t>
            </a:r>
            <a:endParaRPr lang="en-US" sz="2800" i="1" dirty="0"/>
          </a:p>
        </p:txBody>
      </p:sp>
    </p:spTree>
    <p:extLst>
      <p:ext uri="{BB962C8B-B14F-4D97-AF65-F5344CB8AC3E}">
        <p14:creationId xmlns:p14="http://schemas.microsoft.com/office/powerpoint/2010/main" val="2003533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See the source image">
            <a:extLst>
              <a:ext uri="{FF2B5EF4-FFF2-40B4-BE49-F238E27FC236}">
                <a16:creationId xmlns:a16="http://schemas.microsoft.com/office/drawing/2014/main" id="{54D51282-CA41-4B1A-9D98-B3B55C6EB74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499360" y="4201484"/>
            <a:ext cx="3404982" cy="248563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7F0163C8-7DA0-45D1-8576-9EACF05268E3}"/>
              </a:ext>
            </a:extLst>
          </p:cNvPr>
          <p:cNvSpPr txBox="1"/>
          <p:nvPr/>
        </p:nvSpPr>
        <p:spPr>
          <a:xfrm>
            <a:off x="133199" y="1150123"/>
            <a:ext cx="8771143" cy="1815882"/>
          </a:xfrm>
          <a:prstGeom prst="rect">
            <a:avLst/>
          </a:prstGeom>
          <a:noFill/>
        </p:spPr>
        <p:txBody>
          <a:bodyPr wrap="square">
            <a:spAutoFit/>
          </a:bodyPr>
          <a:lstStyle/>
          <a:p>
            <a:r>
              <a:rPr lang="en-US" sz="2800" b="0" i="0" dirty="0">
                <a:solidFill>
                  <a:srgbClr val="000000"/>
                </a:solidFill>
                <a:effectLst/>
                <a:latin typeface="system-ui"/>
              </a:rPr>
              <a:t>Therefore I delight in weaknesses, in insults, in distresses, in persecutions, in difficulties, in behalf of Christ; for when I am weak, then I am strong.</a:t>
            </a:r>
            <a:r>
              <a:rPr lang="en-US" sz="2800" dirty="0">
                <a:solidFill>
                  <a:srgbClr val="000000"/>
                </a:solidFill>
                <a:latin typeface="system-ui"/>
              </a:rPr>
              <a:t>										 				     								</a:t>
            </a:r>
            <a:r>
              <a:rPr lang="en-US" sz="2800" i="1" dirty="0">
                <a:solidFill>
                  <a:srgbClr val="000000"/>
                </a:solidFill>
                <a:latin typeface="system-ui"/>
              </a:rPr>
              <a:t>2 Corinthians 12:10</a:t>
            </a:r>
            <a:endParaRPr lang="en-US" sz="2800" i="1" dirty="0"/>
          </a:p>
        </p:txBody>
      </p:sp>
    </p:spTree>
    <p:extLst>
      <p:ext uri="{BB962C8B-B14F-4D97-AF65-F5344CB8AC3E}">
        <p14:creationId xmlns:p14="http://schemas.microsoft.com/office/powerpoint/2010/main" val="909855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See the source image">
            <a:extLst>
              <a:ext uri="{FF2B5EF4-FFF2-40B4-BE49-F238E27FC236}">
                <a16:creationId xmlns:a16="http://schemas.microsoft.com/office/drawing/2014/main" id="{54D51282-CA41-4B1A-9D98-B3B55C6EB74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499360" y="4201484"/>
            <a:ext cx="3404982" cy="248563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7F0163C8-7DA0-45D1-8576-9EACF05268E3}"/>
              </a:ext>
            </a:extLst>
          </p:cNvPr>
          <p:cNvSpPr txBox="1"/>
          <p:nvPr/>
        </p:nvSpPr>
        <p:spPr>
          <a:xfrm>
            <a:off x="133199" y="1613118"/>
            <a:ext cx="8771143" cy="1815882"/>
          </a:xfrm>
          <a:prstGeom prst="rect">
            <a:avLst/>
          </a:prstGeom>
          <a:noFill/>
        </p:spPr>
        <p:txBody>
          <a:bodyPr wrap="square">
            <a:spAutoFit/>
          </a:bodyPr>
          <a:lstStyle/>
          <a:p>
            <a:r>
              <a:rPr lang="en-US" sz="2800" b="0" i="0" dirty="0">
                <a:solidFill>
                  <a:srgbClr val="001320"/>
                </a:solidFill>
                <a:effectLst/>
                <a:latin typeface="system-ui"/>
              </a:rPr>
              <a:t>And He said, “Your name shall no longer be called Jacob, but </a:t>
            </a:r>
            <a:r>
              <a:rPr lang="en-US" sz="2800" b="1" i="0" u="sng" dirty="0">
                <a:solidFill>
                  <a:srgbClr val="001320"/>
                </a:solidFill>
                <a:effectLst/>
                <a:latin typeface="system-ui"/>
              </a:rPr>
              <a:t>Israel</a:t>
            </a:r>
            <a:r>
              <a:rPr lang="en-US" sz="2800" b="0" i="0" dirty="0">
                <a:solidFill>
                  <a:srgbClr val="001320"/>
                </a:solidFill>
                <a:effectLst/>
                <a:latin typeface="system-ui"/>
              </a:rPr>
              <a:t>; for you have struggled with God and with men, and have prevailed.”</a:t>
            </a:r>
            <a:r>
              <a:rPr lang="en-US" sz="2800" dirty="0">
                <a:solidFill>
                  <a:srgbClr val="000000"/>
                </a:solidFill>
                <a:latin typeface="system-ui"/>
              </a:rPr>
              <a:t>									 				     												</a:t>
            </a:r>
            <a:r>
              <a:rPr lang="en-US" sz="2800" i="1" dirty="0">
                <a:solidFill>
                  <a:srgbClr val="000000"/>
                </a:solidFill>
                <a:latin typeface="system-ui"/>
              </a:rPr>
              <a:t>Genesis 32:28</a:t>
            </a:r>
            <a:endParaRPr lang="en-US" sz="2800" i="1" dirty="0"/>
          </a:p>
        </p:txBody>
      </p:sp>
    </p:spTree>
    <p:extLst>
      <p:ext uri="{BB962C8B-B14F-4D97-AF65-F5344CB8AC3E}">
        <p14:creationId xmlns:p14="http://schemas.microsoft.com/office/powerpoint/2010/main" val="3689008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See the source image">
            <a:extLst>
              <a:ext uri="{FF2B5EF4-FFF2-40B4-BE49-F238E27FC236}">
                <a16:creationId xmlns:a16="http://schemas.microsoft.com/office/drawing/2014/main" id="{54D51282-CA41-4B1A-9D98-B3B55C6EB74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499360" y="4201484"/>
            <a:ext cx="3404982" cy="248563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7F0163C8-7DA0-45D1-8576-9EACF05268E3}"/>
              </a:ext>
            </a:extLst>
          </p:cNvPr>
          <p:cNvSpPr txBox="1"/>
          <p:nvPr/>
        </p:nvSpPr>
        <p:spPr>
          <a:xfrm>
            <a:off x="133199" y="170881"/>
            <a:ext cx="8771143" cy="5262979"/>
          </a:xfrm>
          <a:prstGeom prst="rect">
            <a:avLst/>
          </a:prstGeom>
          <a:noFill/>
        </p:spPr>
        <p:txBody>
          <a:bodyPr wrap="square">
            <a:spAutoFit/>
          </a:bodyPr>
          <a:lstStyle/>
          <a:p>
            <a:r>
              <a:rPr lang="en-US" sz="2800" b="1" baseline="30000" dirty="0">
                <a:solidFill>
                  <a:srgbClr val="000000"/>
                </a:solidFill>
                <a:latin typeface="system-ui"/>
              </a:rPr>
              <a:t>3</a:t>
            </a:r>
            <a:r>
              <a:rPr lang="en-US" sz="2800" b="1" i="0" baseline="30000" dirty="0">
                <a:solidFill>
                  <a:srgbClr val="000000"/>
                </a:solidFill>
                <a:effectLst/>
                <a:latin typeface="system-ui"/>
              </a:rPr>
              <a:t> </a:t>
            </a:r>
            <a:r>
              <a:rPr lang="en-US" sz="2800" b="0" i="0" dirty="0">
                <a:solidFill>
                  <a:srgbClr val="000000"/>
                </a:solidFill>
                <a:effectLst/>
                <a:latin typeface="system-ui"/>
              </a:rPr>
              <a:t>He took his brother by the heel in the womb,</a:t>
            </a:r>
            <a:br>
              <a:rPr lang="en-US" sz="2800" dirty="0"/>
            </a:br>
            <a:r>
              <a:rPr lang="en-US" sz="2800" b="0" i="0" dirty="0">
                <a:solidFill>
                  <a:srgbClr val="000000"/>
                </a:solidFill>
                <a:effectLst/>
                <a:latin typeface="system-ui"/>
              </a:rPr>
              <a:t>And in his strength he struggled with God.</a:t>
            </a:r>
            <a:br>
              <a:rPr lang="en-US" sz="2800" dirty="0"/>
            </a:br>
            <a:r>
              <a:rPr lang="en-US" sz="2800" b="1" i="0" baseline="30000" dirty="0">
                <a:solidFill>
                  <a:srgbClr val="000000"/>
                </a:solidFill>
                <a:effectLst/>
                <a:latin typeface="system-ui"/>
              </a:rPr>
              <a:t>4 </a:t>
            </a:r>
            <a:r>
              <a:rPr lang="en-US" sz="2800" b="0" i="0" dirty="0">
                <a:solidFill>
                  <a:srgbClr val="000000"/>
                </a:solidFill>
                <a:effectLst/>
                <a:latin typeface="system-ui"/>
              </a:rPr>
              <a:t>Yes, he struggled with the Angel and prevailed;</a:t>
            </a:r>
            <a:br>
              <a:rPr lang="en-US" sz="2800" dirty="0"/>
            </a:br>
            <a:r>
              <a:rPr lang="en-US" sz="2800" b="0" i="0" dirty="0">
                <a:solidFill>
                  <a:srgbClr val="000000"/>
                </a:solidFill>
                <a:effectLst/>
                <a:latin typeface="system-ui"/>
              </a:rPr>
              <a:t>He wept, and sought favor from Him.</a:t>
            </a:r>
            <a:br>
              <a:rPr lang="en-US" sz="2800" dirty="0"/>
            </a:br>
            <a:r>
              <a:rPr lang="en-US" sz="2800" b="0" dirty="0">
                <a:solidFill>
                  <a:srgbClr val="000000"/>
                </a:solidFill>
                <a:effectLst/>
                <a:latin typeface="system-ui"/>
              </a:rPr>
              <a:t>He found Him in Bethel,</a:t>
            </a:r>
            <a:br>
              <a:rPr lang="en-US" sz="2800" dirty="0"/>
            </a:br>
            <a:r>
              <a:rPr lang="en-US" sz="2800" b="0" dirty="0">
                <a:solidFill>
                  <a:srgbClr val="000000"/>
                </a:solidFill>
                <a:effectLst/>
                <a:latin typeface="system-ui"/>
              </a:rPr>
              <a:t>And there He spoke to us—</a:t>
            </a:r>
            <a:br>
              <a:rPr lang="en-US" sz="2800" dirty="0"/>
            </a:br>
            <a:r>
              <a:rPr lang="en-US" sz="2800" b="1" baseline="30000" dirty="0">
                <a:solidFill>
                  <a:srgbClr val="000000"/>
                </a:solidFill>
                <a:effectLst/>
                <a:latin typeface="system-ui"/>
              </a:rPr>
              <a:t>5 </a:t>
            </a:r>
            <a:r>
              <a:rPr lang="en-US" sz="2800" b="0" dirty="0">
                <a:solidFill>
                  <a:srgbClr val="000000"/>
                </a:solidFill>
                <a:effectLst/>
                <a:latin typeface="system-ui"/>
              </a:rPr>
              <a:t>That is, the </a:t>
            </a:r>
            <a:r>
              <a:rPr lang="en-US" sz="2800" b="0" cap="small" dirty="0">
                <a:solidFill>
                  <a:srgbClr val="000000"/>
                </a:solidFill>
                <a:effectLst/>
                <a:latin typeface="system-ui"/>
              </a:rPr>
              <a:t>Lord</a:t>
            </a:r>
            <a:r>
              <a:rPr lang="en-US" sz="2800" b="0" dirty="0">
                <a:solidFill>
                  <a:srgbClr val="000000"/>
                </a:solidFill>
                <a:effectLst/>
                <a:latin typeface="system-ui"/>
              </a:rPr>
              <a:t> God of hosts.</a:t>
            </a:r>
            <a:br>
              <a:rPr lang="en-US" sz="2800" dirty="0"/>
            </a:br>
            <a:r>
              <a:rPr lang="en-US" sz="2800" b="0" dirty="0">
                <a:solidFill>
                  <a:srgbClr val="000000"/>
                </a:solidFill>
                <a:effectLst/>
                <a:latin typeface="system-ui"/>
              </a:rPr>
              <a:t>The </a:t>
            </a:r>
            <a:r>
              <a:rPr lang="en-US" sz="2800" b="0" cap="small" dirty="0">
                <a:solidFill>
                  <a:srgbClr val="000000"/>
                </a:solidFill>
                <a:effectLst/>
                <a:latin typeface="system-ui"/>
              </a:rPr>
              <a:t>Lord</a:t>
            </a:r>
            <a:r>
              <a:rPr lang="en-US" sz="2800" b="0" dirty="0">
                <a:solidFill>
                  <a:srgbClr val="000000"/>
                </a:solidFill>
                <a:effectLst/>
                <a:latin typeface="system-ui"/>
              </a:rPr>
              <a:t> is His memorable name.</a:t>
            </a:r>
            <a:br>
              <a:rPr lang="en-US" sz="2800" dirty="0"/>
            </a:br>
            <a:r>
              <a:rPr lang="en-US" sz="2800" b="1" baseline="30000" dirty="0">
                <a:solidFill>
                  <a:srgbClr val="000000"/>
                </a:solidFill>
                <a:effectLst/>
                <a:latin typeface="system-ui"/>
              </a:rPr>
              <a:t>6 </a:t>
            </a:r>
            <a:r>
              <a:rPr lang="en-US" sz="2800" b="0" dirty="0">
                <a:solidFill>
                  <a:srgbClr val="000000"/>
                </a:solidFill>
                <a:effectLst/>
                <a:latin typeface="system-ui"/>
              </a:rPr>
              <a:t>So you, by the help of your God, return;</a:t>
            </a:r>
            <a:br>
              <a:rPr lang="en-US" sz="2800" dirty="0"/>
            </a:br>
            <a:r>
              <a:rPr lang="en-US" sz="2800" b="0" dirty="0">
                <a:solidFill>
                  <a:srgbClr val="000000"/>
                </a:solidFill>
                <a:effectLst/>
                <a:latin typeface="system-ui"/>
              </a:rPr>
              <a:t>Observe mercy and justice,</a:t>
            </a:r>
            <a:br>
              <a:rPr lang="en-US" sz="2800" dirty="0"/>
            </a:br>
            <a:r>
              <a:rPr lang="en-US" sz="2800" b="0" dirty="0">
                <a:solidFill>
                  <a:srgbClr val="000000"/>
                </a:solidFill>
                <a:effectLst/>
                <a:latin typeface="system-ui"/>
              </a:rPr>
              <a:t>And wait on your God continually.</a:t>
            </a:r>
            <a:r>
              <a:rPr lang="en-US" sz="2800" dirty="0">
                <a:solidFill>
                  <a:srgbClr val="000000"/>
                </a:solidFill>
                <a:latin typeface="system-ui"/>
              </a:rPr>
              <a:t>									 				     			</a:t>
            </a:r>
            <a:r>
              <a:rPr lang="en-US" sz="2800" i="1" dirty="0">
                <a:solidFill>
                  <a:srgbClr val="000000"/>
                </a:solidFill>
                <a:latin typeface="system-ui"/>
              </a:rPr>
              <a:t>Hosea 12:3-6</a:t>
            </a:r>
            <a:endParaRPr lang="en-US" sz="2800" i="1" dirty="0"/>
          </a:p>
        </p:txBody>
      </p:sp>
    </p:spTree>
    <p:extLst>
      <p:ext uri="{BB962C8B-B14F-4D97-AF65-F5344CB8AC3E}">
        <p14:creationId xmlns:p14="http://schemas.microsoft.com/office/powerpoint/2010/main" val="1960054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2"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83356" y="1928731"/>
            <a:ext cx="3333749" cy="2624327"/>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8FB12B-1DCC-421E-9457-78085556F0F7}"/>
              </a:ext>
            </a:extLst>
          </p:cNvPr>
          <p:cNvSpPr>
            <a:spLocks noGrp="1"/>
          </p:cNvSpPr>
          <p:nvPr>
            <p:ph type="ctrTitle"/>
          </p:nvPr>
        </p:nvSpPr>
        <p:spPr>
          <a:xfrm>
            <a:off x="771525" y="1967266"/>
            <a:ext cx="2140487" cy="2547257"/>
          </a:xfrm>
          <a:noFill/>
        </p:spPr>
        <p:txBody>
          <a:bodyPr vert="horz" lIns="91440" tIns="45720" rIns="91440" bIns="45720" rtlCol="0" anchor="ctr">
            <a:normAutofit/>
          </a:bodyPr>
          <a:lstStyle/>
          <a:p>
            <a:r>
              <a:rPr lang="en-US" sz="4800" b="1" kern="1200" dirty="0">
                <a:solidFill>
                  <a:srgbClr val="FFFFFF"/>
                </a:solidFill>
                <a:latin typeface="+mj-lt"/>
                <a:ea typeface="+mj-ea"/>
                <a:cs typeface="+mj-cs"/>
              </a:rPr>
              <a:t>Jacob</a:t>
            </a:r>
            <a:br>
              <a:rPr lang="en-US" sz="3100" kern="1200" dirty="0">
                <a:solidFill>
                  <a:srgbClr val="FFFFFF"/>
                </a:solidFill>
                <a:latin typeface="+mj-lt"/>
                <a:ea typeface="+mj-ea"/>
                <a:cs typeface="+mj-cs"/>
              </a:rPr>
            </a:br>
            <a:r>
              <a:rPr lang="en-US" sz="3100" i="1" kern="1200" dirty="0">
                <a:solidFill>
                  <a:srgbClr val="FFFFFF"/>
                </a:solidFill>
                <a:latin typeface="+mj-lt"/>
                <a:ea typeface="+mj-ea"/>
                <a:cs typeface="+mj-cs"/>
              </a:rPr>
              <a:t>A Life of Wrestling</a:t>
            </a:r>
          </a:p>
        </p:txBody>
      </p:sp>
      <p:pic>
        <p:nvPicPr>
          <p:cNvPr id="3074" name="Picture 2" descr="See the source image">
            <a:extLst>
              <a:ext uri="{FF2B5EF4-FFF2-40B4-BE49-F238E27FC236}">
                <a16:creationId xmlns:a16="http://schemas.microsoft.com/office/drawing/2014/main" id="{036A14E8-B42D-4AB3-9C68-0A739EB85A8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582987" y="1571620"/>
            <a:ext cx="5085525" cy="37124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9390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See the source image">
            <a:extLst>
              <a:ext uri="{FF2B5EF4-FFF2-40B4-BE49-F238E27FC236}">
                <a16:creationId xmlns:a16="http://schemas.microsoft.com/office/drawing/2014/main" id="{54D51282-CA41-4B1A-9D98-B3B55C6EB74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499360" y="4201484"/>
            <a:ext cx="3404982" cy="248563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7F0163C8-7DA0-45D1-8576-9EACF05268E3}"/>
              </a:ext>
            </a:extLst>
          </p:cNvPr>
          <p:cNvSpPr txBox="1"/>
          <p:nvPr/>
        </p:nvSpPr>
        <p:spPr>
          <a:xfrm>
            <a:off x="133199" y="170881"/>
            <a:ext cx="8771143" cy="5262979"/>
          </a:xfrm>
          <a:prstGeom prst="rect">
            <a:avLst/>
          </a:prstGeom>
          <a:noFill/>
        </p:spPr>
        <p:txBody>
          <a:bodyPr wrap="square">
            <a:spAutoFit/>
          </a:bodyPr>
          <a:lstStyle/>
          <a:p>
            <a:r>
              <a:rPr lang="en-US" sz="2800" b="1" baseline="30000" dirty="0">
                <a:solidFill>
                  <a:srgbClr val="000000"/>
                </a:solidFill>
                <a:latin typeface="system-ui"/>
              </a:rPr>
              <a:t>3</a:t>
            </a:r>
            <a:r>
              <a:rPr lang="en-US" sz="2800" b="1" i="0" baseline="30000" dirty="0">
                <a:solidFill>
                  <a:srgbClr val="000000"/>
                </a:solidFill>
                <a:effectLst/>
                <a:latin typeface="system-ui"/>
              </a:rPr>
              <a:t> </a:t>
            </a:r>
            <a:r>
              <a:rPr lang="en-US" sz="2800" b="0" i="0" dirty="0">
                <a:solidFill>
                  <a:srgbClr val="000000"/>
                </a:solidFill>
                <a:effectLst/>
                <a:latin typeface="system-ui"/>
              </a:rPr>
              <a:t>He took his brother by the heel in the womb,</a:t>
            </a:r>
            <a:br>
              <a:rPr lang="en-US" sz="2800" dirty="0"/>
            </a:br>
            <a:r>
              <a:rPr lang="en-US" sz="2800" b="0" i="0" dirty="0">
                <a:solidFill>
                  <a:srgbClr val="000000"/>
                </a:solidFill>
                <a:effectLst/>
                <a:latin typeface="system-ui"/>
              </a:rPr>
              <a:t>And in his strength he struggled with God.</a:t>
            </a:r>
            <a:br>
              <a:rPr lang="en-US" sz="2800" dirty="0"/>
            </a:br>
            <a:r>
              <a:rPr lang="en-US" sz="2800" b="1" i="0" baseline="30000" dirty="0">
                <a:solidFill>
                  <a:srgbClr val="000000"/>
                </a:solidFill>
                <a:effectLst/>
                <a:latin typeface="system-ui"/>
              </a:rPr>
              <a:t>4 </a:t>
            </a:r>
            <a:r>
              <a:rPr lang="en-US" sz="2800" b="0" i="0" dirty="0">
                <a:solidFill>
                  <a:srgbClr val="000000"/>
                </a:solidFill>
                <a:effectLst/>
                <a:latin typeface="system-ui"/>
              </a:rPr>
              <a:t>Yes, he struggled with the Angel and prevailed;</a:t>
            </a:r>
            <a:br>
              <a:rPr lang="en-US" sz="2800" dirty="0"/>
            </a:br>
            <a:r>
              <a:rPr lang="en-US" sz="2800" b="0" i="0" dirty="0">
                <a:solidFill>
                  <a:srgbClr val="000000"/>
                </a:solidFill>
                <a:effectLst/>
                <a:latin typeface="system-ui"/>
              </a:rPr>
              <a:t>He wept, and sought favor from Him.</a:t>
            </a:r>
            <a:br>
              <a:rPr lang="en-US" sz="2800" dirty="0"/>
            </a:br>
            <a:r>
              <a:rPr lang="en-US" sz="2800" b="0" dirty="0">
                <a:solidFill>
                  <a:srgbClr val="000000"/>
                </a:solidFill>
                <a:effectLst/>
                <a:latin typeface="system-ui"/>
              </a:rPr>
              <a:t>He found Him in Bethel,</a:t>
            </a:r>
            <a:br>
              <a:rPr lang="en-US" sz="2800" dirty="0"/>
            </a:br>
            <a:r>
              <a:rPr lang="en-US" sz="2800" b="0" dirty="0">
                <a:solidFill>
                  <a:srgbClr val="000000"/>
                </a:solidFill>
                <a:effectLst/>
                <a:latin typeface="system-ui"/>
              </a:rPr>
              <a:t>And there He spoke to us—</a:t>
            </a:r>
            <a:br>
              <a:rPr lang="en-US" sz="2800" dirty="0"/>
            </a:br>
            <a:r>
              <a:rPr lang="en-US" sz="2800" b="1" baseline="30000" dirty="0">
                <a:solidFill>
                  <a:srgbClr val="000000"/>
                </a:solidFill>
                <a:effectLst/>
                <a:latin typeface="system-ui"/>
              </a:rPr>
              <a:t>5 </a:t>
            </a:r>
            <a:r>
              <a:rPr lang="en-US" sz="2800" b="0" dirty="0">
                <a:solidFill>
                  <a:srgbClr val="000000"/>
                </a:solidFill>
                <a:effectLst/>
                <a:latin typeface="system-ui"/>
              </a:rPr>
              <a:t>That is, the </a:t>
            </a:r>
            <a:r>
              <a:rPr lang="en-US" sz="2800" b="0" cap="small" dirty="0">
                <a:solidFill>
                  <a:srgbClr val="000000"/>
                </a:solidFill>
                <a:effectLst/>
                <a:latin typeface="system-ui"/>
              </a:rPr>
              <a:t>Lord</a:t>
            </a:r>
            <a:r>
              <a:rPr lang="en-US" sz="2800" b="0" dirty="0">
                <a:solidFill>
                  <a:srgbClr val="000000"/>
                </a:solidFill>
                <a:effectLst/>
                <a:latin typeface="system-ui"/>
              </a:rPr>
              <a:t> God of hosts.</a:t>
            </a:r>
            <a:br>
              <a:rPr lang="en-US" sz="2800" dirty="0"/>
            </a:br>
            <a:r>
              <a:rPr lang="en-US" sz="2800" b="0" dirty="0">
                <a:solidFill>
                  <a:srgbClr val="000000"/>
                </a:solidFill>
                <a:effectLst/>
                <a:latin typeface="system-ui"/>
              </a:rPr>
              <a:t>The </a:t>
            </a:r>
            <a:r>
              <a:rPr lang="en-US" sz="2800" b="0" cap="small" dirty="0">
                <a:solidFill>
                  <a:srgbClr val="000000"/>
                </a:solidFill>
                <a:effectLst/>
                <a:latin typeface="system-ui"/>
              </a:rPr>
              <a:t>Lord</a:t>
            </a:r>
            <a:r>
              <a:rPr lang="en-US" sz="2800" b="0" dirty="0">
                <a:solidFill>
                  <a:srgbClr val="000000"/>
                </a:solidFill>
                <a:effectLst/>
                <a:latin typeface="system-ui"/>
              </a:rPr>
              <a:t> is His memorable name.</a:t>
            </a:r>
            <a:br>
              <a:rPr lang="en-US" sz="2800" dirty="0"/>
            </a:br>
            <a:r>
              <a:rPr lang="en-US" sz="2800" b="1" baseline="30000" dirty="0">
                <a:solidFill>
                  <a:srgbClr val="000000"/>
                </a:solidFill>
                <a:effectLst/>
                <a:latin typeface="system-ui"/>
              </a:rPr>
              <a:t>6 </a:t>
            </a:r>
            <a:r>
              <a:rPr lang="en-US" sz="2800" b="0" dirty="0">
                <a:solidFill>
                  <a:srgbClr val="000000"/>
                </a:solidFill>
                <a:effectLst/>
                <a:latin typeface="system-ui"/>
              </a:rPr>
              <a:t>So you, by the help of your God, </a:t>
            </a:r>
            <a:r>
              <a:rPr lang="en-US" sz="2800" b="1" dirty="0">
                <a:solidFill>
                  <a:srgbClr val="002060"/>
                </a:solidFill>
                <a:effectLst/>
                <a:latin typeface="system-ui"/>
              </a:rPr>
              <a:t>return</a:t>
            </a:r>
            <a:r>
              <a:rPr lang="en-US" sz="2800" b="0" dirty="0">
                <a:solidFill>
                  <a:srgbClr val="002060"/>
                </a:solidFill>
                <a:effectLst/>
                <a:latin typeface="system-ui"/>
              </a:rPr>
              <a:t>;</a:t>
            </a:r>
            <a:br>
              <a:rPr lang="en-US" sz="2800" dirty="0">
                <a:solidFill>
                  <a:srgbClr val="002060"/>
                </a:solidFill>
              </a:rPr>
            </a:br>
            <a:r>
              <a:rPr lang="en-US" sz="2800" b="1" dirty="0">
                <a:solidFill>
                  <a:srgbClr val="002060"/>
                </a:solidFill>
                <a:effectLst/>
                <a:latin typeface="system-ui"/>
              </a:rPr>
              <a:t>Observe mercy and justice,</a:t>
            </a:r>
            <a:br>
              <a:rPr lang="en-US" sz="2800" b="1" dirty="0">
                <a:solidFill>
                  <a:srgbClr val="002060"/>
                </a:solidFill>
              </a:rPr>
            </a:br>
            <a:r>
              <a:rPr lang="en-US" sz="2800" b="1" dirty="0">
                <a:solidFill>
                  <a:srgbClr val="002060"/>
                </a:solidFill>
                <a:effectLst/>
                <a:latin typeface="system-ui"/>
              </a:rPr>
              <a:t>And wait on your God continually</a:t>
            </a:r>
            <a:r>
              <a:rPr lang="en-US" sz="2800" b="0" dirty="0">
                <a:solidFill>
                  <a:srgbClr val="000000"/>
                </a:solidFill>
                <a:effectLst/>
                <a:latin typeface="system-ui"/>
              </a:rPr>
              <a:t>.</a:t>
            </a:r>
            <a:r>
              <a:rPr lang="en-US" sz="2800" dirty="0">
                <a:solidFill>
                  <a:srgbClr val="000000"/>
                </a:solidFill>
                <a:latin typeface="system-ui"/>
              </a:rPr>
              <a:t>									 				     		</a:t>
            </a:r>
            <a:r>
              <a:rPr lang="en-US" sz="2800" i="1" dirty="0">
                <a:solidFill>
                  <a:srgbClr val="000000"/>
                </a:solidFill>
                <a:latin typeface="system-ui"/>
              </a:rPr>
              <a:t>Hosea 12:3-6</a:t>
            </a:r>
            <a:endParaRPr lang="en-US" sz="2800" i="1" dirty="0"/>
          </a:p>
        </p:txBody>
      </p:sp>
    </p:spTree>
    <p:extLst>
      <p:ext uri="{BB962C8B-B14F-4D97-AF65-F5344CB8AC3E}">
        <p14:creationId xmlns:p14="http://schemas.microsoft.com/office/powerpoint/2010/main" val="3020316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3140E10-5608-4ED4-9302-014D71CA4CC5}"/>
              </a:ext>
            </a:extLst>
          </p:cNvPr>
          <p:cNvSpPr txBox="1"/>
          <p:nvPr/>
        </p:nvSpPr>
        <p:spPr>
          <a:xfrm>
            <a:off x="253724" y="170881"/>
            <a:ext cx="8467738" cy="2554545"/>
          </a:xfrm>
          <a:prstGeom prst="rect">
            <a:avLst/>
          </a:prstGeom>
          <a:noFill/>
        </p:spPr>
        <p:txBody>
          <a:bodyPr wrap="square">
            <a:spAutoFit/>
          </a:bodyPr>
          <a:lstStyle/>
          <a:p>
            <a:r>
              <a:rPr lang="en-US" sz="3200" b="0" i="0" dirty="0">
                <a:solidFill>
                  <a:srgbClr val="000000"/>
                </a:solidFill>
                <a:effectLst/>
                <a:latin typeface="system-ui"/>
              </a:rPr>
              <a:t>Now the first came out red, all over like a hairy garment; and they named him Esau. Afterward his brother came out with</a:t>
            </a:r>
            <a:r>
              <a:rPr lang="en-US" sz="3200" b="1" i="0" u="sng" dirty="0">
                <a:solidFill>
                  <a:srgbClr val="000000"/>
                </a:solidFill>
                <a:effectLst/>
                <a:latin typeface="system-ui"/>
              </a:rPr>
              <a:t> his hand holding on to Esau’s heel, so he was named Jacob</a:t>
            </a:r>
            <a:r>
              <a:rPr lang="en-US" sz="3200" b="0" i="0" dirty="0">
                <a:solidFill>
                  <a:srgbClr val="000000"/>
                </a:solidFill>
                <a:effectLst/>
                <a:latin typeface="system-ui"/>
              </a:rPr>
              <a:t>; and Isaac was sixty years old when she gave birth to them.</a:t>
            </a:r>
          </a:p>
        </p:txBody>
      </p:sp>
      <p:sp>
        <p:nvSpPr>
          <p:cNvPr id="8" name="TextBox 7">
            <a:extLst>
              <a:ext uri="{FF2B5EF4-FFF2-40B4-BE49-F238E27FC236}">
                <a16:creationId xmlns:a16="http://schemas.microsoft.com/office/drawing/2014/main" id="{BBC997D8-B01D-4EDF-B1A1-017274D0BA48}"/>
              </a:ext>
            </a:extLst>
          </p:cNvPr>
          <p:cNvSpPr txBox="1"/>
          <p:nvPr/>
        </p:nvSpPr>
        <p:spPr>
          <a:xfrm>
            <a:off x="5605976" y="2905780"/>
            <a:ext cx="4572000" cy="523220"/>
          </a:xfrm>
          <a:prstGeom prst="rect">
            <a:avLst/>
          </a:prstGeom>
          <a:noFill/>
        </p:spPr>
        <p:txBody>
          <a:bodyPr wrap="square">
            <a:spAutoFit/>
          </a:bodyPr>
          <a:lstStyle/>
          <a:p>
            <a:r>
              <a:rPr lang="en-US" sz="2800" dirty="0">
                <a:solidFill>
                  <a:srgbClr val="000000"/>
                </a:solidFill>
                <a:latin typeface="system-ui"/>
              </a:rPr>
              <a:t>Genesis 25:25-26</a:t>
            </a:r>
            <a:endParaRPr lang="en-US" sz="2800" dirty="0"/>
          </a:p>
        </p:txBody>
      </p:sp>
      <p:pic>
        <p:nvPicPr>
          <p:cNvPr id="9" name="Picture 2" descr="See the source image">
            <a:extLst>
              <a:ext uri="{FF2B5EF4-FFF2-40B4-BE49-F238E27FC236}">
                <a16:creationId xmlns:a16="http://schemas.microsoft.com/office/drawing/2014/main" id="{FAE8E5DD-CB08-4145-ABB7-FC30D819066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316480" y="4201484"/>
            <a:ext cx="3404982" cy="24856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9773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3140E10-5608-4ED4-9302-014D71CA4CC5}"/>
              </a:ext>
            </a:extLst>
          </p:cNvPr>
          <p:cNvSpPr txBox="1"/>
          <p:nvPr/>
        </p:nvSpPr>
        <p:spPr>
          <a:xfrm>
            <a:off x="253724" y="170881"/>
            <a:ext cx="8890276" cy="2554545"/>
          </a:xfrm>
          <a:prstGeom prst="rect">
            <a:avLst/>
          </a:prstGeom>
          <a:noFill/>
        </p:spPr>
        <p:txBody>
          <a:bodyPr wrap="square">
            <a:spAutoFit/>
          </a:bodyPr>
          <a:lstStyle/>
          <a:p>
            <a:r>
              <a:rPr lang="en-US" sz="3200" b="0" dirty="0">
                <a:solidFill>
                  <a:srgbClr val="000000"/>
                </a:solidFill>
                <a:effectLst/>
                <a:latin typeface="system-ui"/>
              </a:rPr>
              <a:t>When Jacob had cooked a stew one day, Esau came in from the field and he was exhausted; and Esau said to Jacob, “Please let me have a mouthful of that red stuff there, for I am exhausted.” … But Jacob said, “</a:t>
            </a:r>
            <a:r>
              <a:rPr lang="en-US" sz="3200" b="1" u="sng" dirty="0">
                <a:solidFill>
                  <a:srgbClr val="000000"/>
                </a:solidFill>
                <a:effectLst/>
                <a:latin typeface="system-ui"/>
              </a:rPr>
              <a:t>First sell me your birthright</a:t>
            </a:r>
            <a:r>
              <a:rPr lang="en-US" sz="3200" b="0" dirty="0">
                <a:solidFill>
                  <a:srgbClr val="000000"/>
                </a:solidFill>
                <a:effectLst/>
                <a:latin typeface="system-ui"/>
              </a:rPr>
              <a:t>.”</a:t>
            </a:r>
          </a:p>
        </p:txBody>
      </p:sp>
      <p:sp>
        <p:nvSpPr>
          <p:cNvPr id="8" name="TextBox 7">
            <a:extLst>
              <a:ext uri="{FF2B5EF4-FFF2-40B4-BE49-F238E27FC236}">
                <a16:creationId xmlns:a16="http://schemas.microsoft.com/office/drawing/2014/main" id="{BBC997D8-B01D-4EDF-B1A1-017274D0BA48}"/>
              </a:ext>
            </a:extLst>
          </p:cNvPr>
          <p:cNvSpPr txBox="1"/>
          <p:nvPr/>
        </p:nvSpPr>
        <p:spPr>
          <a:xfrm>
            <a:off x="5605976" y="2905780"/>
            <a:ext cx="4572000" cy="523220"/>
          </a:xfrm>
          <a:prstGeom prst="rect">
            <a:avLst/>
          </a:prstGeom>
          <a:noFill/>
        </p:spPr>
        <p:txBody>
          <a:bodyPr wrap="square">
            <a:spAutoFit/>
          </a:bodyPr>
          <a:lstStyle/>
          <a:p>
            <a:r>
              <a:rPr lang="en-US" sz="2800" dirty="0">
                <a:solidFill>
                  <a:srgbClr val="000000"/>
                </a:solidFill>
                <a:latin typeface="system-ui"/>
              </a:rPr>
              <a:t>Genesis 25:29-31</a:t>
            </a:r>
            <a:endParaRPr lang="en-US" sz="2800" dirty="0"/>
          </a:p>
        </p:txBody>
      </p:sp>
      <p:pic>
        <p:nvPicPr>
          <p:cNvPr id="5" name="Picture 2" descr="See the source image">
            <a:extLst>
              <a:ext uri="{FF2B5EF4-FFF2-40B4-BE49-F238E27FC236}">
                <a16:creationId xmlns:a16="http://schemas.microsoft.com/office/drawing/2014/main" id="{17EFD7C5-314F-42C8-ABAA-66F9C20CD63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316480" y="4201484"/>
            <a:ext cx="3404982" cy="24856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5754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3140E10-5608-4ED4-9302-014D71CA4CC5}"/>
              </a:ext>
            </a:extLst>
          </p:cNvPr>
          <p:cNvSpPr txBox="1"/>
          <p:nvPr/>
        </p:nvSpPr>
        <p:spPr>
          <a:xfrm>
            <a:off x="253724" y="170881"/>
            <a:ext cx="8890276" cy="2554545"/>
          </a:xfrm>
          <a:prstGeom prst="rect">
            <a:avLst/>
          </a:prstGeom>
          <a:noFill/>
        </p:spPr>
        <p:txBody>
          <a:bodyPr wrap="square">
            <a:spAutoFit/>
          </a:bodyPr>
          <a:lstStyle/>
          <a:p>
            <a:r>
              <a:rPr lang="en-US" sz="3200" b="0" i="0" dirty="0">
                <a:solidFill>
                  <a:srgbClr val="000000"/>
                </a:solidFill>
                <a:effectLst/>
                <a:latin typeface="system-ui"/>
              </a:rPr>
              <a:t>Then he came to his father and said, “My father.” And he said, “Here I am. Who are you, my son?” </a:t>
            </a:r>
            <a:r>
              <a:rPr lang="en-US" sz="3200" b="1" i="0" u="sng" dirty="0">
                <a:solidFill>
                  <a:srgbClr val="000000"/>
                </a:solidFill>
                <a:effectLst/>
                <a:latin typeface="system-ui"/>
              </a:rPr>
              <a:t>Jacob said</a:t>
            </a:r>
            <a:r>
              <a:rPr lang="en-US" sz="3200" b="1" i="0" dirty="0">
                <a:solidFill>
                  <a:srgbClr val="000000"/>
                </a:solidFill>
                <a:effectLst/>
                <a:latin typeface="system-ui"/>
              </a:rPr>
              <a:t> </a:t>
            </a:r>
            <a:r>
              <a:rPr lang="en-US" sz="3200" b="0" i="0" dirty="0">
                <a:solidFill>
                  <a:srgbClr val="000000"/>
                </a:solidFill>
                <a:effectLst/>
                <a:latin typeface="system-ui"/>
              </a:rPr>
              <a:t>to his father, “</a:t>
            </a:r>
            <a:r>
              <a:rPr lang="en-US" sz="3200" b="1" i="0" u="sng" dirty="0">
                <a:solidFill>
                  <a:srgbClr val="000000"/>
                </a:solidFill>
                <a:effectLst/>
                <a:latin typeface="system-ui"/>
              </a:rPr>
              <a:t>I am Esau</a:t>
            </a:r>
            <a:r>
              <a:rPr lang="en-US" sz="3200" b="1" i="0" dirty="0">
                <a:solidFill>
                  <a:srgbClr val="000000"/>
                </a:solidFill>
                <a:effectLst/>
                <a:latin typeface="system-ui"/>
              </a:rPr>
              <a:t> </a:t>
            </a:r>
            <a:r>
              <a:rPr lang="en-US" sz="3200" b="0" i="0" dirty="0">
                <a:solidFill>
                  <a:srgbClr val="000000"/>
                </a:solidFill>
                <a:effectLst/>
                <a:latin typeface="system-ui"/>
              </a:rPr>
              <a:t>your firstborn; I have done as you told me. Come now, sit and eat of my game, so that you may bless me.”</a:t>
            </a:r>
            <a:endParaRPr lang="en-US" sz="3200" b="0" dirty="0">
              <a:solidFill>
                <a:srgbClr val="000000"/>
              </a:solidFill>
              <a:effectLst/>
              <a:latin typeface="system-ui"/>
            </a:endParaRPr>
          </a:p>
        </p:txBody>
      </p:sp>
      <p:sp>
        <p:nvSpPr>
          <p:cNvPr id="8" name="TextBox 7">
            <a:extLst>
              <a:ext uri="{FF2B5EF4-FFF2-40B4-BE49-F238E27FC236}">
                <a16:creationId xmlns:a16="http://schemas.microsoft.com/office/drawing/2014/main" id="{BBC997D8-B01D-4EDF-B1A1-017274D0BA48}"/>
              </a:ext>
            </a:extLst>
          </p:cNvPr>
          <p:cNvSpPr txBox="1"/>
          <p:nvPr/>
        </p:nvSpPr>
        <p:spPr>
          <a:xfrm>
            <a:off x="5605976" y="2905780"/>
            <a:ext cx="4572000" cy="523220"/>
          </a:xfrm>
          <a:prstGeom prst="rect">
            <a:avLst/>
          </a:prstGeom>
          <a:noFill/>
        </p:spPr>
        <p:txBody>
          <a:bodyPr wrap="square">
            <a:spAutoFit/>
          </a:bodyPr>
          <a:lstStyle/>
          <a:p>
            <a:r>
              <a:rPr lang="en-US" sz="2800" dirty="0">
                <a:solidFill>
                  <a:srgbClr val="000000"/>
                </a:solidFill>
                <a:latin typeface="system-ui"/>
              </a:rPr>
              <a:t>Genesis 27:18-19</a:t>
            </a:r>
            <a:endParaRPr lang="en-US" sz="2800" dirty="0"/>
          </a:p>
        </p:txBody>
      </p:sp>
      <p:pic>
        <p:nvPicPr>
          <p:cNvPr id="5" name="Picture 2" descr="See the source image">
            <a:extLst>
              <a:ext uri="{FF2B5EF4-FFF2-40B4-BE49-F238E27FC236}">
                <a16:creationId xmlns:a16="http://schemas.microsoft.com/office/drawing/2014/main" id="{2A1CA09E-D312-40F5-9F50-92C51D9A16A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316480" y="4201484"/>
            <a:ext cx="3404982" cy="24856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614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3140E10-5608-4ED4-9302-014D71CA4CC5}"/>
              </a:ext>
            </a:extLst>
          </p:cNvPr>
          <p:cNvSpPr txBox="1"/>
          <p:nvPr/>
        </p:nvSpPr>
        <p:spPr>
          <a:xfrm>
            <a:off x="253724" y="170881"/>
            <a:ext cx="8890276" cy="2554545"/>
          </a:xfrm>
          <a:prstGeom prst="rect">
            <a:avLst/>
          </a:prstGeom>
          <a:noFill/>
        </p:spPr>
        <p:txBody>
          <a:bodyPr wrap="square">
            <a:spAutoFit/>
          </a:bodyPr>
          <a:lstStyle/>
          <a:p>
            <a:r>
              <a:rPr lang="en-US" sz="3200" b="0" dirty="0">
                <a:solidFill>
                  <a:srgbClr val="000000"/>
                </a:solidFill>
                <a:effectLst/>
                <a:latin typeface="system-ui"/>
              </a:rPr>
              <a:t>Then Esau said, “</a:t>
            </a:r>
            <a:r>
              <a:rPr lang="en-US" sz="3200" b="1" u="sng" dirty="0">
                <a:solidFill>
                  <a:srgbClr val="000000"/>
                </a:solidFill>
                <a:effectLst/>
                <a:latin typeface="system-ui"/>
              </a:rPr>
              <a:t>Is he not rightly named Jacob</a:t>
            </a:r>
            <a:r>
              <a:rPr lang="en-US" sz="3200" b="0" dirty="0">
                <a:solidFill>
                  <a:srgbClr val="000000"/>
                </a:solidFill>
                <a:effectLst/>
                <a:latin typeface="system-ui"/>
              </a:rPr>
              <a:t>, for he has betrayed me these two times? He took away my birthright, and behold, now he has taken away my blessing.” And he said, “Have you not reserved a blessing for me?”</a:t>
            </a:r>
          </a:p>
        </p:txBody>
      </p:sp>
      <p:sp>
        <p:nvSpPr>
          <p:cNvPr id="8" name="TextBox 7">
            <a:extLst>
              <a:ext uri="{FF2B5EF4-FFF2-40B4-BE49-F238E27FC236}">
                <a16:creationId xmlns:a16="http://schemas.microsoft.com/office/drawing/2014/main" id="{BBC997D8-B01D-4EDF-B1A1-017274D0BA48}"/>
              </a:ext>
            </a:extLst>
          </p:cNvPr>
          <p:cNvSpPr txBox="1"/>
          <p:nvPr/>
        </p:nvSpPr>
        <p:spPr>
          <a:xfrm>
            <a:off x="5605976" y="2905780"/>
            <a:ext cx="2679895" cy="523220"/>
          </a:xfrm>
          <a:prstGeom prst="rect">
            <a:avLst/>
          </a:prstGeom>
          <a:noFill/>
        </p:spPr>
        <p:txBody>
          <a:bodyPr wrap="square">
            <a:spAutoFit/>
          </a:bodyPr>
          <a:lstStyle/>
          <a:p>
            <a:pPr algn="ctr"/>
            <a:r>
              <a:rPr lang="en-US" sz="2800" dirty="0">
                <a:solidFill>
                  <a:srgbClr val="000000"/>
                </a:solidFill>
                <a:latin typeface="system-ui"/>
              </a:rPr>
              <a:t>Genesis 27:36</a:t>
            </a:r>
            <a:endParaRPr lang="en-US" sz="2800" dirty="0"/>
          </a:p>
        </p:txBody>
      </p:sp>
      <p:pic>
        <p:nvPicPr>
          <p:cNvPr id="5" name="Picture 2" descr="See the source image">
            <a:extLst>
              <a:ext uri="{FF2B5EF4-FFF2-40B4-BE49-F238E27FC236}">
                <a16:creationId xmlns:a16="http://schemas.microsoft.com/office/drawing/2014/main" id="{54D51282-CA41-4B1A-9D98-B3B55C6EB74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316480" y="4201484"/>
            <a:ext cx="3404982" cy="24856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4286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See the source image">
            <a:extLst>
              <a:ext uri="{FF2B5EF4-FFF2-40B4-BE49-F238E27FC236}">
                <a16:creationId xmlns:a16="http://schemas.microsoft.com/office/drawing/2014/main" id="{54D51282-CA41-4B1A-9D98-B3B55C6EB74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499360" y="4201484"/>
            <a:ext cx="3404982" cy="248563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97CBE2BB-5673-4065-8FCF-93A3CE85FBA1}"/>
              </a:ext>
            </a:extLst>
          </p:cNvPr>
          <p:cNvSpPr txBox="1"/>
          <p:nvPr/>
        </p:nvSpPr>
        <p:spPr>
          <a:xfrm>
            <a:off x="0" y="2659559"/>
            <a:ext cx="9256542" cy="769441"/>
          </a:xfrm>
          <a:prstGeom prst="rect">
            <a:avLst/>
          </a:prstGeom>
          <a:noFill/>
        </p:spPr>
        <p:txBody>
          <a:bodyPr wrap="square" rtlCol="0">
            <a:spAutoFit/>
          </a:bodyPr>
          <a:lstStyle/>
          <a:p>
            <a:pPr algn="ctr"/>
            <a:r>
              <a:rPr lang="en-US" sz="4400" b="1" dirty="0"/>
              <a:t>Genesis 32:24-32</a:t>
            </a:r>
          </a:p>
        </p:txBody>
      </p:sp>
    </p:spTree>
    <p:extLst>
      <p:ext uri="{BB962C8B-B14F-4D97-AF65-F5344CB8AC3E}">
        <p14:creationId xmlns:p14="http://schemas.microsoft.com/office/powerpoint/2010/main" val="2705867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See the source image">
            <a:extLst>
              <a:ext uri="{FF2B5EF4-FFF2-40B4-BE49-F238E27FC236}">
                <a16:creationId xmlns:a16="http://schemas.microsoft.com/office/drawing/2014/main" id="{54D51282-CA41-4B1A-9D98-B3B55C6EB74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499360" y="4201484"/>
            <a:ext cx="3404982" cy="248563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2B80BB16-C5D6-497B-AB5B-8132BE2C7595}"/>
              </a:ext>
            </a:extLst>
          </p:cNvPr>
          <p:cNvSpPr txBox="1"/>
          <p:nvPr/>
        </p:nvSpPr>
        <p:spPr>
          <a:xfrm>
            <a:off x="0" y="0"/>
            <a:ext cx="8560191" cy="5693866"/>
          </a:xfrm>
          <a:prstGeom prst="rect">
            <a:avLst/>
          </a:prstGeom>
          <a:noFill/>
        </p:spPr>
        <p:txBody>
          <a:bodyPr wrap="square">
            <a:spAutoFit/>
          </a:bodyPr>
          <a:lstStyle/>
          <a:p>
            <a:r>
              <a:rPr lang="en-US" sz="2800" b="0" dirty="0">
                <a:solidFill>
                  <a:srgbClr val="000000"/>
                </a:solidFill>
                <a:effectLst/>
                <a:latin typeface="system-ui"/>
              </a:rPr>
              <a:t>Then he said, “Your name shall no longer be Jacob, but Israel; for you have contended with God and with men, and have prevailed.” </a:t>
            </a:r>
          </a:p>
          <a:p>
            <a:endParaRPr lang="en-US" sz="2800" dirty="0">
              <a:solidFill>
                <a:srgbClr val="000000"/>
              </a:solidFill>
              <a:latin typeface="system-ui"/>
            </a:endParaRPr>
          </a:p>
          <a:p>
            <a:r>
              <a:rPr lang="en-US" sz="2800" b="0" dirty="0">
                <a:solidFill>
                  <a:srgbClr val="000000"/>
                </a:solidFill>
                <a:effectLst/>
                <a:latin typeface="system-ui"/>
              </a:rPr>
              <a:t>So Jacob named the place Peniel, for he said, “I have seen God face to face, yet my life has been spared.” </a:t>
            </a:r>
          </a:p>
          <a:p>
            <a:endParaRPr lang="en-US" sz="2800" dirty="0">
              <a:solidFill>
                <a:srgbClr val="000000"/>
              </a:solidFill>
              <a:latin typeface="system-ui"/>
            </a:endParaRPr>
          </a:p>
          <a:p>
            <a:r>
              <a:rPr lang="en-US" sz="2800" b="0" dirty="0">
                <a:solidFill>
                  <a:srgbClr val="000000"/>
                </a:solidFill>
                <a:effectLst/>
                <a:latin typeface="system-ui"/>
              </a:rPr>
              <a:t>Therefore, to this day the sons of Israel do not eat the tendon of the hip which is on the socket of the hip, because he touched the socket of Jacob’s hip in the tendon of the hip.</a:t>
            </a:r>
          </a:p>
          <a:p>
            <a:endParaRPr lang="en-US" sz="2800" i="1" dirty="0">
              <a:solidFill>
                <a:srgbClr val="000000"/>
              </a:solidFill>
              <a:latin typeface="system-ui"/>
            </a:endParaRPr>
          </a:p>
          <a:p>
            <a:r>
              <a:rPr lang="en-US" sz="2800" i="1" dirty="0">
                <a:solidFill>
                  <a:srgbClr val="000000"/>
                </a:solidFill>
                <a:latin typeface="system-ui"/>
              </a:rPr>
              <a:t>Genesis 32:29, 30, 32</a:t>
            </a:r>
            <a:endParaRPr lang="en-US" sz="2800" i="1" dirty="0"/>
          </a:p>
        </p:txBody>
      </p:sp>
    </p:spTree>
    <p:extLst>
      <p:ext uri="{BB962C8B-B14F-4D97-AF65-F5344CB8AC3E}">
        <p14:creationId xmlns:p14="http://schemas.microsoft.com/office/powerpoint/2010/main" val="2417361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See the source image">
            <a:extLst>
              <a:ext uri="{FF2B5EF4-FFF2-40B4-BE49-F238E27FC236}">
                <a16:creationId xmlns:a16="http://schemas.microsoft.com/office/drawing/2014/main" id="{54D51282-CA41-4B1A-9D98-B3B55C6EB74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499360" y="4201484"/>
            <a:ext cx="3404982" cy="24856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6982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243</TotalTime>
  <Words>1187</Words>
  <Application>Microsoft Office PowerPoint</Application>
  <PresentationFormat>On-screen Show (4:3)</PresentationFormat>
  <Paragraphs>32</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system-ui</vt:lpstr>
      <vt:lpstr>Office Theme</vt:lpstr>
      <vt:lpstr>PowerPoint Presentation</vt:lpstr>
      <vt:lpstr>Jacob A Life of Wrestling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Jacob A Life of Wrestling</dc:title>
  <dc:creator>Alyse Nash</dc:creator>
  <cp:lastModifiedBy>Eastview Church</cp:lastModifiedBy>
  <cp:revision>14</cp:revision>
  <dcterms:created xsi:type="dcterms:W3CDTF">2021-02-23T17:36:02Z</dcterms:created>
  <dcterms:modified xsi:type="dcterms:W3CDTF">2021-02-26T19:03:43Z</dcterms:modified>
</cp:coreProperties>
</file>