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9" r:id="rId4"/>
    <p:sldId id="286" r:id="rId5"/>
    <p:sldId id="266" r:id="rId6"/>
    <p:sldId id="301" r:id="rId7"/>
    <p:sldId id="304" r:id="rId8"/>
    <p:sldId id="307" r:id="rId9"/>
    <p:sldId id="308" r:id="rId10"/>
    <p:sldId id="309" r:id="rId11"/>
    <p:sldId id="305" r:id="rId12"/>
    <p:sldId id="310" r:id="rId13"/>
    <p:sldId id="311" r:id="rId14"/>
    <p:sldId id="306" r:id="rId15"/>
    <p:sldId id="312" r:id="rId16"/>
    <p:sldId id="314" r:id="rId17"/>
    <p:sldId id="313" r:id="rId18"/>
    <p:sldId id="30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2" autoAdjust="0"/>
    <p:restoredTop sz="94660"/>
  </p:normalViewPr>
  <p:slideViewPr>
    <p:cSldViewPr snapToGrid="0">
      <p:cViewPr varScale="1">
        <p:scale>
          <a:sx n="78" d="100"/>
          <a:sy n="78" d="100"/>
        </p:scale>
        <p:origin x="11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63634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36089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8258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263287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A3250D-5DEA-49E3-A903-539221B6DE66}"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56120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A3250D-5DEA-49E3-A903-539221B6DE66}" type="datetimeFigureOut">
              <a:rPr lang="en-US" smtClean="0"/>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07191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A3250D-5DEA-49E3-A903-539221B6DE66}" type="datetimeFigureOut">
              <a:rPr lang="en-US" smtClean="0"/>
              <a:t>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7320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A3250D-5DEA-49E3-A903-539221B6DE66}" type="datetimeFigureOut">
              <a:rPr lang="en-US" smtClean="0"/>
              <a:t>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406185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250D-5DEA-49E3-A903-539221B6DE66}" type="datetimeFigureOut">
              <a:rPr lang="en-US" smtClean="0"/>
              <a:t>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15212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250D-5DEA-49E3-A903-539221B6DE66}" type="datetimeFigureOut">
              <a:rPr lang="en-US" smtClean="0"/>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70445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250D-5DEA-49E3-A903-539221B6DE66}" type="datetimeFigureOut">
              <a:rPr lang="en-US" smtClean="0"/>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38799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3250D-5DEA-49E3-A903-539221B6DE66}" type="datetimeFigureOut">
              <a:rPr lang="en-US" smtClean="0"/>
              <a:t>2/12/2021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94BF0-1708-4BA2-ACE0-E7919CF6D022}" type="slidenum">
              <a:rPr lang="en-US" smtClean="0"/>
              <a:t>‹#›</a:t>
            </a:fld>
            <a:endParaRPr lang="en-US"/>
          </a:p>
        </p:txBody>
      </p:sp>
    </p:spTree>
    <p:extLst>
      <p:ext uri="{BB962C8B-B14F-4D97-AF65-F5344CB8AC3E}">
        <p14:creationId xmlns:p14="http://schemas.microsoft.com/office/powerpoint/2010/main" val="115634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63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422030" y="2297780"/>
            <a:ext cx="8299939" cy="4031873"/>
          </a:xfrm>
          <a:prstGeom prst="rect">
            <a:avLst/>
          </a:prstGeom>
          <a:noFill/>
        </p:spPr>
        <p:txBody>
          <a:bodyPr wrap="square">
            <a:spAutoFit/>
          </a:bodyPr>
          <a:lstStyle/>
          <a:p>
            <a:r>
              <a:rPr lang="en-US" sz="3200" b="1" i="0" dirty="0">
                <a:solidFill>
                  <a:srgbClr val="00FFFF"/>
                </a:solidFill>
                <a:effectLst/>
              </a:rPr>
              <a:t>Romans 12:2</a:t>
            </a:r>
          </a:p>
          <a:p>
            <a:r>
              <a:rPr lang="en-US" sz="3200" b="0" i="0" dirty="0">
                <a:solidFill>
                  <a:schemeClr val="bg1"/>
                </a:solidFill>
                <a:effectLst/>
              </a:rPr>
              <a:t>And do not be conformed to this world, but be transformed by the </a:t>
            </a:r>
            <a:r>
              <a:rPr lang="en-US" sz="3200" b="0" i="0" u="sng" dirty="0">
                <a:solidFill>
                  <a:schemeClr val="bg1"/>
                </a:solidFill>
                <a:effectLst/>
              </a:rPr>
              <a:t>renewing of your mind</a:t>
            </a:r>
            <a:r>
              <a:rPr lang="en-US" sz="3200" b="0" i="0" dirty="0">
                <a:solidFill>
                  <a:schemeClr val="bg1"/>
                </a:solidFill>
                <a:effectLst/>
              </a:rPr>
              <a:t>, so that you may prove what the will of God is, that which is good and acceptable and perfect.</a:t>
            </a:r>
          </a:p>
          <a:p>
            <a:endParaRPr lang="en-US" sz="3200" dirty="0">
              <a:solidFill>
                <a:schemeClr val="bg1"/>
              </a:solidFill>
              <a:latin typeface="system-ui"/>
            </a:endParaRPr>
          </a:p>
          <a:p>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2182712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309487" y="2127043"/>
            <a:ext cx="8412481" cy="4031873"/>
          </a:xfrm>
          <a:prstGeom prst="rect">
            <a:avLst/>
          </a:prstGeom>
          <a:noFill/>
        </p:spPr>
        <p:txBody>
          <a:bodyPr wrap="square">
            <a:spAutoFit/>
          </a:bodyPr>
          <a:lstStyle/>
          <a:p>
            <a:r>
              <a:rPr lang="en-US" sz="3200" b="1" dirty="0">
                <a:solidFill>
                  <a:srgbClr val="00FFFF"/>
                </a:solidFill>
              </a:rPr>
              <a:t>Colossians 3:1-2</a:t>
            </a:r>
            <a:endParaRPr lang="en-US" sz="3200" b="1" i="0" dirty="0">
              <a:solidFill>
                <a:srgbClr val="00FFFF"/>
              </a:solidFill>
              <a:effectLst/>
            </a:endParaRPr>
          </a:p>
          <a:p>
            <a:r>
              <a:rPr lang="en-US" sz="3200" dirty="0">
                <a:solidFill>
                  <a:schemeClr val="bg1"/>
                </a:solidFill>
              </a:rPr>
              <a:t>Therefore, if you have been raised with Christ, keep seeking the things that are above, where Christ is, seated at the right hand of God. Set your minds on the things that are above, not on the things that are on earth.</a:t>
            </a:r>
            <a:endParaRPr lang="en-US" sz="3200" dirty="0">
              <a:solidFill>
                <a:schemeClr val="bg1"/>
              </a:solidFill>
              <a:latin typeface="system-ui"/>
            </a:endParaRPr>
          </a:p>
          <a:p>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150832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309487" y="2127043"/>
            <a:ext cx="8412481" cy="4031873"/>
          </a:xfrm>
          <a:prstGeom prst="rect">
            <a:avLst/>
          </a:prstGeom>
          <a:noFill/>
        </p:spPr>
        <p:txBody>
          <a:bodyPr wrap="square">
            <a:spAutoFit/>
          </a:bodyPr>
          <a:lstStyle/>
          <a:p>
            <a:r>
              <a:rPr lang="en-US" sz="3200" b="1" dirty="0">
                <a:solidFill>
                  <a:srgbClr val="00FFFF"/>
                </a:solidFill>
              </a:rPr>
              <a:t>Colossians 3:1-2</a:t>
            </a:r>
            <a:endParaRPr lang="en-US" sz="3200" b="1" i="0" dirty="0">
              <a:solidFill>
                <a:srgbClr val="00FFFF"/>
              </a:solidFill>
              <a:effectLst/>
            </a:endParaRPr>
          </a:p>
          <a:p>
            <a:r>
              <a:rPr lang="en-US" sz="3200" dirty="0">
                <a:solidFill>
                  <a:schemeClr val="bg1"/>
                </a:solidFill>
              </a:rPr>
              <a:t>Therefore, if you have been </a:t>
            </a:r>
            <a:r>
              <a:rPr lang="en-US" sz="3200" u="sng" dirty="0">
                <a:solidFill>
                  <a:schemeClr val="bg1"/>
                </a:solidFill>
              </a:rPr>
              <a:t>raised with Christ</a:t>
            </a:r>
            <a:r>
              <a:rPr lang="en-US" sz="3200" dirty="0">
                <a:solidFill>
                  <a:schemeClr val="bg1"/>
                </a:solidFill>
              </a:rPr>
              <a:t>, keep seeking the things that are above, where Christ is, seated at the right hand of God. Set your minds on the things that are above, not on the things that are on earth.</a:t>
            </a:r>
            <a:endParaRPr lang="en-US" sz="3200" dirty="0">
              <a:solidFill>
                <a:schemeClr val="bg1"/>
              </a:solidFill>
              <a:latin typeface="system-ui"/>
            </a:endParaRPr>
          </a:p>
          <a:p>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2828106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309487" y="2127043"/>
            <a:ext cx="8412481" cy="4031873"/>
          </a:xfrm>
          <a:prstGeom prst="rect">
            <a:avLst/>
          </a:prstGeom>
          <a:noFill/>
        </p:spPr>
        <p:txBody>
          <a:bodyPr wrap="square">
            <a:spAutoFit/>
          </a:bodyPr>
          <a:lstStyle/>
          <a:p>
            <a:r>
              <a:rPr lang="en-US" sz="3200" b="1" dirty="0">
                <a:solidFill>
                  <a:srgbClr val="00FFFF"/>
                </a:solidFill>
              </a:rPr>
              <a:t>Colossians 3:1-2</a:t>
            </a:r>
            <a:endParaRPr lang="en-US" sz="3200" b="1" i="0" dirty="0">
              <a:solidFill>
                <a:srgbClr val="00FFFF"/>
              </a:solidFill>
              <a:effectLst/>
            </a:endParaRPr>
          </a:p>
          <a:p>
            <a:r>
              <a:rPr lang="en-US" sz="3200" dirty="0">
                <a:solidFill>
                  <a:schemeClr val="bg1"/>
                </a:solidFill>
              </a:rPr>
              <a:t>Therefore, if you have been raised with Christ, keep seeking the </a:t>
            </a:r>
            <a:r>
              <a:rPr lang="en-US" sz="3200" u="sng" dirty="0">
                <a:solidFill>
                  <a:schemeClr val="bg1"/>
                </a:solidFill>
              </a:rPr>
              <a:t>things that are above</a:t>
            </a:r>
            <a:r>
              <a:rPr lang="en-US" sz="3200" dirty="0">
                <a:solidFill>
                  <a:schemeClr val="bg1"/>
                </a:solidFill>
              </a:rPr>
              <a:t>, where Christ is, seated at the right hand of God. Set your minds on the </a:t>
            </a:r>
            <a:r>
              <a:rPr lang="en-US" sz="3200" u="sng" dirty="0">
                <a:solidFill>
                  <a:schemeClr val="bg1"/>
                </a:solidFill>
              </a:rPr>
              <a:t>things that are above</a:t>
            </a:r>
            <a:r>
              <a:rPr lang="en-US" sz="3200" dirty="0">
                <a:solidFill>
                  <a:schemeClr val="bg1"/>
                </a:solidFill>
              </a:rPr>
              <a:t>, not on the things that are on earth.</a:t>
            </a:r>
            <a:endParaRPr lang="en-US" sz="3200" dirty="0">
              <a:solidFill>
                <a:schemeClr val="bg1"/>
              </a:solidFill>
              <a:latin typeface="system-ui"/>
            </a:endParaRPr>
          </a:p>
          <a:p>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67757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309487" y="2127043"/>
            <a:ext cx="8412481" cy="4031873"/>
          </a:xfrm>
          <a:prstGeom prst="rect">
            <a:avLst/>
          </a:prstGeom>
          <a:noFill/>
        </p:spPr>
        <p:txBody>
          <a:bodyPr wrap="square">
            <a:spAutoFit/>
          </a:bodyPr>
          <a:lstStyle/>
          <a:p>
            <a:r>
              <a:rPr lang="en-US" sz="3200" b="1" dirty="0">
                <a:solidFill>
                  <a:srgbClr val="00FFFF"/>
                </a:solidFill>
              </a:rPr>
              <a:t>Philippians 3:20-21</a:t>
            </a:r>
            <a:endParaRPr lang="en-US" sz="3200" b="1" i="0" dirty="0">
              <a:solidFill>
                <a:srgbClr val="00FFFF"/>
              </a:solidFill>
              <a:effectLst/>
            </a:endParaRPr>
          </a:p>
          <a:p>
            <a:r>
              <a:rPr lang="en-US" sz="3200" dirty="0">
                <a:solidFill>
                  <a:schemeClr val="bg1"/>
                </a:solidFill>
              </a:rPr>
              <a:t>For our </a:t>
            </a:r>
            <a:r>
              <a:rPr lang="en-US" sz="3200" u="sng" dirty="0">
                <a:solidFill>
                  <a:schemeClr val="bg1"/>
                </a:solidFill>
              </a:rPr>
              <a:t>citizenship </a:t>
            </a:r>
            <a:r>
              <a:rPr lang="en-US" sz="3200" b="1" u="sng" dirty="0">
                <a:solidFill>
                  <a:srgbClr val="FFFF00"/>
                </a:solidFill>
              </a:rPr>
              <a:t>is</a:t>
            </a:r>
            <a:r>
              <a:rPr lang="en-US" sz="3200" u="sng" dirty="0">
                <a:solidFill>
                  <a:schemeClr val="bg1"/>
                </a:solidFill>
              </a:rPr>
              <a:t> in heaven</a:t>
            </a:r>
            <a:r>
              <a:rPr lang="en-US" sz="3200" dirty="0">
                <a:solidFill>
                  <a:schemeClr val="bg1"/>
                </a:solidFill>
              </a:rPr>
              <a:t>, from which we also eagerly wait for a Savior, the Lord Jesus Christ; who will transform the body of our lowly condition into conformity with His glorious body, by the exertion of the power that He has even to subject all things to Himself.</a:t>
            </a:r>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107381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309487" y="2127043"/>
            <a:ext cx="8412481" cy="4031873"/>
          </a:xfrm>
          <a:prstGeom prst="rect">
            <a:avLst/>
          </a:prstGeom>
          <a:noFill/>
        </p:spPr>
        <p:txBody>
          <a:bodyPr wrap="square">
            <a:spAutoFit/>
          </a:bodyPr>
          <a:lstStyle/>
          <a:p>
            <a:r>
              <a:rPr lang="en-US" sz="3200" b="1" dirty="0">
                <a:solidFill>
                  <a:srgbClr val="00FFFF"/>
                </a:solidFill>
              </a:rPr>
              <a:t>Philippians 3:20-21</a:t>
            </a:r>
            <a:endParaRPr lang="en-US" sz="3200" b="1" i="0" dirty="0">
              <a:solidFill>
                <a:srgbClr val="00FFFF"/>
              </a:solidFill>
              <a:effectLst/>
            </a:endParaRPr>
          </a:p>
          <a:p>
            <a:r>
              <a:rPr lang="en-US" sz="3200" dirty="0">
                <a:solidFill>
                  <a:schemeClr val="bg1"/>
                </a:solidFill>
              </a:rPr>
              <a:t>For our citizenship is in heaven, from which we also eagerly wait for a Savior, the Lord Jesus Christ; who will transform the body of our lowly condition into conformity with His glorious body, by the exertion of the power that He has even to subject all things to Himself.</a:t>
            </a:r>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
        <p:nvSpPr>
          <p:cNvPr id="9" name="TextBox 8">
            <a:extLst>
              <a:ext uri="{FF2B5EF4-FFF2-40B4-BE49-F238E27FC236}">
                <a16:creationId xmlns:a16="http://schemas.microsoft.com/office/drawing/2014/main" id="{121C7927-5F27-46DD-BB86-04EC9F6AE30A}"/>
              </a:ext>
            </a:extLst>
          </p:cNvPr>
          <p:cNvSpPr txBox="1"/>
          <p:nvPr/>
        </p:nvSpPr>
        <p:spPr>
          <a:xfrm>
            <a:off x="63305" y="1727688"/>
            <a:ext cx="9017390" cy="40318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endParaRPr lang="en-US" sz="3200" b="0" i="0" dirty="0">
              <a:solidFill>
                <a:schemeClr val="tx1"/>
              </a:solidFill>
              <a:effectLst/>
              <a:latin typeface="system-ui"/>
            </a:endParaRPr>
          </a:p>
          <a:p>
            <a:r>
              <a:rPr lang="en-US" sz="3200" dirty="0"/>
              <a:t>When those who were around Him saw what was going to happen, they said, “Lord, shall we strike with the sword?” And one of them struck the slave of the high priest and cut off his right ear.</a:t>
            </a:r>
            <a:r>
              <a:rPr lang="en-US" sz="3200" b="1" baseline="30000" dirty="0"/>
              <a:t> </a:t>
            </a:r>
            <a:r>
              <a:rPr lang="en-US" sz="3200" dirty="0"/>
              <a:t>But Jesus responded and said, “Stop! No more of this.” And He touched his ear and healed him.</a:t>
            </a:r>
            <a:endParaRPr lang="en-US" sz="4800" dirty="0">
              <a:solidFill>
                <a:schemeClr val="tx1"/>
              </a:solidFill>
              <a:latin typeface="system-ui"/>
            </a:endParaRPr>
          </a:p>
          <a:p>
            <a:r>
              <a:rPr lang="en-US" sz="3200" dirty="0">
                <a:solidFill>
                  <a:schemeClr val="tx1"/>
                </a:solidFill>
                <a:latin typeface="system-ui"/>
              </a:rPr>
              <a:t>														Luke 22:49-51</a:t>
            </a:r>
            <a:endParaRPr lang="en-US" sz="3200" dirty="0">
              <a:solidFill>
                <a:schemeClr val="tx1"/>
              </a:solidFill>
            </a:endParaRPr>
          </a:p>
        </p:txBody>
      </p:sp>
    </p:spTree>
    <p:extLst>
      <p:ext uri="{BB962C8B-B14F-4D97-AF65-F5344CB8AC3E}">
        <p14:creationId xmlns:p14="http://schemas.microsoft.com/office/powerpoint/2010/main" val="1456036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309487" y="2127043"/>
            <a:ext cx="8412481" cy="4031873"/>
          </a:xfrm>
          <a:prstGeom prst="rect">
            <a:avLst/>
          </a:prstGeom>
          <a:noFill/>
        </p:spPr>
        <p:txBody>
          <a:bodyPr wrap="square">
            <a:spAutoFit/>
          </a:bodyPr>
          <a:lstStyle/>
          <a:p>
            <a:r>
              <a:rPr lang="en-US" sz="3200" b="1" dirty="0">
                <a:solidFill>
                  <a:srgbClr val="00FFFF"/>
                </a:solidFill>
              </a:rPr>
              <a:t>Philippians 3:20-21</a:t>
            </a:r>
            <a:endParaRPr lang="en-US" sz="3200" b="1" i="0" dirty="0">
              <a:solidFill>
                <a:srgbClr val="00FFFF"/>
              </a:solidFill>
              <a:effectLst/>
            </a:endParaRPr>
          </a:p>
          <a:p>
            <a:r>
              <a:rPr lang="en-US" sz="3200" dirty="0">
                <a:solidFill>
                  <a:schemeClr val="bg1"/>
                </a:solidFill>
              </a:rPr>
              <a:t>For our citizenship is in heaven, from which we also eagerly wait for a Savior, the Lord Jesus Christ; who will transform the body of our lowly condition into conformity with His glorious body, by the exertion of the power that He has even to subject all things to Himself.</a:t>
            </a:r>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
        <p:nvSpPr>
          <p:cNvPr id="9" name="TextBox 8">
            <a:extLst>
              <a:ext uri="{FF2B5EF4-FFF2-40B4-BE49-F238E27FC236}">
                <a16:creationId xmlns:a16="http://schemas.microsoft.com/office/drawing/2014/main" id="{121C7927-5F27-46DD-BB86-04EC9F6AE30A}"/>
              </a:ext>
            </a:extLst>
          </p:cNvPr>
          <p:cNvSpPr txBox="1"/>
          <p:nvPr/>
        </p:nvSpPr>
        <p:spPr>
          <a:xfrm>
            <a:off x="63305" y="1727688"/>
            <a:ext cx="9017390" cy="403187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endParaRPr lang="en-US" sz="3200" b="0" i="0" dirty="0">
              <a:solidFill>
                <a:schemeClr val="tx1"/>
              </a:solidFill>
              <a:effectLst/>
              <a:latin typeface="system-ui"/>
            </a:endParaRPr>
          </a:p>
          <a:p>
            <a:r>
              <a:rPr lang="en-US" sz="3200" b="0" dirty="0">
                <a:solidFill>
                  <a:schemeClr val="tx1"/>
                </a:solidFill>
                <a:effectLst/>
                <a:latin typeface="system-ui"/>
              </a:rPr>
              <a:t>To sum up, all of you be harmonious, sympathetic, loving, compassionate, and humble;</a:t>
            </a:r>
            <a:r>
              <a:rPr lang="en-US" sz="3200" b="1" baseline="30000" dirty="0">
                <a:solidFill>
                  <a:schemeClr val="tx1"/>
                </a:solidFill>
                <a:effectLst/>
                <a:latin typeface="system-ui"/>
              </a:rPr>
              <a:t> </a:t>
            </a:r>
            <a:r>
              <a:rPr lang="en-US" sz="3200" b="0" dirty="0">
                <a:solidFill>
                  <a:schemeClr val="tx1"/>
                </a:solidFill>
                <a:effectLst/>
                <a:latin typeface="system-ui"/>
              </a:rPr>
              <a:t>not returning evil for evil or insult for insult, but giving a blessing instead; for you were called for the very purpose that you would inherit a blessing.</a:t>
            </a:r>
          </a:p>
          <a:p>
            <a:endParaRPr lang="en-US" sz="3200" dirty="0">
              <a:solidFill>
                <a:schemeClr val="tx1"/>
              </a:solidFill>
              <a:latin typeface="system-ui"/>
            </a:endParaRPr>
          </a:p>
          <a:p>
            <a:r>
              <a:rPr lang="en-US" sz="3200" dirty="0">
                <a:solidFill>
                  <a:schemeClr val="tx1"/>
                </a:solidFill>
                <a:latin typeface="system-ui"/>
              </a:rPr>
              <a:t>														1 Peter 3:8-9</a:t>
            </a:r>
            <a:endParaRPr lang="en-US" sz="3200" dirty="0">
              <a:solidFill>
                <a:schemeClr val="tx1"/>
              </a:solidFill>
            </a:endParaRPr>
          </a:p>
        </p:txBody>
      </p:sp>
    </p:spTree>
    <p:extLst>
      <p:ext uri="{BB962C8B-B14F-4D97-AF65-F5344CB8AC3E}">
        <p14:creationId xmlns:p14="http://schemas.microsoft.com/office/powerpoint/2010/main" val="3165574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309487" y="2127043"/>
            <a:ext cx="8412481" cy="4031873"/>
          </a:xfrm>
          <a:prstGeom prst="rect">
            <a:avLst/>
          </a:prstGeom>
          <a:noFill/>
        </p:spPr>
        <p:txBody>
          <a:bodyPr wrap="square">
            <a:spAutoFit/>
          </a:bodyPr>
          <a:lstStyle/>
          <a:p>
            <a:r>
              <a:rPr lang="en-US" sz="3200" b="1" dirty="0">
                <a:solidFill>
                  <a:srgbClr val="00FFFF"/>
                </a:solidFill>
              </a:rPr>
              <a:t>Philippians 3:20-21</a:t>
            </a:r>
            <a:endParaRPr lang="en-US" sz="3200" b="1" i="0" dirty="0">
              <a:solidFill>
                <a:srgbClr val="00FFFF"/>
              </a:solidFill>
              <a:effectLst/>
            </a:endParaRPr>
          </a:p>
          <a:p>
            <a:r>
              <a:rPr lang="en-US" sz="3200" dirty="0">
                <a:solidFill>
                  <a:schemeClr val="bg1"/>
                </a:solidFill>
              </a:rPr>
              <a:t>For our citizenship is in heaven, from which we also eagerly wait for a Savior, the Lord Jesus Christ; who will </a:t>
            </a:r>
            <a:r>
              <a:rPr lang="en-US" sz="3200" u="sng" dirty="0">
                <a:solidFill>
                  <a:schemeClr val="bg1"/>
                </a:solidFill>
              </a:rPr>
              <a:t>transform</a:t>
            </a:r>
            <a:r>
              <a:rPr lang="en-US" sz="3200" dirty="0">
                <a:solidFill>
                  <a:schemeClr val="bg1"/>
                </a:solidFill>
              </a:rPr>
              <a:t> the body of our lowly condition into </a:t>
            </a:r>
            <a:r>
              <a:rPr lang="en-US" sz="3200" u="sng" dirty="0">
                <a:solidFill>
                  <a:schemeClr val="bg1"/>
                </a:solidFill>
              </a:rPr>
              <a:t>conformity</a:t>
            </a:r>
            <a:r>
              <a:rPr lang="en-US" sz="3200" dirty="0">
                <a:solidFill>
                  <a:schemeClr val="bg1"/>
                </a:solidFill>
              </a:rPr>
              <a:t> with His glorious body, by the exertion of the power that He has even to subject all things to Himself.</a:t>
            </a:r>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36614984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10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270675-42AD-46C6-80D7-66200744EF76}"/>
              </a:ext>
            </a:extLst>
          </p:cNvPr>
          <p:cNvSpPr txBox="1"/>
          <p:nvPr/>
        </p:nvSpPr>
        <p:spPr>
          <a:xfrm>
            <a:off x="379828" y="0"/>
            <a:ext cx="9031458" cy="3770263"/>
          </a:xfrm>
          <a:prstGeom prst="rect">
            <a:avLst/>
          </a:prstGeom>
          <a:noFill/>
        </p:spPr>
        <p:txBody>
          <a:bodyPr wrap="square" rtlCol="0">
            <a:spAutoFit/>
          </a:bodyPr>
          <a:lstStyle/>
          <a:p>
            <a:r>
              <a:rPr lang="en-US" sz="23900" dirty="0">
                <a:solidFill>
                  <a:srgbClr val="FFC000"/>
                </a:solidFill>
                <a:latin typeface="Chiller" panose="04020404031007020602" pitchFamily="82" charset="0"/>
              </a:rPr>
              <a:t>Evil</a:t>
            </a:r>
          </a:p>
        </p:txBody>
      </p:sp>
      <p:sp>
        <p:nvSpPr>
          <p:cNvPr id="3" name="TextBox 2">
            <a:extLst>
              <a:ext uri="{FF2B5EF4-FFF2-40B4-BE49-F238E27FC236}">
                <a16:creationId xmlns:a16="http://schemas.microsoft.com/office/drawing/2014/main" id="{4FA90277-B004-42B7-B5DC-8BDED8E524AD}"/>
              </a:ext>
            </a:extLst>
          </p:cNvPr>
          <p:cNvSpPr txBox="1"/>
          <p:nvPr/>
        </p:nvSpPr>
        <p:spPr>
          <a:xfrm>
            <a:off x="0" y="3071160"/>
            <a:ext cx="9144000" cy="769441"/>
          </a:xfrm>
          <a:prstGeom prst="rect">
            <a:avLst/>
          </a:prstGeom>
          <a:noFill/>
        </p:spPr>
        <p:txBody>
          <a:bodyPr wrap="square" rtlCol="0">
            <a:spAutoFit/>
          </a:bodyPr>
          <a:lstStyle/>
          <a:p>
            <a:pPr algn="ctr"/>
            <a:r>
              <a:rPr lang="en-US" sz="4400" dirty="0">
                <a:solidFill>
                  <a:schemeClr val="bg1"/>
                </a:solidFill>
                <a:latin typeface="Abadi Extra Light" panose="020B0204020104020204" pitchFamily="34" charset="0"/>
              </a:rPr>
              <a:t>Living in the Midst of Evil</a:t>
            </a:r>
          </a:p>
        </p:txBody>
      </p:sp>
    </p:spTree>
    <p:extLst>
      <p:ext uri="{BB962C8B-B14F-4D97-AF65-F5344CB8AC3E}">
        <p14:creationId xmlns:p14="http://schemas.microsoft.com/office/powerpoint/2010/main" val="315373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2F6FD4-7FA7-4478-8EEB-736DDBD9C0C6}"/>
              </a:ext>
            </a:extLst>
          </p:cNvPr>
          <p:cNvSpPr txBox="1"/>
          <p:nvPr/>
        </p:nvSpPr>
        <p:spPr>
          <a:xfrm>
            <a:off x="119574" y="829994"/>
            <a:ext cx="8757140" cy="4524315"/>
          </a:xfrm>
          <a:prstGeom prst="rect">
            <a:avLst/>
          </a:prstGeom>
          <a:noFill/>
        </p:spPr>
        <p:txBody>
          <a:bodyPr wrap="square">
            <a:spAutoFit/>
          </a:bodyPr>
          <a:lstStyle/>
          <a:p>
            <a:pPr algn="l"/>
            <a:r>
              <a:rPr lang="en-US" sz="3200" b="0" dirty="0">
                <a:solidFill>
                  <a:schemeClr val="bg1"/>
                </a:solidFill>
                <a:effectLst/>
                <a:latin typeface="system-ui"/>
              </a:rPr>
              <a:t>Or do you not know that all of us who have been baptized into Christ Jesus have been baptized into His death? Therefore we have been buried with Him through baptism into death, so that, just as </a:t>
            </a:r>
            <a:r>
              <a:rPr lang="en-US" sz="3200" b="1" dirty="0">
                <a:solidFill>
                  <a:srgbClr val="FFFF00"/>
                </a:solidFill>
                <a:effectLst/>
                <a:latin typeface="system-ui"/>
              </a:rPr>
              <a:t>Christ was raised </a:t>
            </a:r>
            <a:r>
              <a:rPr lang="en-US" sz="3200" b="0" dirty="0">
                <a:solidFill>
                  <a:schemeClr val="bg1"/>
                </a:solidFill>
                <a:effectLst/>
                <a:latin typeface="system-ui"/>
              </a:rPr>
              <a:t>from the dead through the glory of the Father, so we too may walk in newness of life. For if we have become united with Him in the likeness of His death, certainly we </a:t>
            </a:r>
            <a:r>
              <a:rPr lang="en-US" sz="3200" b="1" dirty="0">
                <a:solidFill>
                  <a:srgbClr val="FFFF00"/>
                </a:solidFill>
                <a:effectLst/>
                <a:latin typeface="system-ui"/>
              </a:rPr>
              <a:t>shall also be in the likeness of His resurrection</a:t>
            </a:r>
          </a:p>
        </p:txBody>
      </p:sp>
      <p:cxnSp>
        <p:nvCxnSpPr>
          <p:cNvPr id="6" name="Straight Connector 5">
            <a:extLst>
              <a:ext uri="{FF2B5EF4-FFF2-40B4-BE49-F238E27FC236}">
                <a16:creationId xmlns:a16="http://schemas.microsoft.com/office/drawing/2014/main" id="{EF215CD4-665F-4E86-8EB9-1C391C431E8D}"/>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5C16E9-354D-42CA-9FBF-5EB147037DD0}"/>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Romans 6:3-5</a:t>
            </a:r>
          </a:p>
        </p:txBody>
      </p:sp>
    </p:spTree>
    <p:extLst>
      <p:ext uri="{BB962C8B-B14F-4D97-AF65-F5344CB8AC3E}">
        <p14:creationId xmlns:p14="http://schemas.microsoft.com/office/powerpoint/2010/main" val="383630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140677" y="2828835"/>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697415" y="2828835"/>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69213" y="3428999"/>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69213" y="2828835"/>
            <a:ext cx="2405575" cy="646331"/>
          </a:xfrm>
          <a:prstGeom prst="rect">
            <a:avLst/>
          </a:prstGeom>
          <a:noFill/>
        </p:spPr>
        <p:txBody>
          <a:bodyPr wrap="square" rtlCol="0">
            <a:spAutoFit/>
          </a:bodyPr>
          <a:lstStyle/>
          <a:p>
            <a:pPr algn="ctr"/>
            <a:r>
              <a:rPr lang="en-US" sz="3600" dirty="0">
                <a:solidFill>
                  <a:schemeClr val="bg1"/>
                </a:solidFill>
              </a:rPr>
              <a:t>baptism</a:t>
            </a:r>
          </a:p>
        </p:txBody>
      </p:sp>
    </p:spTree>
    <p:extLst>
      <p:ext uri="{BB962C8B-B14F-4D97-AF65-F5344CB8AC3E}">
        <p14:creationId xmlns:p14="http://schemas.microsoft.com/office/powerpoint/2010/main" val="336859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02466F-F5A1-4B71-A79D-C7A05293D4EB}"/>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Acts 2:24, 31-32 </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DAA719-85C4-42AF-962D-0B38A03275F3}"/>
              </a:ext>
            </a:extLst>
          </p:cNvPr>
          <p:cNvSpPr txBox="1"/>
          <p:nvPr/>
        </p:nvSpPr>
        <p:spPr>
          <a:xfrm>
            <a:off x="583809" y="1413063"/>
            <a:ext cx="8264769" cy="4031873"/>
          </a:xfrm>
          <a:prstGeom prst="rect">
            <a:avLst/>
          </a:prstGeom>
          <a:noFill/>
        </p:spPr>
        <p:txBody>
          <a:bodyPr wrap="square">
            <a:spAutoFit/>
          </a:bodyPr>
          <a:lstStyle/>
          <a:p>
            <a:r>
              <a:rPr lang="en-US" sz="3200" b="0" dirty="0">
                <a:solidFill>
                  <a:schemeClr val="bg1"/>
                </a:solidFill>
                <a:effectLst/>
                <a:latin typeface="system-ui"/>
              </a:rPr>
              <a:t>But </a:t>
            </a:r>
            <a:r>
              <a:rPr lang="en-US" sz="3200" b="1" dirty="0">
                <a:solidFill>
                  <a:srgbClr val="FFFF00"/>
                </a:solidFill>
                <a:effectLst/>
                <a:latin typeface="system-ui"/>
              </a:rPr>
              <a:t>God raised Him from the dead</a:t>
            </a:r>
            <a:r>
              <a:rPr lang="en-US" sz="3200" b="0" dirty="0">
                <a:solidFill>
                  <a:schemeClr val="bg1"/>
                </a:solidFill>
                <a:effectLst/>
                <a:latin typeface="system-ui"/>
              </a:rPr>
              <a:t>, putting an end to the agony of death, since it was impossible for Him to be held in its power. …</a:t>
            </a:r>
            <a:r>
              <a:rPr lang="en-US" sz="3200" b="1" baseline="30000" dirty="0">
                <a:solidFill>
                  <a:schemeClr val="bg1"/>
                </a:solidFill>
                <a:effectLst/>
                <a:latin typeface="system-ui"/>
              </a:rPr>
              <a:t> </a:t>
            </a:r>
            <a:r>
              <a:rPr lang="en-US" sz="3200" b="0" dirty="0">
                <a:solidFill>
                  <a:schemeClr val="bg1"/>
                </a:solidFill>
                <a:effectLst/>
                <a:latin typeface="system-ui"/>
              </a:rPr>
              <a:t>he looked ahead and spoke of the </a:t>
            </a:r>
            <a:r>
              <a:rPr lang="en-US" sz="3200" b="1" dirty="0">
                <a:solidFill>
                  <a:srgbClr val="FFFF00"/>
                </a:solidFill>
                <a:effectLst/>
                <a:latin typeface="system-ui"/>
              </a:rPr>
              <a:t>resurrection</a:t>
            </a:r>
            <a:r>
              <a:rPr lang="en-US" sz="3200" b="0" dirty="0">
                <a:solidFill>
                  <a:schemeClr val="bg1"/>
                </a:solidFill>
                <a:effectLst/>
                <a:latin typeface="system-ui"/>
              </a:rPr>
              <a:t> of the Christ, that He was neither abandoned to Hades, nor did His flesh suffer decay. It is this Jesus whom </a:t>
            </a:r>
            <a:r>
              <a:rPr lang="en-US" sz="3200" b="1" dirty="0">
                <a:solidFill>
                  <a:srgbClr val="FFFF00"/>
                </a:solidFill>
                <a:effectLst/>
                <a:latin typeface="system-ui"/>
              </a:rPr>
              <a:t>God raised up</a:t>
            </a:r>
            <a:r>
              <a:rPr lang="en-US" sz="3200" b="0" dirty="0">
                <a:solidFill>
                  <a:schemeClr val="bg1"/>
                </a:solidFill>
                <a:effectLst/>
                <a:latin typeface="system-ui"/>
              </a:rPr>
              <a:t>, a fact to which we are all witnesses.</a:t>
            </a:r>
            <a:endParaRPr lang="en-US" sz="3200" dirty="0">
              <a:solidFill>
                <a:schemeClr val="bg1"/>
              </a:solidFill>
            </a:endParaRPr>
          </a:p>
        </p:txBody>
      </p:sp>
    </p:spTree>
    <p:extLst>
      <p:ext uri="{BB962C8B-B14F-4D97-AF65-F5344CB8AC3E}">
        <p14:creationId xmlns:p14="http://schemas.microsoft.com/office/powerpoint/2010/main" val="1512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D02466F-F5A1-4B71-A79D-C7A05293D4EB}"/>
              </a:ext>
            </a:extLst>
          </p:cNvPr>
          <p:cNvSpPr txBox="1"/>
          <p:nvPr/>
        </p:nvSpPr>
        <p:spPr>
          <a:xfrm>
            <a:off x="28135" y="112542"/>
            <a:ext cx="4881489" cy="646331"/>
          </a:xfrm>
          <a:prstGeom prst="rect">
            <a:avLst/>
          </a:prstGeom>
          <a:noFill/>
        </p:spPr>
        <p:txBody>
          <a:bodyPr wrap="square" rtlCol="0">
            <a:spAutoFit/>
          </a:bodyPr>
          <a:lstStyle/>
          <a:p>
            <a:r>
              <a:rPr lang="en-US" sz="3600" b="1" dirty="0">
                <a:solidFill>
                  <a:schemeClr val="bg1"/>
                </a:solidFill>
              </a:rPr>
              <a:t>1 Peter 3:21</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DAA719-85C4-42AF-962D-0B38A03275F3}"/>
              </a:ext>
            </a:extLst>
          </p:cNvPr>
          <p:cNvSpPr txBox="1"/>
          <p:nvPr/>
        </p:nvSpPr>
        <p:spPr>
          <a:xfrm>
            <a:off x="555674" y="1366897"/>
            <a:ext cx="8264769" cy="2062103"/>
          </a:xfrm>
          <a:prstGeom prst="rect">
            <a:avLst/>
          </a:prstGeom>
          <a:noFill/>
        </p:spPr>
        <p:txBody>
          <a:bodyPr wrap="square">
            <a:spAutoFit/>
          </a:bodyPr>
          <a:lstStyle/>
          <a:p>
            <a:r>
              <a:rPr lang="en-US" sz="3200" b="0" i="0" dirty="0">
                <a:solidFill>
                  <a:schemeClr val="bg1"/>
                </a:solidFill>
                <a:effectLst/>
                <a:latin typeface="system-ui"/>
              </a:rPr>
              <a:t>Corresponding to that, baptism now saves you—not the removal of dirt from the flesh, but an appeal to God for a good conscience—</a:t>
            </a:r>
            <a:r>
              <a:rPr lang="en-US" sz="3200" b="1" i="0" dirty="0">
                <a:solidFill>
                  <a:srgbClr val="FFFF00"/>
                </a:solidFill>
                <a:effectLst/>
                <a:latin typeface="system-ui"/>
              </a:rPr>
              <a:t>through the resurrection of Jesus Christ</a:t>
            </a:r>
            <a:r>
              <a:rPr lang="en-US" sz="3200" b="0" i="0" dirty="0">
                <a:solidFill>
                  <a:srgbClr val="000000"/>
                </a:solidFill>
                <a:effectLst/>
                <a:latin typeface="system-ui"/>
              </a:rPr>
              <a:t>,</a:t>
            </a:r>
            <a:endParaRPr lang="en-US" sz="3200" dirty="0">
              <a:solidFill>
                <a:schemeClr val="bg1"/>
              </a:solidFill>
            </a:endParaRPr>
          </a:p>
        </p:txBody>
      </p:sp>
    </p:spTree>
    <p:extLst>
      <p:ext uri="{BB962C8B-B14F-4D97-AF65-F5344CB8AC3E}">
        <p14:creationId xmlns:p14="http://schemas.microsoft.com/office/powerpoint/2010/main" val="314815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422030" y="2297780"/>
            <a:ext cx="8299939" cy="4031873"/>
          </a:xfrm>
          <a:prstGeom prst="rect">
            <a:avLst/>
          </a:prstGeom>
          <a:noFill/>
        </p:spPr>
        <p:txBody>
          <a:bodyPr wrap="square">
            <a:spAutoFit/>
          </a:bodyPr>
          <a:lstStyle/>
          <a:p>
            <a:r>
              <a:rPr lang="en-US" sz="3200" b="1" i="0" dirty="0">
                <a:solidFill>
                  <a:srgbClr val="00FFFF"/>
                </a:solidFill>
                <a:effectLst/>
              </a:rPr>
              <a:t>Romans 12:2</a:t>
            </a:r>
          </a:p>
          <a:p>
            <a:r>
              <a:rPr lang="en-US" sz="3200" b="0" i="0" dirty="0">
                <a:solidFill>
                  <a:schemeClr val="bg1"/>
                </a:solidFill>
                <a:effectLst/>
              </a:rPr>
              <a:t>And do not be conformed to this world, but be transformed by the renewing of your mind, so that you may prove what the will of God is, that which is good and acceptable and perfect.</a:t>
            </a:r>
          </a:p>
          <a:p>
            <a:endParaRPr lang="en-US" sz="3200" dirty="0">
              <a:solidFill>
                <a:schemeClr val="bg1"/>
              </a:solidFill>
              <a:latin typeface="system-ui"/>
            </a:endParaRPr>
          </a:p>
          <a:p>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1228091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422030" y="2297780"/>
            <a:ext cx="8299939" cy="4031873"/>
          </a:xfrm>
          <a:prstGeom prst="rect">
            <a:avLst/>
          </a:prstGeom>
          <a:noFill/>
        </p:spPr>
        <p:txBody>
          <a:bodyPr wrap="square">
            <a:spAutoFit/>
          </a:bodyPr>
          <a:lstStyle/>
          <a:p>
            <a:r>
              <a:rPr lang="en-US" sz="3200" b="1" i="0" dirty="0">
                <a:solidFill>
                  <a:srgbClr val="00FFFF"/>
                </a:solidFill>
                <a:effectLst/>
              </a:rPr>
              <a:t>Romans 12:2</a:t>
            </a:r>
          </a:p>
          <a:p>
            <a:r>
              <a:rPr lang="en-US" sz="3200" b="0" i="0" dirty="0">
                <a:solidFill>
                  <a:schemeClr val="bg1"/>
                </a:solidFill>
                <a:effectLst/>
              </a:rPr>
              <a:t>And </a:t>
            </a:r>
            <a:r>
              <a:rPr lang="en-US" sz="3200" b="0" i="0" u="sng" dirty="0">
                <a:solidFill>
                  <a:schemeClr val="bg1"/>
                </a:solidFill>
                <a:effectLst/>
              </a:rPr>
              <a:t>do not be conformed to this world</a:t>
            </a:r>
            <a:r>
              <a:rPr lang="en-US" sz="3200" b="0" i="0" dirty="0">
                <a:solidFill>
                  <a:schemeClr val="bg1"/>
                </a:solidFill>
                <a:effectLst/>
              </a:rPr>
              <a:t>, but be transformed by the renewing of your mind, so that you may prove what the will of God is, that which is good and acceptable and perfect.</a:t>
            </a:r>
          </a:p>
          <a:p>
            <a:endParaRPr lang="en-US" sz="3200" dirty="0">
              <a:solidFill>
                <a:schemeClr val="bg1"/>
              </a:solidFill>
              <a:latin typeface="system-ui"/>
            </a:endParaRPr>
          </a:p>
          <a:p>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1929094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3606B1-3B21-406D-A4ED-0140693F75E4}"/>
              </a:ext>
            </a:extLst>
          </p:cNvPr>
          <p:cNvSpPr txBox="1"/>
          <p:nvPr/>
        </p:nvSpPr>
        <p:spPr>
          <a:xfrm>
            <a:off x="63305" y="43432"/>
            <a:ext cx="3305908" cy="1200329"/>
          </a:xfrm>
          <a:prstGeom prst="rect">
            <a:avLst/>
          </a:prstGeom>
          <a:noFill/>
        </p:spPr>
        <p:txBody>
          <a:bodyPr wrap="square" rtlCol="0">
            <a:spAutoFit/>
          </a:bodyPr>
          <a:lstStyle/>
          <a:p>
            <a:pPr algn="ctr"/>
            <a:r>
              <a:rPr lang="en-US" sz="3600" dirty="0">
                <a:solidFill>
                  <a:srgbClr val="FFFF00"/>
                </a:solidFill>
                <a:latin typeface="+mj-lt"/>
              </a:rPr>
              <a:t>The Resurrection of Christ</a:t>
            </a:r>
          </a:p>
        </p:txBody>
      </p:sp>
      <p:sp>
        <p:nvSpPr>
          <p:cNvPr id="5" name="TextBox 4">
            <a:extLst>
              <a:ext uri="{FF2B5EF4-FFF2-40B4-BE49-F238E27FC236}">
                <a16:creationId xmlns:a16="http://schemas.microsoft.com/office/drawing/2014/main" id="{6AF45303-7A64-489E-B061-685F6C48E35C}"/>
              </a:ext>
            </a:extLst>
          </p:cNvPr>
          <p:cNvSpPr txBox="1"/>
          <p:nvPr/>
        </p:nvSpPr>
        <p:spPr>
          <a:xfrm>
            <a:off x="5774787" y="0"/>
            <a:ext cx="3305908" cy="1200329"/>
          </a:xfrm>
          <a:prstGeom prst="rect">
            <a:avLst/>
          </a:prstGeom>
          <a:noFill/>
        </p:spPr>
        <p:txBody>
          <a:bodyPr wrap="square" rtlCol="0">
            <a:spAutoFit/>
          </a:bodyPr>
          <a:lstStyle/>
          <a:p>
            <a:pPr algn="ctr"/>
            <a:r>
              <a:rPr lang="en-US" sz="3600" dirty="0">
                <a:solidFill>
                  <a:srgbClr val="FFFF00"/>
                </a:solidFill>
                <a:latin typeface="+mj-lt"/>
              </a:rPr>
              <a:t>The Resurrection to Come</a:t>
            </a:r>
          </a:p>
        </p:txBody>
      </p:sp>
      <p:cxnSp>
        <p:nvCxnSpPr>
          <p:cNvPr id="7" name="Straight Connector 6">
            <a:extLst>
              <a:ext uri="{FF2B5EF4-FFF2-40B4-BE49-F238E27FC236}">
                <a16:creationId xmlns:a16="http://schemas.microsoft.com/office/drawing/2014/main" id="{47C8484B-F45A-4FA3-B31A-011A261BC16F}"/>
              </a:ext>
            </a:extLst>
          </p:cNvPr>
          <p:cNvCxnSpPr>
            <a:cxnSpLocks/>
          </p:cNvCxnSpPr>
          <p:nvPr/>
        </p:nvCxnSpPr>
        <p:spPr>
          <a:xfrm flipV="1">
            <a:off x="3312941" y="689763"/>
            <a:ext cx="2405575" cy="1"/>
          </a:xfrm>
          <a:prstGeom prst="line">
            <a:avLst/>
          </a:prstGeom>
          <a:ln w="76200">
            <a:solidFill>
              <a:srgbClr val="00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3F0080D-2510-490F-8A0F-1033BC437831}"/>
              </a:ext>
            </a:extLst>
          </p:cNvPr>
          <p:cNvSpPr txBox="1"/>
          <p:nvPr/>
        </p:nvSpPr>
        <p:spPr>
          <a:xfrm>
            <a:off x="3312941" y="43432"/>
            <a:ext cx="2405575" cy="646331"/>
          </a:xfrm>
          <a:prstGeom prst="rect">
            <a:avLst/>
          </a:prstGeom>
          <a:noFill/>
        </p:spPr>
        <p:txBody>
          <a:bodyPr wrap="square" rtlCol="0">
            <a:spAutoFit/>
          </a:bodyPr>
          <a:lstStyle/>
          <a:p>
            <a:pPr algn="ctr"/>
            <a:r>
              <a:rPr lang="en-US" sz="3600" dirty="0">
                <a:solidFill>
                  <a:schemeClr val="bg1"/>
                </a:solidFill>
              </a:rPr>
              <a:t>baptism</a:t>
            </a:r>
          </a:p>
        </p:txBody>
      </p:sp>
      <p:sp>
        <p:nvSpPr>
          <p:cNvPr id="10" name="TextBox 9">
            <a:extLst>
              <a:ext uri="{FF2B5EF4-FFF2-40B4-BE49-F238E27FC236}">
                <a16:creationId xmlns:a16="http://schemas.microsoft.com/office/drawing/2014/main" id="{6DCBEE82-9D77-4257-9D79-CE5C156B0540}"/>
              </a:ext>
            </a:extLst>
          </p:cNvPr>
          <p:cNvSpPr txBox="1"/>
          <p:nvPr/>
        </p:nvSpPr>
        <p:spPr>
          <a:xfrm>
            <a:off x="422030" y="2297780"/>
            <a:ext cx="8299939" cy="4031873"/>
          </a:xfrm>
          <a:prstGeom prst="rect">
            <a:avLst/>
          </a:prstGeom>
          <a:noFill/>
        </p:spPr>
        <p:txBody>
          <a:bodyPr wrap="square">
            <a:spAutoFit/>
          </a:bodyPr>
          <a:lstStyle/>
          <a:p>
            <a:r>
              <a:rPr lang="en-US" sz="3200" b="1" i="0" dirty="0">
                <a:solidFill>
                  <a:srgbClr val="00FFFF"/>
                </a:solidFill>
                <a:effectLst/>
              </a:rPr>
              <a:t>Romans 12:2</a:t>
            </a:r>
          </a:p>
          <a:p>
            <a:r>
              <a:rPr lang="en-US" sz="3200" b="0" i="0" dirty="0">
                <a:solidFill>
                  <a:schemeClr val="bg1"/>
                </a:solidFill>
                <a:effectLst/>
              </a:rPr>
              <a:t>And do not be conformed to this world, but be </a:t>
            </a:r>
            <a:r>
              <a:rPr lang="en-US" sz="3200" b="0" i="0" u="sng" dirty="0">
                <a:solidFill>
                  <a:schemeClr val="bg1"/>
                </a:solidFill>
                <a:effectLst/>
              </a:rPr>
              <a:t>transformed</a:t>
            </a:r>
            <a:r>
              <a:rPr lang="en-US" sz="3200" b="0" i="0" dirty="0">
                <a:solidFill>
                  <a:schemeClr val="bg1"/>
                </a:solidFill>
                <a:effectLst/>
              </a:rPr>
              <a:t> by the renewing of your mind, so that you may prove what the will of God is, that which is good and acceptable and perfect.</a:t>
            </a:r>
          </a:p>
          <a:p>
            <a:endParaRPr lang="en-US" sz="3200" dirty="0">
              <a:solidFill>
                <a:schemeClr val="bg1"/>
              </a:solidFill>
              <a:latin typeface="system-ui"/>
            </a:endParaRPr>
          </a:p>
          <a:p>
            <a:endParaRPr lang="en-US" sz="3200" dirty="0">
              <a:solidFill>
                <a:schemeClr val="bg1"/>
              </a:solidFill>
              <a:latin typeface="system-ui"/>
            </a:endParaRPr>
          </a:p>
          <a:p>
            <a:r>
              <a:rPr lang="en-US" sz="3200" dirty="0">
                <a:solidFill>
                  <a:schemeClr val="bg1"/>
                </a:solidFill>
                <a:latin typeface="system-ui"/>
              </a:rPr>
              <a:t>								</a:t>
            </a:r>
            <a:endParaRPr lang="en-US" sz="3200" dirty="0">
              <a:solidFill>
                <a:schemeClr val="bg1"/>
              </a:solidFill>
            </a:endParaRPr>
          </a:p>
        </p:txBody>
      </p:sp>
    </p:spTree>
    <p:extLst>
      <p:ext uri="{BB962C8B-B14F-4D97-AF65-F5344CB8AC3E}">
        <p14:creationId xmlns:p14="http://schemas.microsoft.com/office/powerpoint/2010/main" val="1458953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442</TotalTime>
  <Words>1111</Words>
  <Application>Microsoft Office PowerPoint</Application>
  <PresentationFormat>On-screen Show (4:3)</PresentationFormat>
  <Paragraphs>95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Abadi Extra Light</vt:lpstr>
      <vt:lpstr>Arial</vt:lpstr>
      <vt:lpstr>Calibri</vt:lpstr>
      <vt:lpstr>Calibri Light</vt:lpstr>
      <vt:lpstr>Chiller</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28</cp:revision>
  <dcterms:created xsi:type="dcterms:W3CDTF">2021-01-28T13:45:25Z</dcterms:created>
  <dcterms:modified xsi:type="dcterms:W3CDTF">2021-02-12T17:51:44Z</dcterms:modified>
</cp:coreProperties>
</file>