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58" r:id="rId5"/>
    <p:sldId id="260" r:id="rId6"/>
    <p:sldId id="261" r:id="rId7"/>
    <p:sldId id="262" r:id="rId8"/>
    <p:sldId id="263" r:id="rId9"/>
    <p:sldId id="264" r:id="rId10"/>
    <p:sldId id="265" r:id="rId11"/>
    <p:sldId id="266" r:id="rId12"/>
    <p:sldId id="267" r:id="rId13"/>
    <p:sldId id="268" r:id="rId14"/>
    <p:sldId id="269" r:id="rId15"/>
    <p:sldId id="271" r:id="rId16"/>
    <p:sldId id="273" r:id="rId17"/>
    <p:sldId id="274" r:id="rId18"/>
    <p:sldId id="276" r:id="rId19"/>
    <p:sldId id="27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604E17-48BE-454B-8B5A-08F2A25AD56C}"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413B7-0B25-4F14-9B5C-617F110BD7FA}" type="slidenum">
              <a:rPr lang="en-US" smtClean="0"/>
              <a:t>‹#›</a:t>
            </a:fld>
            <a:endParaRPr lang="en-US"/>
          </a:p>
        </p:txBody>
      </p:sp>
    </p:spTree>
    <p:extLst>
      <p:ext uri="{BB962C8B-B14F-4D97-AF65-F5344CB8AC3E}">
        <p14:creationId xmlns:p14="http://schemas.microsoft.com/office/powerpoint/2010/main" val="1383030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604E17-48BE-454B-8B5A-08F2A25AD56C}"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413B7-0B25-4F14-9B5C-617F110BD7FA}" type="slidenum">
              <a:rPr lang="en-US" smtClean="0"/>
              <a:t>‹#›</a:t>
            </a:fld>
            <a:endParaRPr lang="en-US"/>
          </a:p>
        </p:txBody>
      </p:sp>
    </p:spTree>
    <p:extLst>
      <p:ext uri="{BB962C8B-B14F-4D97-AF65-F5344CB8AC3E}">
        <p14:creationId xmlns:p14="http://schemas.microsoft.com/office/powerpoint/2010/main" val="2785673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604E17-48BE-454B-8B5A-08F2A25AD56C}"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413B7-0B25-4F14-9B5C-617F110BD7FA}" type="slidenum">
              <a:rPr lang="en-US" smtClean="0"/>
              <a:t>‹#›</a:t>
            </a:fld>
            <a:endParaRPr lang="en-US"/>
          </a:p>
        </p:txBody>
      </p:sp>
    </p:spTree>
    <p:extLst>
      <p:ext uri="{BB962C8B-B14F-4D97-AF65-F5344CB8AC3E}">
        <p14:creationId xmlns:p14="http://schemas.microsoft.com/office/powerpoint/2010/main" val="2587610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604E17-48BE-454B-8B5A-08F2A25AD56C}"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413B7-0B25-4F14-9B5C-617F110BD7FA}" type="slidenum">
              <a:rPr lang="en-US" smtClean="0"/>
              <a:t>‹#›</a:t>
            </a:fld>
            <a:endParaRPr lang="en-US"/>
          </a:p>
        </p:txBody>
      </p:sp>
    </p:spTree>
    <p:extLst>
      <p:ext uri="{BB962C8B-B14F-4D97-AF65-F5344CB8AC3E}">
        <p14:creationId xmlns:p14="http://schemas.microsoft.com/office/powerpoint/2010/main" val="1074657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604E17-48BE-454B-8B5A-08F2A25AD56C}"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413B7-0B25-4F14-9B5C-617F110BD7FA}" type="slidenum">
              <a:rPr lang="en-US" smtClean="0"/>
              <a:t>‹#›</a:t>
            </a:fld>
            <a:endParaRPr lang="en-US"/>
          </a:p>
        </p:txBody>
      </p:sp>
    </p:spTree>
    <p:extLst>
      <p:ext uri="{BB962C8B-B14F-4D97-AF65-F5344CB8AC3E}">
        <p14:creationId xmlns:p14="http://schemas.microsoft.com/office/powerpoint/2010/main" val="1389701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604E17-48BE-454B-8B5A-08F2A25AD56C}"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413B7-0B25-4F14-9B5C-617F110BD7FA}" type="slidenum">
              <a:rPr lang="en-US" smtClean="0"/>
              <a:t>‹#›</a:t>
            </a:fld>
            <a:endParaRPr lang="en-US"/>
          </a:p>
        </p:txBody>
      </p:sp>
    </p:spTree>
    <p:extLst>
      <p:ext uri="{BB962C8B-B14F-4D97-AF65-F5344CB8AC3E}">
        <p14:creationId xmlns:p14="http://schemas.microsoft.com/office/powerpoint/2010/main" val="3096280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604E17-48BE-454B-8B5A-08F2A25AD56C}" type="datetimeFigureOut">
              <a:rPr lang="en-US" smtClean="0"/>
              <a:t>10/18/2020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D413B7-0B25-4F14-9B5C-617F110BD7FA}" type="slidenum">
              <a:rPr lang="en-US" smtClean="0"/>
              <a:t>‹#›</a:t>
            </a:fld>
            <a:endParaRPr lang="en-US"/>
          </a:p>
        </p:txBody>
      </p:sp>
    </p:spTree>
    <p:extLst>
      <p:ext uri="{BB962C8B-B14F-4D97-AF65-F5344CB8AC3E}">
        <p14:creationId xmlns:p14="http://schemas.microsoft.com/office/powerpoint/2010/main" val="3844613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604E17-48BE-454B-8B5A-08F2A25AD56C}" type="datetimeFigureOut">
              <a:rPr lang="en-US" smtClean="0"/>
              <a:t>10/18/2020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D413B7-0B25-4F14-9B5C-617F110BD7FA}" type="slidenum">
              <a:rPr lang="en-US" smtClean="0"/>
              <a:t>‹#›</a:t>
            </a:fld>
            <a:endParaRPr lang="en-US"/>
          </a:p>
        </p:txBody>
      </p:sp>
    </p:spTree>
    <p:extLst>
      <p:ext uri="{BB962C8B-B14F-4D97-AF65-F5344CB8AC3E}">
        <p14:creationId xmlns:p14="http://schemas.microsoft.com/office/powerpoint/2010/main" val="2617909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604E17-48BE-454B-8B5A-08F2A25AD56C}" type="datetimeFigureOut">
              <a:rPr lang="en-US" smtClean="0"/>
              <a:t>10/18/2020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D413B7-0B25-4F14-9B5C-617F110BD7FA}" type="slidenum">
              <a:rPr lang="en-US" smtClean="0"/>
              <a:t>‹#›</a:t>
            </a:fld>
            <a:endParaRPr lang="en-US"/>
          </a:p>
        </p:txBody>
      </p:sp>
    </p:spTree>
    <p:extLst>
      <p:ext uri="{BB962C8B-B14F-4D97-AF65-F5344CB8AC3E}">
        <p14:creationId xmlns:p14="http://schemas.microsoft.com/office/powerpoint/2010/main" val="1147033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604E17-48BE-454B-8B5A-08F2A25AD56C}"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413B7-0B25-4F14-9B5C-617F110BD7FA}" type="slidenum">
              <a:rPr lang="en-US" smtClean="0"/>
              <a:t>‹#›</a:t>
            </a:fld>
            <a:endParaRPr lang="en-US"/>
          </a:p>
        </p:txBody>
      </p:sp>
    </p:spTree>
    <p:extLst>
      <p:ext uri="{BB962C8B-B14F-4D97-AF65-F5344CB8AC3E}">
        <p14:creationId xmlns:p14="http://schemas.microsoft.com/office/powerpoint/2010/main" val="1511549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604E17-48BE-454B-8B5A-08F2A25AD56C}"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413B7-0B25-4F14-9B5C-617F110BD7FA}" type="slidenum">
              <a:rPr lang="en-US" smtClean="0"/>
              <a:t>‹#›</a:t>
            </a:fld>
            <a:endParaRPr lang="en-US"/>
          </a:p>
        </p:txBody>
      </p:sp>
    </p:spTree>
    <p:extLst>
      <p:ext uri="{BB962C8B-B14F-4D97-AF65-F5344CB8AC3E}">
        <p14:creationId xmlns:p14="http://schemas.microsoft.com/office/powerpoint/2010/main" val="3722165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04E17-48BE-454B-8B5A-08F2A25AD56C}" type="datetimeFigureOut">
              <a:rPr lang="en-US" smtClean="0"/>
              <a:t>10/18/2020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D413B7-0B25-4F14-9B5C-617F110BD7FA}" type="slidenum">
              <a:rPr lang="en-US" smtClean="0"/>
              <a:t>‹#›</a:t>
            </a:fld>
            <a:endParaRPr lang="en-US"/>
          </a:p>
        </p:txBody>
      </p:sp>
    </p:spTree>
    <p:extLst>
      <p:ext uri="{BB962C8B-B14F-4D97-AF65-F5344CB8AC3E}">
        <p14:creationId xmlns:p14="http://schemas.microsoft.com/office/powerpoint/2010/main" val="2731874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8274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BB874BE-BB1B-4108-AF1E-268C20202504}"/>
              </a:ext>
            </a:extLst>
          </p:cNvPr>
          <p:cNvSpPr txBox="1"/>
          <p:nvPr/>
        </p:nvSpPr>
        <p:spPr>
          <a:xfrm>
            <a:off x="226841" y="1785748"/>
            <a:ext cx="8690317" cy="3046988"/>
          </a:xfrm>
          <a:prstGeom prst="rect">
            <a:avLst/>
          </a:prstGeom>
          <a:noFill/>
        </p:spPr>
        <p:txBody>
          <a:bodyPr wrap="square">
            <a:spAutoFit/>
          </a:bodyPr>
          <a:lstStyle/>
          <a:p>
            <a:pPr algn="l"/>
            <a:r>
              <a:rPr lang="en-US" sz="3200" b="0" i="0" dirty="0">
                <a:solidFill>
                  <a:schemeClr val="bg1"/>
                </a:solidFill>
                <a:effectLst/>
                <a:latin typeface="system-ui"/>
              </a:rPr>
              <a:t>In the seventh year of Jehu, Jehoash became king, and he reigned forty years in Jerusalem; and his mother’s name was </a:t>
            </a:r>
            <a:r>
              <a:rPr lang="en-US" sz="3200" b="0" i="0" dirty="0" err="1">
                <a:solidFill>
                  <a:schemeClr val="bg1"/>
                </a:solidFill>
                <a:effectLst/>
                <a:latin typeface="system-ui"/>
              </a:rPr>
              <a:t>Zibiah</a:t>
            </a:r>
            <a:r>
              <a:rPr lang="en-US" sz="3200" b="0" i="0" dirty="0">
                <a:solidFill>
                  <a:schemeClr val="bg1"/>
                </a:solidFill>
                <a:effectLst/>
                <a:latin typeface="system-ui"/>
              </a:rPr>
              <a:t> of Beersheba.</a:t>
            </a:r>
            <a:r>
              <a:rPr lang="en-US" sz="3200" b="1" i="0" baseline="30000" dirty="0">
                <a:solidFill>
                  <a:schemeClr val="bg1"/>
                </a:solidFill>
                <a:effectLst/>
                <a:latin typeface="system-ui"/>
              </a:rPr>
              <a:t> </a:t>
            </a:r>
            <a:r>
              <a:rPr lang="en-US" sz="3200" b="0" i="0" dirty="0">
                <a:solidFill>
                  <a:schemeClr val="bg1"/>
                </a:solidFill>
                <a:effectLst/>
                <a:latin typeface="system-ui"/>
              </a:rPr>
              <a:t>Jehoash did right in the sight of the </a:t>
            </a:r>
            <a:r>
              <a:rPr lang="en-US" sz="3200" b="0" i="0" cap="small" dirty="0">
                <a:solidFill>
                  <a:schemeClr val="bg1"/>
                </a:solidFill>
                <a:effectLst/>
                <a:latin typeface="system-ui"/>
              </a:rPr>
              <a:t>Lord</a:t>
            </a:r>
            <a:r>
              <a:rPr lang="en-US" sz="3200" b="0" i="0" dirty="0">
                <a:solidFill>
                  <a:schemeClr val="bg1"/>
                </a:solidFill>
                <a:effectLst/>
                <a:latin typeface="system-ui"/>
              </a:rPr>
              <a:t> all his days in which Jehoiada the priest instructed him. </a:t>
            </a:r>
            <a:r>
              <a:rPr lang="en-US" sz="3200" i="1" dirty="0">
                <a:solidFill>
                  <a:schemeClr val="bg1"/>
                </a:solidFill>
              </a:rPr>
              <a:t>																 2 Kings 12:1-2</a:t>
            </a:r>
          </a:p>
        </p:txBody>
      </p:sp>
    </p:spTree>
    <p:extLst>
      <p:ext uri="{BB962C8B-B14F-4D97-AF65-F5344CB8AC3E}">
        <p14:creationId xmlns:p14="http://schemas.microsoft.com/office/powerpoint/2010/main" val="14719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BB874BE-BB1B-4108-AF1E-268C20202504}"/>
              </a:ext>
            </a:extLst>
          </p:cNvPr>
          <p:cNvSpPr txBox="1"/>
          <p:nvPr/>
        </p:nvSpPr>
        <p:spPr>
          <a:xfrm>
            <a:off x="226841" y="2123372"/>
            <a:ext cx="8690317" cy="2062103"/>
          </a:xfrm>
          <a:prstGeom prst="rect">
            <a:avLst/>
          </a:prstGeom>
          <a:noFill/>
        </p:spPr>
        <p:txBody>
          <a:bodyPr wrap="square">
            <a:spAutoFit/>
          </a:bodyPr>
          <a:lstStyle/>
          <a:p>
            <a:pPr algn="l"/>
            <a:r>
              <a:rPr lang="en-US" sz="3200" b="0" i="0" dirty="0">
                <a:solidFill>
                  <a:schemeClr val="bg1"/>
                </a:solidFill>
                <a:effectLst/>
                <a:latin typeface="system-ui"/>
              </a:rPr>
              <a:t>Only the high places were not taken away; the people still sacrificed and burned incense on the high places.</a:t>
            </a:r>
            <a:r>
              <a:rPr lang="en-US" sz="3200" i="1" dirty="0">
                <a:solidFill>
                  <a:schemeClr val="bg1"/>
                </a:solidFill>
              </a:rPr>
              <a:t>																												 2 Kings 12:3</a:t>
            </a:r>
          </a:p>
        </p:txBody>
      </p:sp>
    </p:spTree>
    <p:extLst>
      <p:ext uri="{BB962C8B-B14F-4D97-AF65-F5344CB8AC3E}">
        <p14:creationId xmlns:p14="http://schemas.microsoft.com/office/powerpoint/2010/main" val="269744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BB874BE-BB1B-4108-AF1E-268C20202504}"/>
              </a:ext>
            </a:extLst>
          </p:cNvPr>
          <p:cNvSpPr txBox="1"/>
          <p:nvPr/>
        </p:nvSpPr>
        <p:spPr>
          <a:xfrm>
            <a:off x="226841" y="2123372"/>
            <a:ext cx="8690317" cy="2062103"/>
          </a:xfrm>
          <a:prstGeom prst="rect">
            <a:avLst/>
          </a:prstGeom>
          <a:noFill/>
        </p:spPr>
        <p:txBody>
          <a:bodyPr wrap="square">
            <a:spAutoFit/>
          </a:bodyPr>
          <a:lstStyle/>
          <a:p>
            <a:pPr algn="l"/>
            <a:r>
              <a:rPr lang="en-US" sz="3200" b="0" i="0" dirty="0">
                <a:solidFill>
                  <a:schemeClr val="bg1"/>
                </a:solidFill>
                <a:effectLst/>
                <a:latin typeface="system-ui"/>
              </a:rPr>
              <a:t>But it came about that in the twenty-third year of King Jehoash the priests had not repaired the damages of the house. </a:t>
            </a:r>
            <a:r>
              <a:rPr lang="en-US" sz="3200" i="1" dirty="0">
                <a:solidFill>
                  <a:schemeClr val="bg1"/>
                </a:solidFill>
              </a:rPr>
              <a:t>																								2 Kings 12:6</a:t>
            </a:r>
          </a:p>
        </p:txBody>
      </p:sp>
    </p:spTree>
    <p:extLst>
      <p:ext uri="{BB962C8B-B14F-4D97-AF65-F5344CB8AC3E}">
        <p14:creationId xmlns:p14="http://schemas.microsoft.com/office/powerpoint/2010/main" val="3728554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BB874BE-BB1B-4108-AF1E-268C20202504}"/>
              </a:ext>
            </a:extLst>
          </p:cNvPr>
          <p:cNvSpPr txBox="1"/>
          <p:nvPr/>
        </p:nvSpPr>
        <p:spPr>
          <a:xfrm>
            <a:off x="226841" y="1560664"/>
            <a:ext cx="8690317" cy="3539430"/>
          </a:xfrm>
          <a:prstGeom prst="rect">
            <a:avLst/>
          </a:prstGeom>
          <a:noFill/>
        </p:spPr>
        <p:txBody>
          <a:bodyPr wrap="square">
            <a:spAutoFit/>
          </a:bodyPr>
          <a:lstStyle/>
          <a:p>
            <a:pPr algn="l"/>
            <a:r>
              <a:rPr lang="en-US" sz="3200" b="0" i="0" dirty="0">
                <a:solidFill>
                  <a:schemeClr val="bg1"/>
                </a:solidFill>
                <a:effectLst/>
                <a:latin typeface="system-ui"/>
              </a:rPr>
              <a:t>But Jehoiada the priest took a chest and bored a hole in its lid and put it beside the altar, on the right side as one comes into the house of the </a:t>
            </a:r>
            <a:r>
              <a:rPr lang="en-US" sz="3200" b="0" i="0" cap="small" dirty="0">
                <a:solidFill>
                  <a:schemeClr val="bg1"/>
                </a:solidFill>
                <a:effectLst/>
                <a:latin typeface="system-ui"/>
              </a:rPr>
              <a:t>Lord</a:t>
            </a:r>
            <a:r>
              <a:rPr lang="en-US" sz="3200" b="0" i="0" dirty="0">
                <a:solidFill>
                  <a:schemeClr val="bg1"/>
                </a:solidFill>
                <a:effectLst/>
                <a:latin typeface="system-ui"/>
              </a:rPr>
              <a:t>; and the priests who guarded the threshold put in it all the money which was brought into the house of the </a:t>
            </a:r>
            <a:r>
              <a:rPr lang="en-US" sz="3200" b="0" i="0" cap="small" dirty="0">
                <a:solidFill>
                  <a:schemeClr val="bg1"/>
                </a:solidFill>
                <a:effectLst/>
                <a:latin typeface="system-ui"/>
              </a:rPr>
              <a:t>Lord</a:t>
            </a:r>
            <a:r>
              <a:rPr lang="en-US" sz="3200" b="0" i="0" dirty="0">
                <a:solidFill>
                  <a:schemeClr val="bg1"/>
                </a:solidFill>
                <a:effectLst/>
                <a:latin typeface="system-ui"/>
              </a:rPr>
              <a:t>. </a:t>
            </a:r>
            <a:r>
              <a:rPr lang="en-US" sz="3200" i="1" dirty="0">
                <a:solidFill>
                  <a:schemeClr val="bg1"/>
                </a:solidFill>
              </a:rPr>
              <a:t>																													2 Kings 12:9</a:t>
            </a:r>
          </a:p>
        </p:txBody>
      </p:sp>
    </p:spTree>
    <p:extLst>
      <p:ext uri="{BB962C8B-B14F-4D97-AF65-F5344CB8AC3E}">
        <p14:creationId xmlns:p14="http://schemas.microsoft.com/office/powerpoint/2010/main" val="2166410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BB874BE-BB1B-4108-AF1E-268C20202504}"/>
              </a:ext>
            </a:extLst>
          </p:cNvPr>
          <p:cNvSpPr txBox="1"/>
          <p:nvPr/>
        </p:nvSpPr>
        <p:spPr>
          <a:xfrm>
            <a:off x="113420" y="2053253"/>
            <a:ext cx="8917159" cy="2554545"/>
          </a:xfrm>
          <a:prstGeom prst="rect">
            <a:avLst/>
          </a:prstGeom>
          <a:noFill/>
        </p:spPr>
        <p:txBody>
          <a:bodyPr wrap="square">
            <a:spAutoFit/>
          </a:bodyPr>
          <a:lstStyle/>
          <a:p>
            <a:pPr algn="l"/>
            <a:r>
              <a:rPr lang="en-US" sz="3200" b="0" i="0" dirty="0">
                <a:solidFill>
                  <a:schemeClr val="bg1"/>
                </a:solidFill>
                <a:effectLst/>
                <a:latin typeface="system-ui"/>
              </a:rPr>
              <a:t>However there were not made for the house of the LORD basins of silver, trimmers, sprinkling-bowls, trumpets, any articles of gold or articles of silver, from the money brought into the house of the LORD.</a:t>
            </a:r>
            <a:r>
              <a:rPr lang="en-US" sz="3200" i="1" dirty="0">
                <a:solidFill>
                  <a:schemeClr val="bg1"/>
                </a:solidFill>
              </a:rPr>
              <a:t>														2 Kings 12:13</a:t>
            </a:r>
          </a:p>
        </p:txBody>
      </p:sp>
    </p:spTree>
    <p:extLst>
      <p:ext uri="{BB962C8B-B14F-4D97-AF65-F5344CB8AC3E}">
        <p14:creationId xmlns:p14="http://schemas.microsoft.com/office/powerpoint/2010/main" val="2750287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BB874BE-BB1B-4108-AF1E-268C20202504}"/>
              </a:ext>
            </a:extLst>
          </p:cNvPr>
          <p:cNvSpPr txBox="1"/>
          <p:nvPr/>
        </p:nvSpPr>
        <p:spPr>
          <a:xfrm>
            <a:off x="113420" y="632226"/>
            <a:ext cx="8917159" cy="5016758"/>
          </a:xfrm>
          <a:prstGeom prst="rect">
            <a:avLst/>
          </a:prstGeom>
          <a:noFill/>
        </p:spPr>
        <p:txBody>
          <a:bodyPr wrap="square">
            <a:spAutoFit/>
          </a:bodyPr>
          <a:lstStyle/>
          <a:p>
            <a:pPr algn="l"/>
            <a:r>
              <a:rPr lang="en-US" sz="3200" b="0" u="none" strike="noStrike" dirty="0">
                <a:solidFill>
                  <a:schemeClr val="bg1"/>
                </a:solidFill>
                <a:effectLst/>
                <a:latin typeface="system-ui"/>
              </a:rPr>
              <a:t>Then </a:t>
            </a:r>
            <a:r>
              <a:rPr lang="en-US" sz="3200" b="0" u="none" strike="noStrike" dirty="0" err="1">
                <a:solidFill>
                  <a:schemeClr val="bg1"/>
                </a:solidFill>
                <a:effectLst/>
                <a:latin typeface="system-ui"/>
              </a:rPr>
              <a:t>Hazael</a:t>
            </a:r>
            <a:r>
              <a:rPr lang="en-US" sz="3200" b="0" u="none" strike="noStrike" dirty="0">
                <a:solidFill>
                  <a:schemeClr val="bg1"/>
                </a:solidFill>
                <a:effectLst/>
                <a:latin typeface="system-ui"/>
              </a:rPr>
              <a:t> king of Aram went up and fought against Gath and captured it, and </a:t>
            </a:r>
            <a:r>
              <a:rPr lang="en-US" sz="3200" b="0" u="none" strike="noStrike" dirty="0" err="1">
                <a:solidFill>
                  <a:schemeClr val="bg1"/>
                </a:solidFill>
                <a:effectLst/>
                <a:latin typeface="system-ui"/>
              </a:rPr>
              <a:t>Hazael</a:t>
            </a:r>
            <a:r>
              <a:rPr lang="en-US" sz="3200" b="0" u="none" strike="noStrike" dirty="0">
                <a:solidFill>
                  <a:schemeClr val="bg1"/>
                </a:solidFill>
                <a:effectLst/>
                <a:latin typeface="system-ui"/>
              </a:rPr>
              <a:t> set his face to go up to Jerusalem. Jehoash king of Judah took all the sacred things that Jehoshaphat and </a:t>
            </a:r>
            <a:r>
              <a:rPr lang="en-US" sz="3200" b="0" u="none" strike="noStrike" dirty="0" err="1">
                <a:solidFill>
                  <a:schemeClr val="bg1"/>
                </a:solidFill>
                <a:effectLst/>
                <a:latin typeface="system-ui"/>
              </a:rPr>
              <a:t>Jehoram</a:t>
            </a:r>
            <a:r>
              <a:rPr lang="en-US" sz="3200" b="0" u="none" strike="noStrike" dirty="0">
                <a:solidFill>
                  <a:schemeClr val="bg1"/>
                </a:solidFill>
                <a:effectLst/>
                <a:latin typeface="system-ui"/>
              </a:rPr>
              <a:t> and Ahaziah, his fathers, kings of Judah, had dedicated, and his own sacred things and all the gold that was found among the treasuries of the house of the </a:t>
            </a:r>
            <a:r>
              <a:rPr lang="en-US" sz="3200" b="0" u="none" strike="noStrike" cap="small" dirty="0">
                <a:solidFill>
                  <a:schemeClr val="bg1"/>
                </a:solidFill>
                <a:effectLst/>
                <a:latin typeface="system-ui"/>
              </a:rPr>
              <a:t>Lord</a:t>
            </a:r>
            <a:r>
              <a:rPr lang="en-US" sz="3200" b="0" u="none" strike="noStrike" dirty="0">
                <a:solidFill>
                  <a:schemeClr val="bg1"/>
                </a:solidFill>
                <a:effectLst/>
                <a:latin typeface="system-ui"/>
              </a:rPr>
              <a:t> and of the king’s house, and sent them to </a:t>
            </a:r>
            <a:r>
              <a:rPr lang="en-US" sz="3200" b="0" u="none" strike="noStrike" dirty="0" err="1">
                <a:solidFill>
                  <a:schemeClr val="bg1"/>
                </a:solidFill>
                <a:effectLst/>
                <a:latin typeface="system-ui"/>
              </a:rPr>
              <a:t>Hazael</a:t>
            </a:r>
            <a:r>
              <a:rPr lang="en-US" sz="3200" b="0" u="none" strike="noStrike" dirty="0">
                <a:solidFill>
                  <a:schemeClr val="bg1"/>
                </a:solidFill>
                <a:effectLst/>
                <a:latin typeface="system-ui"/>
              </a:rPr>
              <a:t> king of Aram. Then he went away from Jerusalem.</a:t>
            </a:r>
            <a:r>
              <a:rPr lang="en-US" sz="3200" i="1" dirty="0">
                <a:solidFill>
                  <a:schemeClr val="bg1"/>
                </a:solidFill>
              </a:rPr>
              <a:t>													2 Kings 12:17-18</a:t>
            </a:r>
          </a:p>
        </p:txBody>
      </p:sp>
    </p:spTree>
    <p:extLst>
      <p:ext uri="{BB962C8B-B14F-4D97-AF65-F5344CB8AC3E}">
        <p14:creationId xmlns:p14="http://schemas.microsoft.com/office/powerpoint/2010/main" val="25701207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BB874BE-BB1B-4108-AF1E-268C20202504}"/>
              </a:ext>
            </a:extLst>
          </p:cNvPr>
          <p:cNvSpPr txBox="1"/>
          <p:nvPr/>
        </p:nvSpPr>
        <p:spPr>
          <a:xfrm>
            <a:off x="113420" y="632226"/>
            <a:ext cx="8917159" cy="5016758"/>
          </a:xfrm>
          <a:prstGeom prst="rect">
            <a:avLst/>
          </a:prstGeom>
          <a:noFill/>
        </p:spPr>
        <p:txBody>
          <a:bodyPr wrap="square">
            <a:spAutoFit/>
          </a:bodyPr>
          <a:lstStyle/>
          <a:p>
            <a:pPr algn="l"/>
            <a:r>
              <a:rPr lang="en-US" sz="3200" b="0" u="none" strike="noStrike" dirty="0">
                <a:solidFill>
                  <a:schemeClr val="bg1"/>
                </a:solidFill>
                <a:effectLst/>
                <a:latin typeface="system-ui"/>
              </a:rPr>
              <a:t>Now the rest of the acts of </a:t>
            </a:r>
            <a:r>
              <a:rPr lang="en-US" sz="3200" b="0" u="none" strike="noStrike" dirty="0" err="1">
                <a:solidFill>
                  <a:schemeClr val="bg1"/>
                </a:solidFill>
                <a:effectLst/>
                <a:latin typeface="system-ui"/>
              </a:rPr>
              <a:t>Joash</a:t>
            </a:r>
            <a:r>
              <a:rPr lang="en-US" sz="3200" b="0" u="none" strike="noStrike" dirty="0">
                <a:solidFill>
                  <a:schemeClr val="bg1"/>
                </a:solidFill>
                <a:effectLst/>
                <a:latin typeface="system-ui"/>
              </a:rPr>
              <a:t> and all that he did, are they not written in the Book of the Chronicles of the Kings of Judah? His servants arose and made a conspiracy and struck down </a:t>
            </a:r>
            <a:r>
              <a:rPr lang="en-US" sz="3200" b="0" u="none" strike="noStrike" dirty="0" err="1">
                <a:solidFill>
                  <a:schemeClr val="bg1"/>
                </a:solidFill>
                <a:effectLst/>
                <a:latin typeface="system-ui"/>
              </a:rPr>
              <a:t>Joash</a:t>
            </a:r>
            <a:r>
              <a:rPr lang="en-US" sz="3200" b="0" u="none" strike="noStrike" dirty="0">
                <a:solidFill>
                  <a:schemeClr val="bg1"/>
                </a:solidFill>
                <a:effectLst/>
                <a:latin typeface="system-ui"/>
              </a:rPr>
              <a:t> at the house of </a:t>
            </a:r>
            <a:r>
              <a:rPr lang="en-US" sz="3200" b="0" u="none" strike="noStrike" dirty="0" err="1">
                <a:solidFill>
                  <a:schemeClr val="bg1"/>
                </a:solidFill>
                <a:effectLst/>
                <a:latin typeface="system-ui"/>
              </a:rPr>
              <a:t>Millo</a:t>
            </a:r>
            <a:r>
              <a:rPr lang="en-US" sz="3200" b="0" u="none" strike="noStrike" dirty="0">
                <a:solidFill>
                  <a:schemeClr val="bg1"/>
                </a:solidFill>
                <a:effectLst/>
                <a:latin typeface="system-ui"/>
              </a:rPr>
              <a:t> as he was going down to Silla. For </a:t>
            </a:r>
            <a:r>
              <a:rPr lang="en-US" sz="3200" b="0" u="none" strike="noStrike" dirty="0" err="1">
                <a:solidFill>
                  <a:schemeClr val="bg1"/>
                </a:solidFill>
                <a:effectLst/>
                <a:latin typeface="system-ui"/>
              </a:rPr>
              <a:t>Jozacar</a:t>
            </a:r>
            <a:r>
              <a:rPr lang="en-US" sz="3200" b="0" u="none" strike="noStrike" dirty="0">
                <a:solidFill>
                  <a:schemeClr val="bg1"/>
                </a:solidFill>
                <a:effectLst/>
                <a:latin typeface="system-ui"/>
              </a:rPr>
              <a:t> the son of </a:t>
            </a:r>
            <a:r>
              <a:rPr lang="en-US" sz="3200" b="0" u="none" strike="noStrike" dirty="0" err="1">
                <a:solidFill>
                  <a:schemeClr val="bg1"/>
                </a:solidFill>
                <a:effectLst/>
                <a:latin typeface="system-ui"/>
              </a:rPr>
              <a:t>Shimeath</a:t>
            </a:r>
            <a:r>
              <a:rPr lang="en-US" sz="3200" b="0" u="none" strike="noStrike" dirty="0">
                <a:solidFill>
                  <a:schemeClr val="bg1"/>
                </a:solidFill>
                <a:effectLst/>
                <a:latin typeface="system-ui"/>
              </a:rPr>
              <a:t> and </a:t>
            </a:r>
            <a:r>
              <a:rPr lang="en-US" sz="3200" b="0" u="none" strike="noStrike" dirty="0" err="1">
                <a:solidFill>
                  <a:schemeClr val="bg1"/>
                </a:solidFill>
                <a:effectLst/>
                <a:latin typeface="system-ui"/>
              </a:rPr>
              <a:t>Jehozabad</a:t>
            </a:r>
            <a:r>
              <a:rPr lang="en-US" sz="3200" b="0" u="none" strike="noStrike" dirty="0">
                <a:solidFill>
                  <a:schemeClr val="bg1"/>
                </a:solidFill>
                <a:effectLst/>
                <a:latin typeface="system-ui"/>
              </a:rPr>
              <a:t> the son of </a:t>
            </a:r>
            <a:r>
              <a:rPr lang="en-US" sz="3200" b="0" u="none" strike="noStrike" dirty="0" err="1">
                <a:solidFill>
                  <a:schemeClr val="bg1"/>
                </a:solidFill>
                <a:effectLst/>
                <a:latin typeface="system-ui"/>
              </a:rPr>
              <a:t>Shomer</a:t>
            </a:r>
            <a:r>
              <a:rPr lang="en-US" sz="3200" b="0" u="none" strike="noStrike" dirty="0">
                <a:solidFill>
                  <a:schemeClr val="bg1"/>
                </a:solidFill>
                <a:effectLst/>
                <a:latin typeface="system-ui"/>
              </a:rPr>
              <a:t>, his servants, struck him and he died; and they buried him with his fathers in the city of David, and Amaziah his son became king in his place.</a:t>
            </a:r>
            <a:r>
              <a:rPr lang="en-US" sz="3200" i="1" dirty="0">
                <a:solidFill>
                  <a:schemeClr val="bg1"/>
                </a:solidFill>
              </a:rPr>
              <a:t>																     2 Kings 12:19-21</a:t>
            </a:r>
          </a:p>
        </p:txBody>
      </p:sp>
    </p:spTree>
    <p:extLst>
      <p:ext uri="{BB962C8B-B14F-4D97-AF65-F5344CB8AC3E}">
        <p14:creationId xmlns:p14="http://schemas.microsoft.com/office/powerpoint/2010/main" val="13358533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34486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BB874BE-BB1B-4108-AF1E-268C20202504}"/>
              </a:ext>
            </a:extLst>
          </p:cNvPr>
          <p:cNvSpPr txBox="1"/>
          <p:nvPr/>
        </p:nvSpPr>
        <p:spPr>
          <a:xfrm>
            <a:off x="0" y="632226"/>
            <a:ext cx="9030579" cy="2554545"/>
          </a:xfrm>
          <a:prstGeom prst="rect">
            <a:avLst/>
          </a:prstGeom>
          <a:noFill/>
        </p:spPr>
        <p:txBody>
          <a:bodyPr wrap="square">
            <a:spAutoFit/>
          </a:bodyPr>
          <a:lstStyle/>
          <a:p>
            <a:pPr algn="l"/>
            <a:r>
              <a:rPr lang="en-US" sz="3200" b="0" u="none" strike="noStrike" dirty="0">
                <a:solidFill>
                  <a:schemeClr val="bg1"/>
                </a:solidFill>
                <a:effectLst/>
                <a:latin typeface="system-ui"/>
              </a:rPr>
              <a:t>Do you not know that </a:t>
            </a:r>
            <a:r>
              <a:rPr lang="en-US" sz="3200" b="1" u="none" strike="noStrike" dirty="0">
                <a:solidFill>
                  <a:srgbClr val="FFFF00"/>
                </a:solidFill>
                <a:effectLst/>
                <a:latin typeface="system-ui"/>
              </a:rPr>
              <a:t>you are a temple of God </a:t>
            </a:r>
            <a:r>
              <a:rPr lang="en-US" sz="3200" b="0" u="none" strike="noStrike" dirty="0">
                <a:solidFill>
                  <a:schemeClr val="bg1"/>
                </a:solidFill>
                <a:effectLst/>
                <a:latin typeface="system-ui"/>
              </a:rPr>
              <a:t>and that the Spirit of God dwells in you? If any man destroys the temple of God, God will destroy him, for the temple of God is holy, and that is what you are.</a:t>
            </a:r>
            <a:r>
              <a:rPr lang="en-US" sz="3200" i="1" dirty="0">
                <a:solidFill>
                  <a:schemeClr val="bg1"/>
                </a:solidFill>
              </a:rPr>
              <a:t>						    					        1 Corinthians 3:16-17</a:t>
            </a:r>
          </a:p>
        </p:txBody>
      </p:sp>
      <p:sp>
        <p:nvSpPr>
          <p:cNvPr id="2" name="TextBox 1">
            <a:extLst>
              <a:ext uri="{FF2B5EF4-FFF2-40B4-BE49-F238E27FC236}">
                <a16:creationId xmlns:a16="http://schemas.microsoft.com/office/drawing/2014/main" id="{4C87D437-0C37-4780-B9EF-82324F8649D4}"/>
              </a:ext>
            </a:extLst>
          </p:cNvPr>
          <p:cNvSpPr txBox="1"/>
          <p:nvPr/>
        </p:nvSpPr>
        <p:spPr>
          <a:xfrm>
            <a:off x="1" y="3698789"/>
            <a:ext cx="9144000" cy="3046988"/>
          </a:xfrm>
          <a:prstGeom prst="rect">
            <a:avLst/>
          </a:prstGeom>
          <a:noFill/>
        </p:spPr>
        <p:txBody>
          <a:bodyPr wrap="square">
            <a:spAutoFit/>
          </a:bodyPr>
          <a:lstStyle/>
          <a:p>
            <a:pPr algn="l"/>
            <a:r>
              <a:rPr lang="en-US" sz="3200" b="0" i="0" u="none" strike="noStrike" dirty="0">
                <a:solidFill>
                  <a:schemeClr val="bg1"/>
                </a:solidFill>
                <a:effectLst/>
                <a:latin typeface="system-ui"/>
              </a:rPr>
              <a:t>Or do you not know that </a:t>
            </a:r>
            <a:r>
              <a:rPr lang="en-US" sz="3200" b="1" i="0" u="none" strike="noStrike" dirty="0">
                <a:solidFill>
                  <a:srgbClr val="FFFF00"/>
                </a:solidFill>
                <a:effectLst/>
                <a:latin typeface="system-ui"/>
              </a:rPr>
              <a:t>your body is a temple </a:t>
            </a:r>
            <a:r>
              <a:rPr lang="en-US" sz="3200" b="0" i="0" u="none" strike="noStrike" dirty="0">
                <a:solidFill>
                  <a:schemeClr val="bg1"/>
                </a:solidFill>
                <a:effectLst/>
                <a:latin typeface="system-ui"/>
              </a:rPr>
              <a:t>of the Holy Spirit who is in you, whom you have from God, and that you are not your own? For you have been bought with a price: therefore glorify God in your body.</a:t>
            </a:r>
            <a:r>
              <a:rPr lang="en-US" sz="3200" i="1" dirty="0">
                <a:solidFill>
                  <a:schemeClr val="bg1"/>
                </a:solidFill>
              </a:rPr>
              <a:t>						    					        </a:t>
            </a:r>
          </a:p>
          <a:p>
            <a:pPr algn="l"/>
            <a:r>
              <a:rPr lang="en-US" sz="3200" i="1" dirty="0">
                <a:solidFill>
                  <a:schemeClr val="bg1"/>
                </a:solidFill>
              </a:rPr>
              <a:t>											    1 Corinthians 6:19-20</a:t>
            </a:r>
          </a:p>
        </p:txBody>
      </p:sp>
    </p:spTree>
    <p:extLst>
      <p:ext uri="{BB962C8B-B14F-4D97-AF65-F5344CB8AC3E}">
        <p14:creationId xmlns:p14="http://schemas.microsoft.com/office/powerpoint/2010/main" val="5386325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291578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24590-5044-46E4-B381-C5B0C40B848A}"/>
              </a:ext>
            </a:extLst>
          </p:cNvPr>
          <p:cNvSpPr>
            <a:spLocks noGrp="1"/>
          </p:cNvSpPr>
          <p:nvPr>
            <p:ph type="ctrTitle"/>
          </p:nvPr>
        </p:nvSpPr>
        <p:spPr/>
        <p:txBody>
          <a:bodyPr>
            <a:normAutofit/>
          </a:bodyPr>
          <a:lstStyle/>
          <a:p>
            <a:r>
              <a:rPr lang="en-US" sz="6600" dirty="0">
                <a:solidFill>
                  <a:schemeClr val="bg1"/>
                </a:solidFill>
              </a:rPr>
              <a:t>King </a:t>
            </a:r>
            <a:r>
              <a:rPr lang="en-US" sz="6600" dirty="0" err="1">
                <a:solidFill>
                  <a:schemeClr val="bg1"/>
                </a:solidFill>
              </a:rPr>
              <a:t>Joash</a:t>
            </a:r>
            <a:endParaRPr lang="en-US" sz="6600" dirty="0">
              <a:solidFill>
                <a:schemeClr val="bg1"/>
              </a:solidFill>
            </a:endParaRPr>
          </a:p>
        </p:txBody>
      </p:sp>
      <p:sp>
        <p:nvSpPr>
          <p:cNvPr id="3" name="Subtitle 2">
            <a:extLst>
              <a:ext uri="{FF2B5EF4-FFF2-40B4-BE49-F238E27FC236}">
                <a16:creationId xmlns:a16="http://schemas.microsoft.com/office/drawing/2014/main" id="{13EF583C-D1CC-49B9-8A08-837CACFA3CD1}"/>
              </a:ext>
            </a:extLst>
          </p:cNvPr>
          <p:cNvSpPr>
            <a:spLocks noGrp="1"/>
          </p:cNvSpPr>
          <p:nvPr>
            <p:ph type="subTitle" idx="1"/>
          </p:nvPr>
        </p:nvSpPr>
        <p:spPr/>
        <p:txBody>
          <a:bodyPr>
            <a:normAutofit/>
          </a:bodyPr>
          <a:lstStyle/>
          <a:p>
            <a:r>
              <a:rPr lang="en-US" sz="3600" dirty="0">
                <a:solidFill>
                  <a:schemeClr val="bg1"/>
                </a:solidFill>
              </a:rPr>
              <a:t>2 Kings 11:1-12:21</a:t>
            </a:r>
          </a:p>
        </p:txBody>
      </p:sp>
    </p:spTree>
    <p:extLst>
      <p:ext uri="{BB962C8B-B14F-4D97-AF65-F5344CB8AC3E}">
        <p14:creationId xmlns:p14="http://schemas.microsoft.com/office/powerpoint/2010/main" val="109341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BB874BE-BB1B-4108-AF1E-268C20202504}"/>
              </a:ext>
            </a:extLst>
          </p:cNvPr>
          <p:cNvSpPr txBox="1"/>
          <p:nvPr/>
        </p:nvSpPr>
        <p:spPr>
          <a:xfrm>
            <a:off x="457200" y="1774597"/>
            <a:ext cx="8229599" cy="3539430"/>
          </a:xfrm>
          <a:prstGeom prst="rect">
            <a:avLst/>
          </a:prstGeom>
          <a:noFill/>
        </p:spPr>
        <p:txBody>
          <a:bodyPr wrap="square">
            <a:spAutoFit/>
          </a:bodyPr>
          <a:lstStyle/>
          <a:p>
            <a:r>
              <a:rPr lang="en-US" sz="3200" b="0" dirty="0">
                <a:solidFill>
                  <a:schemeClr val="bg1"/>
                </a:solidFill>
                <a:effectLst/>
              </a:rPr>
              <a:t>When </a:t>
            </a:r>
            <a:r>
              <a:rPr lang="en-US" sz="3200" b="1" dirty="0">
                <a:solidFill>
                  <a:srgbClr val="FFFF00"/>
                </a:solidFill>
                <a:effectLst/>
              </a:rPr>
              <a:t>Ahaziah the king of Judah </a:t>
            </a:r>
            <a:r>
              <a:rPr lang="en-US" sz="3200" b="0" dirty="0">
                <a:solidFill>
                  <a:schemeClr val="bg1"/>
                </a:solidFill>
                <a:effectLst/>
              </a:rPr>
              <a:t>saw this, he fled by the way of the garden house. And Jehu pursued him and said, “Shoot him too, in the chariot.” So they shot him at the ascent of Gur, which is at </a:t>
            </a:r>
            <a:r>
              <a:rPr lang="en-US" sz="3200" b="0" dirty="0" err="1">
                <a:solidFill>
                  <a:schemeClr val="bg1"/>
                </a:solidFill>
                <a:effectLst/>
              </a:rPr>
              <a:t>Ibleam</a:t>
            </a:r>
            <a:r>
              <a:rPr lang="en-US" sz="3200" b="0" dirty="0">
                <a:solidFill>
                  <a:schemeClr val="bg1"/>
                </a:solidFill>
                <a:effectLst/>
              </a:rPr>
              <a:t>. But he fled to Megiddo and died there.</a:t>
            </a:r>
          </a:p>
          <a:p>
            <a:r>
              <a:rPr lang="en-US" sz="3200" i="1" dirty="0">
                <a:solidFill>
                  <a:schemeClr val="bg1"/>
                </a:solidFill>
              </a:rPr>
              <a:t>													2 Kings 9:27</a:t>
            </a:r>
          </a:p>
        </p:txBody>
      </p:sp>
    </p:spTree>
    <p:extLst>
      <p:ext uri="{BB962C8B-B14F-4D97-AF65-F5344CB8AC3E}">
        <p14:creationId xmlns:p14="http://schemas.microsoft.com/office/powerpoint/2010/main" val="2375739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BB874BE-BB1B-4108-AF1E-268C20202504}"/>
              </a:ext>
            </a:extLst>
          </p:cNvPr>
          <p:cNvSpPr txBox="1"/>
          <p:nvPr/>
        </p:nvSpPr>
        <p:spPr>
          <a:xfrm>
            <a:off x="298938" y="772874"/>
            <a:ext cx="8546123" cy="5509200"/>
          </a:xfrm>
          <a:prstGeom prst="rect">
            <a:avLst/>
          </a:prstGeom>
          <a:noFill/>
        </p:spPr>
        <p:txBody>
          <a:bodyPr wrap="square">
            <a:spAutoFit/>
          </a:bodyPr>
          <a:lstStyle/>
          <a:p>
            <a:r>
              <a:rPr lang="en-US" sz="3200" b="0" dirty="0">
                <a:solidFill>
                  <a:schemeClr val="bg1"/>
                </a:solidFill>
                <a:effectLst/>
                <a:latin typeface="system-ui"/>
              </a:rPr>
              <a:t>When Athaliah the mother of Ahaziah saw that her son was dead, she rose and destroyed all the royal offspring. But </a:t>
            </a:r>
            <a:r>
              <a:rPr lang="en-US" sz="3200" b="0" dirty="0" err="1">
                <a:solidFill>
                  <a:schemeClr val="bg1"/>
                </a:solidFill>
                <a:effectLst/>
                <a:latin typeface="system-ui"/>
              </a:rPr>
              <a:t>Jehosheba</a:t>
            </a:r>
            <a:r>
              <a:rPr lang="en-US" sz="3200" b="0" dirty="0">
                <a:solidFill>
                  <a:schemeClr val="bg1"/>
                </a:solidFill>
                <a:effectLst/>
                <a:latin typeface="system-ui"/>
              </a:rPr>
              <a:t>, the daughter of King </a:t>
            </a:r>
            <a:r>
              <a:rPr lang="en-US" sz="3200" b="0" dirty="0" err="1">
                <a:solidFill>
                  <a:schemeClr val="bg1"/>
                </a:solidFill>
                <a:effectLst/>
                <a:latin typeface="system-ui"/>
              </a:rPr>
              <a:t>Joram</a:t>
            </a:r>
            <a:r>
              <a:rPr lang="en-US" sz="3200" b="0" dirty="0">
                <a:solidFill>
                  <a:schemeClr val="bg1"/>
                </a:solidFill>
                <a:effectLst/>
                <a:latin typeface="system-ui"/>
              </a:rPr>
              <a:t>, sister of Ahaziah, </a:t>
            </a:r>
            <a:r>
              <a:rPr lang="en-US" sz="3200" dirty="0">
                <a:solidFill>
                  <a:schemeClr val="bg1"/>
                </a:solidFill>
                <a:effectLst/>
                <a:latin typeface="system-ui"/>
              </a:rPr>
              <a:t>took </a:t>
            </a:r>
            <a:r>
              <a:rPr lang="en-US" sz="3200" dirty="0" err="1">
                <a:solidFill>
                  <a:schemeClr val="bg1"/>
                </a:solidFill>
                <a:effectLst/>
                <a:latin typeface="system-ui"/>
              </a:rPr>
              <a:t>Joash</a:t>
            </a:r>
            <a:r>
              <a:rPr lang="en-US" sz="3200" dirty="0">
                <a:solidFill>
                  <a:schemeClr val="bg1"/>
                </a:solidFill>
                <a:effectLst/>
                <a:latin typeface="system-ui"/>
              </a:rPr>
              <a:t> </a:t>
            </a:r>
            <a:r>
              <a:rPr lang="en-US" sz="3200" b="0" dirty="0">
                <a:solidFill>
                  <a:schemeClr val="bg1"/>
                </a:solidFill>
                <a:effectLst/>
                <a:latin typeface="system-ui"/>
              </a:rPr>
              <a:t>the son of Ahaziah and stole him from among the king’s sons who were being put to death, and placed him and his nurse in the bedroom. So </a:t>
            </a:r>
            <a:r>
              <a:rPr lang="en-US" sz="3200" dirty="0">
                <a:solidFill>
                  <a:schemeClr val="bg1"/>
                </a:solidFill>
                <a:effectLst/>
                <a:latin typeface="system-ui"/>
              </a:rPr>
              <a:t>they hid him </a:t>
            </a:r>
            <a:r>
              <a:rPr lang="en-US" sz="3200" b="0" dirty="0">
                <a:solidFill>
                  <a:schemeClr val="bg1"/>
                </a:solidFill>
                <a:effectLst/>
                <a:latin typeface="system-ui"/>
              </a:rPr>
              <a:t>from Athaliah, and he was not put to death. So he was hidden with her in the house of the </a:t>
            </a:r>
            <a:r>
              <a:rPr lang="en-US" sz="3200" b="0" cap="small" dirty="0">
                <a:solidFill>
                  <a:schemeClr val="bg1"/>
                </a:solidFill>
                <a:effectLst/>
                <a:latin typeface="system-ui"/>
              </a:rPr>
              <a:t>Lord</a:t>
            </a:r>
            <a:r>
              <a:rPr lang="en-US" sz="3200" b="0" dirty="0">
                <a:solidFill>
                  <a:schemeClr val="bg1"/>
                </a:solidFill>
                <a:effectLst/>
                <a:latin typeface="system-ui"/>
              </a:rPr>
              <a:t> six years, while Athaliah was reigning over the land.</a:t>
            </a:r>
            <a:r>
              <a:rPr lang="en-US" sz="3200" i="1" dirty="0">
                <a:solidFill>
                  <a:schemeClr val="bg1"/>
                </a:solidFill>
              </a:rPr>
              <a:t>														2 Kings 11:1-3</a:t>
            </a:r>
          </a:p>
        </p:txBody>
      </p:sp>
    </p:spTree>
    <p:extLst>
      <p:ext uri="{BB962C8B-B14F-4D97-AF65-F5344CB8AC3E}">
        <p14:creationId xmlns:p14="http://schemas.microsoft.com/office/powerpoint/2010/main" val="2359429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BB874BE-BB1B-4108-AF1E-268C20202504}"/>
              </a:ext>
            </a:extLst>
          </p:cNvPr>
          <p:cNvSpPr txBox="1"/>
          <p:nvPr/>
        </p:nvSpPr>
        <p:spPr>
          <a:xfrm>
            <a:off x="298938" y="772874"/>
            <a:ext cx="8546123" cy="5509200"/>
          </a:xfrm>
          <a:prstGeom prst="rect">
            <a:avLst/>
          </a:prstGeom>
          <a:noFill/>
        </p:spPr>
        <p:txBody>
          <a:bodyPr wrap="square">
            <a:spAutoFit/>
          </a:bodyPr>
          <a:lstStyle/>
          <a:p>
            <a:r>
              <a:rPr lang="en-US" sz="3200" b="0" dirty="0">
                <a:solidFill>
                  <a:schemeClr val="bg1"/>
                </a:solidFill>
                <a:effectLst/>
                <a:latin typeface="system-ui"/>
              </a:rPr>
              <a:t>When Athaliah the mother of Ahaziah saw that her son was dead, she rose and destroyed all the royal offspring. But </a:t>
            </a:r>
            <a:r>
              <a:rPr lang="en-US" sz="3200" b="0" dirty="0" err="1">
                <a:solidFill>
                  <a:schemeClr val="bg1"/>
                </a:solidFill>
                <a:effectLst/>
                <a:latin typeface="system-ui"/>
              </a:rPr>
              <a:t>Jehosheba</a:t>
            </a:r>
            <a:r>
              <a:rPr lang="en-US" sz="3200" b="0" dirty="0">
                <a:solidFill>
                  <a:schemeClr val="bg1"/>
                </a:solidFill>
                <a:effectLst/>
                <a:latin typeface="system-ui"/>
              </a:rPr>
              <a:t>, the daughter of King </a:t>
            </a:r>
            <a:r>
              <a:rPr lang="en-US" sz="3200" b="0" dirty="0" err="1">
                <a:solidFill>
                  <a:schemeClr val="bg1"/>
                </a:solidFill>
                <a:effectLst/>
                <a:latin typeface="system-ui"/>
              </a:rPr>
              <a:t>Joram</a:t>
            </a:r>
            <a:r>
              <a:rPr lang="en-US" sz="3200" b="0" dirty="0">
                <a:solidFill>
                  <a:schemeClr val="bg1"/>
                </a:solidFill>
                <a:effectLst/>
                <a:latin typeface="system-ui"/>
              </a:rPr>
              <a:t>, sister of Ahaziah, </a:t>
            </a:r>
            <a:r>
              <a:rPr lang="en-US" sz="3200" b="1" dirty="0">
                <a:solidFill>
                  <a:srgbClr val="FFFF00"/>
                </a:solidFill>
                <a:effectLst/>
                <a:latin typeface="system-ui"/>
              </a:rPr>
              <a:t>took </a:t>
            </a:r>
            <a:r>
              <a:rPr lang="en-US" sz="3200" b="1" dirty="0" err="1">
                <a:solidFill>
                  <a:srgbClr val="FFFF00"/>
                </a:solidFill>
                <a:effectLst/>
                <a:latin typeface="system-ui"/>
              </a:rPr>
              <a:t>Joash</a:t>
            </a:r>
            <a:r>
              <a:rPr lang="en-US" sz="3200" b="1" dirty="0">
                <a:solidFill>
                  <a:srgbClr val="FFFF00"/>
                </a:solidFill>
                <a:effectLst/>
                <a:latin typeface="system-ui"/>
              </a:rPr>
              <a:t> </a:t>
            </a:r>
            <a:r>
              <a:rPr lang="en-US" sz="3200" b="0" dirty="0">
                <a:solidFill>
                  <a:schemeClr val="bg1"/>
                </a:solidFill>
                <a:effectLst/>
                <a:latin typeface="system-ui"/>
              </a:rPr>
              <a:t>the son of Ahaziah and stole him from among the king’s sons who were being put to death, and placed him and his nurse in the bedroom. So </a:t>
            </a:r>
            <a:r>
              <a:rPr lang="en-US" sz="3200" b="1" dirty="0">
                <a:solidFill>
                  <a:srgbClr val="FFFF00"/>
                </a:solidFill>
                <a:effectLst/>
                <a:latin typeface="system-ui"/>
              </a:rPr>
              <a:t>they hid him </a:t>
            </a:r>
            <a:r>
              <a:rPr lang="en-US" sz="3200" b="0" dirty="0">
                <a:solidFill>
                  <a:schemeClr val="bg1"/>
                </a:solidFill>
                <a:effectLst/>
                <a:latin typeface="system-ui"/>
              </a:rPr>
              <a:t>from Athaliah, and he was not put to death. So he was hidden with her in the house of the </a:t>
            </a:r>
            <a:r>
              <a:rPr lang="en-US" sz="3200" b="0" cap="small" dirty="0">
                <a:solidFill>
                  <a:schemeClr val="bg1"/>
                </a:solidFill>
                <a:effectLst/>
                <a:latin typeface="system-ui"/>
              </a:rPr>
              <a:t>Lord</a:t>
            </a:r>
            <a:r>
              <a:rPr lang="en-US" sz="3200" b="0" dirty="0">
                <a:solidFill>
                  <a:schemeClr val="bg1"/>
                </a:solidFill>
                <a:effectLst/>
                <a:latin typeface="system-ui"/>
              </a:rPr>
              <a:t> six years, while Athaliah was reigning over the land.</a:t>
            </a:r>
            <a:r>
              <a:rPr lang="en-US" sz="3200" i="1" dirty="0">
                <a:solidFill>
                  <a:schemeClr val="bg1"/>
                </a:solidFill>
              </a:rPr>
              <a:t>														2 Kings 11:1-3</a:t>
            </a:r>
          </a:p>
        </p:txBody>
      </p:sp>
    </p:spTree>
    <p:extLst>
      <p:ext uri="{BB962C8B-B14F-4D97-AF65-F5344CB8AC3E}">
        <p14:creationId xmlns:p14="http://schemas.microsoft.com/office/powerpoint/2010/main" val="1573641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BB874BE-BB1B-4108-AF1E-268C20202504}"/>
              </a:ext>
            </a:extLst>
          </p:cNvPr>
          <p:cNvSpPr txBox="1"/>
          <p:nvPr/>
        </p:nvSpPr>
        <p:spPr>
          <a:xfrm>
            <a:off x="298938" y="1504541"/>
            <a:ext cx="8546123" cy="3539430"/>
          </a:xfrm>
          <a:prstGeom prst="rect">
            <a:avLst/>
          </a:prstGeom>
          <a:noFill/>
        </p:spPr>
        <p:txBody>
          <a:bodyPr wrap="square">
            <a:spAutoFit/>
          </a:bodyPr>
          <a:lstStyle/>
          <a:p>
            <a:r>
              <a:rPr lang="en-US" sz="3200" b="0" i="0" dirty="0">
                <a:solidFill>
                  <a:schemeClr val="bg1"/>
                </a:solidFill>
                <a:effectLst/>
                <a:latin typeface="system-ui"/>
              </a:rPr>
              <a:t>Now in the seventh year Jehoiada sent and brought the captains of hundreds of the </a:t>
            </a:r>
            <a:r>
              <a:rPr lang="en-US" sz="3200" b="0" i="0" dirty="0" err="1">
                <a:solidFill>
                  <a:schemeClr val="bg1"/>
                </a:solidFill>
                <a:effectLst/>
                <a:latin typeface="system-ui"/>
              </a:rPr>
              <a:t>Carites</a:t>
            </a:r>
            <a:r>
              <a:rPr lang="en-US" sz="3200" b="0" i="0" dirty="0">
                <a:solidFill>
                  <a:schemeClr val="bg1"/>
                </a:solidFill>
                <a:effectLst/>
                <a:latin typeface="system-ui"/>
              </a:rPr>
              <a:t> and of the guard, and brought them to him in the house of the </a:t>
            </a:r>
            <a:r>
              <a:rPr lang="en-US" sz="3200" b="0" i="0" cap="small" dirty="0">
                <a:solidFill>
                  <a:schemeClr val="bg1"/>
                </a:solidFill>
                <a:effectLst/>
                <a:latin typeface="system-ui"/>
              </a:rPr>
              <a:t>Lord</a:t>
            </a:r>
            <a:r>
              <a:rPr lang="en-US" sz="3200" b="0" i="0" dirty="0">
                <a:solidFill>
                  <a:schemeClr val="bg1"/>
                </a:solidFill>
                <a:effectLst/>
                <a:latin typeface="system-ui"/>
              </a:rPr>
              <a:t>. Then he made a covenant with them and put them under oath in the house of the </a:t>
            </a:r>
            <a:r>
              <a:rPr lang="en-US" sz="3200" b="0" i="0" cap="small" dirty="0">
                <a:solidFill>
                  <a:schemeClr val="bg1"/>
                </a:solidFill>
                <a:effectLst/>
                <a:latin typeface="system-ui"/>
              </a:rPr>
              <a:t>Lord</a:t>
            </a:r>
            <a:r>
              <a:rPr lang="en-US" sz="3200" b="0" i="0" dirty="0">
                <a:solidFill>
                  <a:schemeClr val="bg1"/>
                </a:solidFill>
                <a:effectLst/>
                <a:latin typeface="system-ui"/>
              </a:rPr>
              <a:t>, and showed them the king’s son. </a:t>
            </a:r>
            <a:r>
              <a:rPr lang="en-US" sz="3200" i="1" dirty="0">
                <a:solidFill>
                  <a:schemeClr val="bg1"/>
                </a:solidFill>
              </a:rPr>
              <a:t>																   2 Kings 11:4</a:t>
            </a:r>
          </a:p>
        </p:txBody>
      </p:sp>
    </p:spTree>
    <p:extLst>
      <p:ext uri="{BB962C8B-B14F-4D97-AF65-F5344CB8AC3E}">
        <p14:creationId xmlns:p14="http://schemas.microsoft.com/office/powerpoint/2010/main" val="2737540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BB874BE-BB1B-4108-AF1E-268C20202504}"/>
              </a:ext>
            </a:extLst>
          </p:cNvPr>
          <p:cNvSpPr txBox="1"/>
          <p:nvPr/>
        </p:nvSpPr>
        <p:spPr>
          <a:xfrm>
            <a:off x="226841" y="674400"/>
            <a:ext cx="8690317" cy="5509200"/>
          </a:xfrm>
          <a:prstGeom prst="rect">
            <a:avLst/>
          </a:prstGeom>
          <a:noFill/>
        </p:spPr>
        <p:txBody>
          <a:bodyPr wrap="square">
            <a:spAutoFit/>
          </a:bodyPr>
          <a:lstStyle/>
          <a:p>
            <a:r>
              <a:rPr lang="en-US" sz="3200" b="0" dirty="0">
                <a:solidFill>
                  <a:schemeClr val="bg1"/>
                </a:solidFill>
                <a:effectLst/>
                <a:latin typeface="system-ui"/>
              </a:rPr>
              <a:t>The priest gave to the captains of hundreds the spears and shields that </a:t>
            </a:r>
            <a:r>
              <a:rPr lang="en-US" sz="3200" b="1" dirty="0">
                <a:solidFill>
                  <a:srgbClr val="FFFF00"/>
                </a:solidFill>
                <a:effectLst/>
                <a:latin typeface="system-ui"/>
              </a:rPr>
              <a:t>had been King David’s</a:t>
            </a:r>
            <a:r>
              <a:rPr lang="en-US" sz="3200" b="0" dirty="0">
                <a:solidFill>
                  <a:schemeClr val="bg1"/>
                </a:solidFill>
                <a:effectLst/>
                <a:latin typeface="system-ui"/>
              </a:rPr>
              <a:t>, which were in the house of the LORD. The guards stood each with his weapons in his hand, from the right side of the house to the left side of the house, by the altar and by the house, around the king. Then he brought the king’s son out and put the crown on him and gave him the testimony; and they made him king and anointed him, and they clapped their hands and said, </a:t>
            </a:r>
            <a:r>
              <a:rPr lang="en-US" sz="3200" b="1" dirty="0">
                <a:solidFill>
                  <a:srgbClr val="FFFF00"/>
                </a:solidFill>
                <a:effectLst/>
                <a:latin typeface="system-ui"/>
              </a:rPr>
              <a:t>“Long live the king!”</a:t>
            </a:r>
            <a:r>
              <a:rPr lang="en-US" sz="3200" dirty="0">
                <a:solidFill>
                  <a:schemeClr val="bg1"/>
                </a:solidFill>
              </a:rPr>
              <a:t>								</a:t>
            </a:r>
            <a:r>
              <a:rPr lang="en-US" sz="3200" i="1" dirty="0">
                <a:solidFill>
                  <a:schemeClr val="bg1"/>
                </a:solidFill>
              </a:rPr>
              <a:t>				2 Kings 11:10-12</a:t>
            </a:r>
          </a:p>
        </p:txBody>
      </p:sp>
    </p:spTree>
    <p:extLst>
      <p:ext uri="{BB962C8B-B14F-4D97-AF65-F5344CB8AC3E}">
        <p14:creationId xmlns:p14="http://schemas.microsoft.com/office/powerpoint/2010/main" val="1744071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BB874BE-BB1B-4108-AF1E-268C20202504}"/>
              </a:ext>
            </a:extLst>
          </p:cNvPr>
          <p:cNvSpPr txBox="1"/>
          <p:nvPr/>
        </p:nvSpPr>
        <p:spPr>
          <a:xfrm>
            <a:off x="226841" y="1954560"/>
            <a:ext cx="8690317" cy="2554545"/>
          </a:xfrm>
          <a:prstGeom prst="rect">
            <a:avLst/>
          </a:prstGeom>
          <a:noFill/>
        </p:spPr>
        <p:txBody>
          <a:bodyPr wrap="square">
            <a:spAutoFit/>
          </a:bodyPr>
          <a:lstStyle/>
          <a:p>
            <a:r>
              <a:rPr lang="en-US" sz="3200" b="0" i="0" dirty="0">
                <a:solidFill>
                  <a:schemeClr val="bg1"/>
                </a:solidFill>
                <a:effectLst/>
                <a:latin typeface="system-ui"/>
              </a:rPr>
              <a:t>Then Jehoiada made a covenant between the LORD and the king and the people, that they would be the </a:t>
            </a:r>
            <a:r>
              <a:rPr lang="en-US" sz="3200" b="0" i="0" cap="small" dirty="0">
                <a:solidFill>
                  <a:schemeClr val="bg1"/>
                </a:solidFill>
                <a:effectLst/>
                <a:latin typeface="system-ui"/>
              </a:rPr>
              <a:t>Lord’s</a:t>
            </a:r>
            <a:r>
              <a:rPr lang="en-US" sz="3200" b="0" i="0" dirty="0">
                <a:solidFill>
                  <a:schemeClr val="bg1"/>
                </a:solidFill>
                <a:effectLst/>
                <a:latin typeface="system-ui"/>
              </a:rPr>
              <a:t> people, also between the king and the people. </a:t>
            </a:r>
            <a:r>
              <a:rPr lang="en-US" sz="3200" dirty="0">
                <a:solidFill>
                  <a:schemeClr val="bg1"/>
                </a:solidFill>
              </a:rPr>
              <a:t>								</a:t>
            </a:r>
            <a:r>
              <a:rPr lang="en-US" sz="3200" i="1" dirty="0">
                <a:solidFill>
                  <a:schemeClr val="bg1"/>
                </a:solidFill>
              </a:rPr>
              <a:t>				</a:t>
            </a:r>
          </a:p>
          <a:p>
            <a:r>
              <a:rPr lang="en-US" sz="3200" i="1" dirty="0">
                <a:solidFill>
                  <a:schemeClr val="bg1"/>
                </a:solidFill>
              </a:rPr>
              <a:t>													   2 Kings 11:17</a:t>
            </a:r>
          </a:p>
        </p:txBody>
      </p:sp>
    </p:spTree>
    <p:extLst>
      <p:ext uri="{BB962C8B-B14F-4D97-AF65-F5344CB8AC3E}">
        <p14:creationId xmlns:p14="http://schemas.microsoft.com/office/powerpoint/2010/main" val="2589447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BB874BE-BB1B-4108-AF1E-268C20202504}"/>
              </a:ext>
            </a:extLst>
          </p:cNvPr>
          <p:cNvSpPr txBox="1"/>
          <p:nvPr/>
        </p:nvSpPr>
        <p:spPr>
          <a:xfrm>
            <a:off x="226841" y="2010831"/>
            <a:ext cx="8690317" cy="2554545"/>
          </a:xfrm>
          <a:prstGeom prst="rect">
            <a:avLst/>
          </a:prstGeom>
          <a:noFill/>
        </p:spPr>
        <p:txBody>
          <a:bodyPr wrap="square">
            <a:spAutoFit/>
          </a:bodyPr>
          <a:lstStyle/>
          <a:p>
            <a:pPr algn="l"/>
            <a:r>
              <a:rPr lang="en-US" sz="3200" b="0" i="0" dirty="0">
                <a:solidFill>
                  <a:schemeClr val="bg1"/>
                </a:solidFill>
                <a:effectLst/>
                <a:latin typeface="system-ui"/>
              </a:rPr>
              <a:t>So all the people of the land rejoiced and the city was quiet. For they had put Athaliah to death with the sword at the king’s house. Jehoash was seven years old when he became king.</a:t>
            </a:r>
            <a:endParaRPr lang="en-US" sz="3200" i="1" dirty="0">
              <a:solidFill>
                <a:schemeClr val="bg1"/>
              </a:solidFill>
            </a:endParaRPr>
          </a:p>
          <a:p>
            <a:r>
              <a:rPr lang="en-US" sz="3200" i="1" dirty="0">
                <a:solidFill>
                  <a:schemeClr val="bg1"/>
                </a:solidFill>
              </a:rPr>
              <a:t>												2 Kings 11:20-21</a:t>
            </a:r>
          </a:p>
        </p:txBody>
      </p:sp>
    </p:spTree>
    <p:extLst>
      <p:ext uri="{BB962C8B-B14F-4D97-AF65-F5344CB8AC3E}">
        <p14:creationId xmlns:p14="http://schemas.microsoft.com/office/powerpoint/2010/main" val="1200501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TotalTime>
  <Words>1330</Words>
  <Application>Microsoft Office PowerPoint</Application>
  <PresentationFormat>On-screen Show (4:3)</PresentationFormat>
  <Paragraphs>22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system-ui</vt:lpstr>
      <vt:lpstr>Office Theme</vt:lpstr>
      <vt:lpstr>PowerPoint Presentation</vt:lpstr>
      <vt:lpstr>King Joash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Joash</dc:title>
  <dc:creator>Alyse Nash</dc:creator>
  <cp:lastModifiedBy>Eastview Church</cp:lastModifiedBy>
  <cp:revision>8</cp:revision>
  <dcterms:created xsi:type="dcterms:W3CDTF">2020-10-16T17:19:17Z</dcterms:created>
  <dcterms:modified xsi:type="dcterms:W3CDTF">2020-10-18T19:20:48Z</dcterms:modified>
</cp:coreProperties>
</file>