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68" r:id="rId5"/>
    <p:sldId id="267" r:id="rId6"/>
    <p:sldId id="266" r:id="rId7"/>
    <p:sldId id="265" r:id="rId8"/>
    <p:sldId id="264" r:id="rId9"/>
    <p:sldId id="263" r:id="rId10"/>
    <p:sldId id="262" r:id="rId11"/>
    <p:sldId id="261" r:id="rId12"/>
    <p:sldId id="270" r:id="rId13"/>
    <p:sldId id="260" r:id="rId14"/>
    <p:sldId id="259" r:id="rId15"/>
    <p:sldId id="258"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4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81ECB-D899-43B0-BBD0-9BCFB0D7C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0DD5EA-E0E0-4E9C-8568-B35474D87B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5BCAD0-9DCB-4A8F-9D53-23C8CBB6F58B}"/>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5" name="Footer Placeholder 4">
            <a:extLst>
              <a:ext uri="{FF2B5EF4-FFF2-40B4-BE49-F238E27FC236}">
                <a16:creationId xmlns:a16="http://schemas.microsoft.com/office/drawing/2014/main" id="{DEBA15B2-C9A6-4706-8854-E02CC6C70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1F0E0F-4708-43BB-9694-132EA0112A24}"/>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241130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C1CA5-906C-4B06-B746-4E4F5EB75B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C371F0-7DE9-4B01-8DBC-3D142CA88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F4F7A1-2BB3-4BF2-8476-6F56FC6EB414}"/>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5" name="Footer Placeholder 4">
            <a:extLst>
              <a:ext uri="{FF2B5EF4-FFF2-40B4-BE49-F238E27FC236}">
                <a16:creationId xmlns:a16="http://schemas.microsoft.com/office/drawing/2014/main" id="{FCB27B5C-C940-4007-8080-542E69F0F7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4C416-07A8-46B8-986F-4818B2A69291}"/>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22569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A61246-8094-4EDB-8135-20D4FE321E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0EF8FC-987F-409E-AA45-09EDC9B8E1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6C13-BAA2-42EA-AB1C-A70A299879A4}"/>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5" name="Footer Placeholder 4">
            <a:extLst>
              <a:ext uri="{FF2B5EF4-FFF2-40B4-BE49-F238E27FC236}">
                <a16:creationId xmlns:a16="http://schemas.microsoft.com/office/drawing/2014/main" id="{9B334CF2-5C06-4143-8B45-3D9F44B0C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CE570-0A2A-4AFB-BA80-E69F430C168E}"/>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408807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BAD58-3CC3-44EC-994F-B5EE50E9CA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3FDED-94F8-43A3-B6FA-68E692B4F8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B7645-E3A7-4EF0-8763-E909982B0870}"/>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5" name="Footer Placeholder 4">
            <a:extLst>
              <a:ext uri="{FF2B5EF4-FFF2-40B4-BE49-F238E27FC236}">
                <a16:creationId xmlns:a16="http://schemas.microsoft.com/office/drawing/2014/main" id="{CB163C2C-FC47-4841-BAD9-E4F5FDDC4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E8FEF-A873-41FF-B1B9-E4E83F2DFF01}"/>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170071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3787B-A2DD-4B8E-8C9A-EE4CA5C9DB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D4B6AB-F81F-49F1-9C6A-387DDAB871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A806E0-243E-42D7-AFE9-CADBD133F1EA}"/>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5" name="Footer Placeholder 4">
            <a:extLst>
              <a:ext uri="{FF2B5EF4-FFF2-40B4-BE49-F238E27FC236}">
                <a16:creationId xmlns:a16="http://schemas.microsoft.com/office/drawing/2014/main" id="{6B83651D-F9EF-4AC7-9E3A-92B4268D1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D74B3-E309-4A09-B0E7-6AAEC1C0AFA0}"/>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287636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38E9-09FC-4FC9-A831-5FBCD12682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921C8-1414-4C45-A7A0-AF63641650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E0B274-47BC-47F4-80B7-52D407679C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1AACEE-7070-42CF-9FD7-DF07CFC049C9}"/>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6" name="Footer Placeholder 5">
            <a:extLst>
              <a:ext uri="{FF2B5EF4-FFF2-40B4-BE49-F238E27FC236}">
                <a16:creationId xmlns:a16="http://schemas.microsoft.com/office/drawing/2014/main" id="{844EBF36-AC11-42B5-A76B-78B0627E9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32B6F-ACDD-4CBB-8000-648757E06F9C}"/>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36425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D5EB-5E54-4F77-8E3A-03DE60537C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F71EA0-884E-4A4D-A9B7-5F5254E44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C70F09-EA4A-48AF-8DAF-A161F79E00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9284B-F8C2-46B2-BE5D-D646953E1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D72EA2-4E03-446B-B0C8-CEE17CD858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89EF72-7289-4D18-B2BB-F7E969D64D23}"/>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8" name="Footer Placeholder 7">
            <a:extLst>
              <a:ext uri="{FF2B5EF4-FFF2-40B4-BE49-F238E27FC236}">
                <a16:creationId xmlns:a16="http://schemas.microsoft.com/office/drawing/2014/main" id="{0E578E08-E966-463E-AA44-4C9F96D503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9A70DF-44AE-42EA-BE4D-B18F43A053C0}"/>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354618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C828-285A-4863-AB31-6739EF0D30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F21D4F-8300-4BB5-9EA4-6EFE4AA478A1}"/>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4" name="Footer Placeholder 3">
            <a:extLst>
              <a:ext uri="{FF2B5EF4-FFF2-40B4-BE49-F238E27FC236}">
                <a16:creationId xmlns:a16="http://schemas.microsoft.com/office/drawing/2014/main" id="{C17B7E0D-FD7C-40D4-BC56-E06D27EC39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922095-10B1-459E-A9B6-57DE09F200B2}"/>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118294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8A97C8-8781-4AB7-A275-EAF3FCB5FF96}"/>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3" name="Footer Placeholder 2">
            <a:extLst>
              <a:ext uri="{FF2B5EF4-FFF2-40B4-BE49-F238E27FC236}">
                <a16:creationId xmlns:a16="http://schemas.microsoft.com/office/drawing/2014/main" id="{08F2FEA0-D456-46BB-86F0-0220A1EFDA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5B90F3-71E0-4DBD-8C53-1FA7DA3C604F}"/>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57992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1F8B-389A-46A2-9270-C46DDC895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A13E2E-559A-47DA-A6A2-F90BED80CD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A2991F-2982-4F36-96DB-C39AD7F88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9A23DD-20F1-4DDF-A23A-482408872BE7}"/>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6" name="Footer Placeholder 5">
            <a:extLst>
              <a:ext uri="{FF2B5EF4-FFF2-40B4-BE49-F238E27FC236}">
                <a16:creationId xmlns:a16="http://schemas.microsoft.com/office/drawing/2014/main" id="{8B2354DD-06F3-4E63-A841-9BDA25F417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4FED41-0530-406E-9251-7BCA56037721}"/>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36089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1E65-8405-453A-8E3D-9E6483877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A3EA46-C816-439F-851C-B1EFA88C7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A73765-9223-4AAA-B4FB-DFFDA3050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751B0F-AFD5-433C-A876-E2AEC0D5F2AD}"/>
              </a:ext>
            </a:extLst>
          </p:cNvPr>
          <p:cNvSpPr>
            <a:spLocks noGrp="1"/>
          </p:cNvSpPr>
          <p:nvPr>
            <p:ph type="dt" sz="half" idx="10"/>
          </p:nvPr>
        </p:nvSpPr>
        <p:spPr/>
        <p:txBody>
          <a:bodyPr/>
          <a:lstStyle/>
          <a:p>
            <a:fld id="{637E2AE9-7768-42FC-93C1-159F9C72B516}" type="datetimeFigureOut">
              <a:rPr lang="en-US" smtClean="0"/>
              <a:t>10/25/2020</a:t>
            </a:fld>
            <a:endParaRPr lang="en-US"/>
          </a:p>
        </p:txBody>
      </p:sp>
      <p:sp>
        <p:nvSpPr>
          <p:cNvPr id="6" name="Footer Placeholder 5">
            <a:extLst>
              <a:ext uri="{FF2B5EF4-FFF2-40B4-BE49-F238E27FC236}">
                <a16:creationId xmlns:a16="http://schemas.microsoft.com/office/drawing/2014/main" id="{BA2E3BB2-6CE0-4A18-948C-4B07143DD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52462-8BC9-49DE-B9F1-0384D0A0C935}"/>
              </a:ext>
            </a:extLst>
          </p:cNvPr>
          <p:cNvSpPr>
            <a:spLocks noGrp="1"/>
          </p:cNvSpPr>
          <p:nvPr>
            <p:ph type="sldNum" sz="quarter" idx="12"/>
          </p:nvPr>
        </p:nvSpPr>
        <p:spPr/>
        <p:txBody>
          <a:bodyPr/>
          <a:lstStyle/>
          <a:p>
            <a:fld id="{42917A29-23AC-4955-9CA7-731999B7A770}" type="slidenum">
              <a:rPr lang="en-US" smtClean="0"/>
              <a:t>‹#›</a:t>
            </a:fld>
            <a:endParaRPr lang="en-US"/>
          </a:p>
        </p:txBody>
      </p:sp>
    </p:spTree>
    <p:extLst>
      <p:ext uri="{BB962C8B-B14F-4D97-AF65-F5344CB8AC3E}">
        <p14:creationId xmlns:p14="http://schemas.microsoft.com/office/powerpoint/2010/main" val="252599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D023CF-B0B4-41C4-A91D-487E5432A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F0A97E-6965-477B-8EB0-9964D176A2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42BB5-F986-4DF4-A279-2C708960DF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2AE9-7768-42FC-93C1-159F9C72B516}" type="datetimeFigureOut">
              <a:rPr lang="en-US" smtClean="0"/>
              <a:t>10/25/2020</a:t>
            </a:fld>
            <a:endParaRPr lang="en-US"/>
          </a:p>
        </p:txBody>
      </p:sp>
      <p:sp>
        <p:nvSpPr>
          <p:cNvPr id="5" name="Footer Placeholder 4">
            <a:extLst>
              <a:ext uri="{FF2B5EF4-FFF2-40B4-BE49-F238E27FC236}">
                <a16:creationId xmlns:a16="http://schemas.microsoft.com/office/drawing/2014/main" id="{86CDCEAC-2DEA-421D-8568-034D68D3DB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7352B1-B330-4229-84A9-8D67E3D83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17A29-23AC-4955-9CA7-731999B7A770}" type="slidenum">
              <a:rPr lang="en-US" smtClean="0"/>
              <a:t>‹#›</a:t>
            </a:fld>
            <a:endParaRPr lang="en-US"/>
          </a:p>
        </p:txBody>
      </p:sp>
    </p:spTree>
    <p:extLst>
      <p:ext uri="{BB962C8B-B14F-4D97-AF65-F5344CB8AC3E}">
        <p14:creationId xmlns:p14="http://schemas.microsoft.com/office/powerpoint/2010/main" val="3531955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416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2246769"/>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t>
            </a:r>
            <a:r>
              <a:rPr lang="en-US" sz="2000" b="1" dirty="0">
                <a:solidFill>
                  <a:srgbClr val="FF0000"/>
                </a:solidFill>
              </a:rPr>
              <a:t>Acts 6:12-14</a:t>
            </a:r>
            <a:r>
              <a:rPr lang="en-US" sz="2000" b="1" dirty="0"/>
              <a:t>; 7:51-60)</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84176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40228" y="4278583"/>
            <a:ext cx="10860833" cy="1938992"/>
          </a:xfrm>
          <a:prstGeom prst="rect">
            <a:avLst/>
          </a:prstGeom>
          <a:noFill/>
        </p:spPr>
        <p:txBody>
          <a:bodyPr wrap="square" rtlCol="0">
            <a:spAutoFit/>
          </a:bodyPr>
          <a:lstStyle/>
          <a:p>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Acts 6:12-14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00"/>
                </a:solidFill>
                <a:effectLst/>
                <a:latin typeface="Times New Roman" panose="02020603050405020304" pitchFamily="18" charset="0"/>
                <a:cs typeface="Times New Roman" panose="02020603050405020304" pitchFamily="18" charset="0"/>
              </a:rPr>
              <a:t>And they stirred up the people, the elders, and the scribes; and they came upon him, seized him, and brought him to the council. They also set up false witnesses who said, “This man does not cease to speak blasphemous words against this holy place and the law;</a:t>
            </a:r>
            <a:r>
              <a:rPr lang="en-US" sz="2400" b="1" i="1" baseline="30000" dirty="0">
                <a:solidFill>
                  <a:srgbClr val="000000"/>
                </a:solidFill>
                <a:effectLst/>
                <a:latin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for we have heard him say that this Jesus of Nazareth will destroy this place and change the customs which Moses delivered to us.</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6182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2246769"/>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t>
            </a:r>
            <a:r>
              <a:rPr lang="en-US" sz="2000" b="1" dirty="0">
                <a:solidFill>
                  <a:srgbClr val="FF0000"/>
                </a:solidFill>
              </a:rPr>
              <a:t>Acts</a:t>
            </a:r>
            <a:r>
              <a:rPr lang="en-US" sz="2000" b="1" dirty="0"/>
              <a:t> 6:12-14; </a:t>
            </a:r>
            <a:r>
              <a:rPr lang="en-US" sz="2000" b="1" dirty="0">
                <a:solidFill>
                  <a:srgbClr val="FF0000"/>
                </a:solidFill>
              </a:rPr>
              <a:t>7:51-60</a:t>
            </a:r>
            <a:r>
              <a:rPr lang="en-US" sz="2000" b="1" dirty="0"/>
              <a:t>)</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84176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40228" y="4332371"/>
            <a:ext cx="10860833" cy="1938992"/>
          </a:xfrm>
          <a:prstGeom prst="rect">
            <a:avLst/>
          </a:prstGeom>
          <a:noFill/>
        </p:spPr>
        <p:txBody>
          <a:bodyPr wrap="square" rtlCol="0">
            <a:spAutoFit/>
          </a:bodyPr>
          <a:lstStyle/>
          <a:p>
            <a:pPr algn="l"/>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Acts </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7:51-60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You stiff-necked</a:t>
            </a:r>
            <a:r>
              <a:rPr lang="en-US" sz="2400" b="1" i="1" baseline="30000" dirty="0">
                <a:solidFill>
                  <a:srgbClr val="000000"/>
                </a:solidFill>
                <a:latin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and uncircumcised in heart and ears! You always resist the Holy Spirit; as your fathers did, so do you. Which of the prophets did your fathers not persecute? And they killed those who foretold the coming of the Just One, of whom you now have become the betrayers and murderers, who have received the law by the direction of angels and have not kept it…”</a:t>
            </a:r>
          </a:p>
        </p:txBody>
      </p:sp>
    </p:spTree>
    <p:extLst>
      <p:ext uri="{BB962C8B-B14F-4D97-AF65-F5344CB8AC3E}">
        <p14:creationId xmlns:p14="http://schemas.microsoft.com/office/powerpoint/2010/main" val="175192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2246769"/>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t>
            </a:r>
            <a:r>
              <a:rPr lang="en-US" sz="2000" b="1" dirty="0">
                <a:solidFill>
                  <a:srgbClr val="FF0000"/>
                </a:solidFill>
              </a:rPr>
              <a:t>Acts</a:t>
            </a:r>
            <a:r>
              <a:rPr lang="en-US" sz="2000" b="1" dirty="0"/>
              <a:t> 6:12-14; </a:t>
            </a:r>
            <a:r>
              <a:rPr lang="en-US" sz="2000" b="1" dirty="0">
                <a:solidFill>
                  <a:srgbClr val="FF0000"/>
                </a:solidFill>
              </a:rPr>
              <a:t>7:51-60</a:t>
            </a:r>
            <a:r>
              <a:rPr lang="en-US" sz="2000" b="1" dirty="0"/>
              <a:t>)</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84176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82173" y="4141151"/>
            <a:ext cx="10860833" cy="2308324"/>
          </a:xfrm>
          <a:prstGeom prst="rect">
            <a:avLst/>
          </a:prstGeom>
          <a:noFill/>
        </p:spPr>
        <p:txBody>
          <a:bodyPr wrap="square" rtlCol="0">
            <a:spAutoFit/>
          </a:bodyPr>
          <a:lstStyle/>
          <a:p>
            <a:pPr algn="l"/>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Acts </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7:51-60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00"/>
                </a:solidFill>
                <a:effectLst/>
                <a:latin typeface="Times New Roman" panose="02020603050405020304" pitchFamily="18" charset="0"/>
                <a:cs typeface="Times New Roman" panose="02020603050405020304" pitchFamily="18" charset="0"/>
              </a:rPr>
              <a:t>When they heard these things they were cut to the heart, and they gnashed at him with their teeth. But he, being full of the Holy Spirit, gazed into heaven and saw the glory of God, and Jesus standing at the right hand of God, and said, “Look! I see the heavens opened and the Son of Man standing at the right hand of God!” Then they cried out with a loud voice, stopped their ears, and ran at him with one accord; and they cast him out of the city and stoned him…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96852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2862322"/>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(Acts 6:12-14; 7:51-60)</a:t>
            </a:r>
          </a:p>
          <a:p>
            <a:r>
              <a:rPr lang="en-US" sz="2000" b="1" dirty="0">
                <a:solidFill>
                  <a:srgbClr val="0000FF"/>
                </a:solidFill>
              </a:rPr>
              <a:t>III.    What do we learn?</a:t>
            </a:r>
          </a:p>
          <a:p>
            <a:r>
              <a:rPr lang="en-US" sz="2000" b="1" dirty="0"/>
              <a:t>	</a:t>
            </a:r>
            <a:r>
              <a:rPr lang="en-US" sz="2000" b="1" dirty="0">
                <a:solidFill>
                  <a:srgbClr val="FF0000"/>
                </a:solidFill>
              </a:rPr>
              <a:t>Jeremiah 10:23</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4401605"/>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40228" y="4774763"/>
            <a:ext cx="10860833" cy="830997"/>
          </a:xfrm>
          <a:prstGeom prst="rect">
            <a:avLst/>
          </a:prstGeom>
          <a:noFill/>
        </p:spPr>
        <p:txBody>
          <a:bodyPr wrap="square" rtlCol="0">
            <a:spAutoFit/>
          </a:bodyPr>
          <a:lstStyle/>
          <a:p>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Jeremiah 10:23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rPr>
              <a:t>O Lord, I know the way of man is not in himself; it is not in man who walks to direct his own steps</a:t>
            </a:r>
            <a:r>
              <a:rPr lang="en-US" sz="24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033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3170099"/>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(Acts 6:12-14; 7:51-60)</a:t>
            </a:r>
          </a:p>
          <a:p>
            <a:r>
              <a:rPr lang="en-US" sz="2000" b="1" dirty="0">
                <a:solidFill>
                  <a:srgbClr val="0000FF"/>
                </a:solidFill>
              </a:rPr>
              <a:t>III.    What do we learn?</a:t>
            </a:r>
          </a:p>
          <a:p>
            <a:r>
              <a:rPr lang="en-US" sz="2000" b="1" dirty="0"/>
              <a:t>	Jeremiah 10:23</a:t>
            </a:r>
          </a:p>
          <a:p>
            <a:r>
              <a:rPr lang="en-US" sz="2000" b="1" dirty="0"/>
              <a:t>	</a:t>
            </a:r>
            <a:r>
              <a:rPr lang="en-US" sz="2000" b="1" dirty="0">
                <a:solidFill>
                  <a:srgbClr val="FF0000"/>
                </a:solidFill>
              </a:rPr>
              <a:t>John 8:32</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4662862"/>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40228" y="4942714"/>
            <a:ext cx="10860833" cy="461665"/>
          </a:xfrm>
          <a:prstGeom prst="rect">
            <a:avLst/>
          </a:prstGeom>
          <a:noFill/>
        </p:spPr>
        <p:txBody>
          <a:bodyPr wrap="square" rtlCol="0">
            <a:spAutoFit/>
          </a:bodyPr>
          <a:lstStyle/>
          <a:p>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John 8:32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And you shall know the truth, and the truth shall make you free</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19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3477875"/>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(Acts 6:12-14; 7:51-60)</a:t>
            </a:r>
          </a:p>
          <a:p>
            <a:r>
              <a:rPr lang="en-US" sz="2000" b="1" dirty="0">
                <a:solidFill>
                  <a:srgbClr val="0000FF"/>
                </a:solidFill>
              </a:rPr>
              <a:t>III.    What do we learn?</a:t>
            </a:r>
          </a:p>
          <a:p>
            <a:r>
              <a:rPr lang="en-US" sz="2000" b="1" dirty="0"/>
              <a:t>	Jeremiah 10:23</a:t>
            </a:r>
          </a:p>
          <a:p>
            <a:r>
              <a:rPr lang="en-US" sz="2000" b="1" dirty="0"/>
              <a:t>	John 8:32</a:t>
            </a:r>
          </a:p>
          <a:p>
            <a:r>
              <a:rPr lang="en-US" sz="2000" b="1" dirty="0"/>
              <a:t>	</a:t>
            </a:r>
            <a:r>
              <a:rPr lang="en-US" sz="2000" b="1" dirty="0">
                <a:solidFill>
                  <a:srgbClr val="FF0000"/>
                </a:solidFill>
              </a:rPr>
              <a:t>1 Corinthians 10:13 </a:t>
            </a:r>
          </a:p>
        </p:txBody>
      </p:sp>
      <p:sp>
        <p:nvSpPr>
          <p:cNvPr id="6" name="TextBox 5">
            <a:extLst>
              <a:ext uri="{FF2B5EF4-FFF2-40B4-BE49-F238E27FC236}">
                <a16:creationId xmlns:a16="http://schemas.microsoft.com/office/drawing/2014/main" id="{E6840954-209A-4471-9E58-15E09B07B2B4}"/>
              </a:ext>
            </a:extLst>
          </p:cNvPr>
          <p:cNvSpPr txBox="1"/>
          <p:nvPr/>
        </p:nvSpPr>
        <p:spPr>
          <a:xfrm>
            <a:off x="665583" y="4937210"/>
            <a:ext cx="10860833" cy="1569660"/>
          </a:xfrm>
          <a:prstGeom prst="rect">
            <a:avLst/>
          </a:prstGeom>
          <a:noFill/>
        </p:spPr>
        <p:txBody>
          <a:bodyPr wrap="square" rtlCol="0">
            <a:spAutoFit/>
          </a:bodyPr>
          <a:lstStyle/>
          <a:p>
            <a:pPr marL="0" marR="0">
              <a:spcBef>
                <a:spcPts val="0"/>
              </a:spcBef>
              <a:spcAft>
                <a:spcPts val="0"/>
              </a:spcAft>
            </a:pPr>
            <a:r>
              <a:rPr lang="en-US" sz="2400" dirty="0">
                <a:solidFill>
                  <a:srgbClr val="FF0000"/>
                </a:solidFill>
                <a:effectLst/>
                <a:latin typeface="Times New Roman" panose="02020603050405020304" pitchFamily="18" charset="0"/>
                <a:ea typeface="Times New Roman" panose="02020603050405020304" pitchFamily="18" charset="0"/>
              </a:rPr>
              <a:t>1 Corinthians 10:13</a:t>
            </a:r>
            <a:r>
              <a:rPr lang="en-US" sz="2400" dirty="0">
                <a:effectLst/>
                <a:latin typeface="Times New Roman" panose="02020603050405020304" pitchFamily="18" charset="0"/>
                <a:ea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r>
              <a:rPr lang="en-US" sz="2400" dirty="0">
                <a:effectLst/>
                <a:latin typeface="Times New Roman" panose="02020603050405020304" pitchFamily="18" charset="0"/>
                <a:ea typeface="Times New Roman" panose="02020603050405020304" pitchFamily="18" charset="0"/>
              </a:rPr>
              <a:t>.”</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4840144"/>
            <a:ext cx="12192000"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395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3477875"/>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(Daniel 3:16-18; 6:10)</a:t>
            </a:r>
          </a:p>
          <a:p>
            <a:r>
              <a:rPr lang="en-US" sz="2000" b="1" dirty="0"/>
              <a:t>	C. Stephen (Acts 6:12-14; 7:51-60)</a:t>
            </a:r>
          </a:p>
          <a:p>
            <a:r>
              <a:rPr lang="en-US" sz="2000" b="1" dirty="0">
                <a:solidFill>
                  <a:srgbClr val="0000FF"/>
                </a:solidFill>
              </a:rPr>
              <a:t>III.    What do we learn?</a:t>
            </a:r>
          </a:p>
          <a:p>
            <a:r>
              <a:rPr lang="en-US" sz="2000" b="1" dirty="0"/>
              <a:t>	Jeremiah 10:23</a:t>
            </a:r>
          </a:p>
          <a:p>
            <a:r>
              <a:rPr lang="en-US" sz="2000" b="1" dirty="0"/>
              <a:t>	John 8:32</a:t>
            </a:r>
          </a:p>
          <a:p>
            <a:r>
              <a:rPr lang="en-US" sz="2000" b="1" dirty="0"/>
              <a:t>	1 Corinthians 10:13 </a:t>
            </a:r>
          </a:p>
        </p:txBody>
      </p:sp>
      <p:sp>
        <p:nvSpPr>
          <p:cNvPr id="6" name="TextBox 5">
            <a:extLst>
              <a:ext uri="{FF2B5EF4-FFF2-40B4-BE49-F238E27FC236}">
                <a16:creationId xmlns:a16="http://schemas.microsoft.com/office/drawing/2014/main" id="{E6840954-209A-4471-9E58-15E09B07B2B4}"/>
              </a:ext>
            </a:extLst>
          </p:cNvPr>
          <p:cNvSpPr txBox="1"/>
          <p:nvPr/>
        </p:nvSpPr>
        <p:spPr>
          <a:xfrm>
            <a:off x="665583" y="4937210"/>
            <a:ext cx="10860833" cy="1569660"/>
          </a:xfrm>
          <a:prstGeom prst="rect">
            <a:avLst/>
          </a:prstGeom>
          <a:noFill/>
        </p:spPr>
        <p:txBody>
          <a:bodyPr wrap="square" rtlCol="0">
            <a:spAutoFit/>
          </a:bodyPr>
          <a:lstStyle/>
          <a:p>
            <a:pPr marL="0" marR="0" algn="ctr">
              <a:spcBef>
                <a:spcPts val="0"/>
              </a:spcBef>
              <a:spcAft>
                <a:spcPts val="0"/>
              </a:spcAft>
            </a:pPr>
            <a:r>
              <a:rPr lang="en-US" sz="3200" b="1" i="1" dirty="0">
                <a:effectLst/>
                <a:latin typeface="Times New Roman" panose="02020603050405020304" pitchFamily="18" charset="0"/>
                <a:ea typeface="Times New Roman" panose="02020603050405020304" pitchFamily="18" charset="0"/>
              </a:rPr>
              <a:t>Right is always right!</a:t>
            </a:r>
          </a:p>
          <a:p>
            <a:pPr marL="0" marR="0" algn="ctr">
              <a:spcBef>
                <a:spcPts val="0"/>
              </a:spcBef>
              <a:spcAft>
                <a:spcPts val="0"/>
              </a:spcAft>
            </a:pPr>
            <a:r>
              <a:rPr lang="en-US" sz="3200" b="1" i="1" dirty="0">
                <a:latin typeface="Times New Roman" panose="02020603050405020304" pitchFamily="18" charset="0"/>
                <a:ea typeface="Times New Roman" panose="02020603050405020304" pitchFamily="18" charset="0"/>
              </a:rPr>
              <a:t>and</a:t>
            </a:r>
          </a:p>
          <a:p>
            <a:pPr marL="0" marR="0" algn="ctr">
              <a:spcBef>
                <a:spcPts val="0"/>
              </a:spcBef>
              <a:spcAft>
                <a:spcPts val="0"/>
              </a:spcAft>
            </a:pPr>
            <a:r>
              <a:rPr lang="en-US" sz="3200" b="1" i="1" dirty="0">
                <a:effectLst/>
                <a:latin typeface="Times New Roman" panose="02020603050405020304" pitchFamily="18" charset="0"/>
                <a:ea typeface="Times New Roman" panose="02020603050405020304" pitchFamily="18" charset="0"/>
              </a:rPr>
              <a:t>Wrong is always wrong!</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4840144"/>
            <a:ext cx="12192000"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68576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707886"/>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a:t>
            </a:r>
            <a:r>
              <a:rPr lang="en-US" sz="2000" b="1" dirty="0">
                <a:solidFill>
                  <a:srgbClr val="FF0000"/>
                </a:solidFill>
              </a:rPr>
              <a:t>Genesis 9:6</a:t>
            </a:r>
            <a:r>
              <a:rPr lang="en-US" sz="2000" b="1" dirty="0"/>
              <a:t>; Exodus 21:22-25)</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277807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68220" y="3178227"/>
            <a:ext cx="10860833" cy="830997"/>
          </a:xfrm>
          <a:prstGeom prst="rect">
            <a:avLst/>
          </a:prstGeom>
          <a:noFill/>
        </p:spPr>
        <p:txBody>
          <a:bodyPr wrap="square" rtlCol="0">
            <a:spAutoFit/>
          </a:bodyPr>
          <a:lstStyle/>
          <a:p>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Genesis 9:6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Whoever sheds man’s blood, By man his blood shall be shed;</a:t>
            </a:r>
            <a:br>
              <a:rPr lang="en-US" sz="2400" b="1" i="1" dirty="0">
                <a:latin typeface="Times New Roman" panose="02020603050405020304" pitchFamily="18" charset="0"/>
                <a:cs typeface="Times New Roman" panose="02020603050405020304" pitchFamily="18" charset="0"/>
              </a:rPr>
            </a:br>
            <a:r>
              <a:rPr lang="en-US" sz="2400" b="1" i="1" dirty="0">
                <a:solidFill>
                  <a:srgbClr val="000000"/>
                </a:solidFill>
                <a:effectLst/>
                <a:latin typeface="Times New Roman" panose="02020603050405020304" pitchFamily="18" charset="0"/>
                <a:cs typeface="Times New Roman" panose="02020603050405020304" pitchFamily="18" charset="0"/>
              </a:rPr>
              <a:t>For in the image of God He made man</a:t>
            </a:r>
            <a:r>
              <a:rPr lang="en-US" sz="2400" b="0" i="0" dirty="0">
                <a:solidFill>
                  <a:srgbClr val="000000"/>
                </a:solidFill>
                <a:effectLst/>
                <a:latin typeface="system-ui"/>
              </a:rPr>
              <a:t>.</a:t>
            </a:r>
            <a:r>
              <a:rPr lang="en-US" sz="24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60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707886"/>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a:t>
            </a:r>
            <a:r>
              <a:rPr lang="en-US" sz="2000" b="1" dirty="0">
                <a:solidFill>
                  <a:srgbClr val="FF0000"/>
                </a:solidFill>
              </a:rPr>
              <a:t>Exodus 21:22-25</a:t>
            </a:r>
            <a:r>
              <a:rPr lang="en-US" sz="2000" b="1" dirty="0"/>
              <a:t>)</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277807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68220" y="3178227"/>
            <a:ext cx="10860833" cy="1938992"/>
          </a:xfrm>
          <a:prstGeom prst="rect">
            <a:avLst/>
          </a:prstGeom>
          <a:noFill/>
        </p:spPr>
        <p:txBody>
          <a:bodyPr wrap="square" rtlCol="0">
            <a:spAutoFit/>
          </a:bodyPr>
          <a:lstStyle/>
          <a:p>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Exodus 21:22-25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“If men fight, and hurt a woman with child, so that she gives birth prematurely, yet no harm follows, he shall surely be punished accordingly as the woman’s husband imposes on him; and he shall pay as the judges determine. But if any harm follows, then you shall give life for life, eye for eye, tooth for tooth, hand for hand, foot for foot, burn for burn, wound for wound, stripe for stripe.</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8661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1015663"/>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a:t>
            </a:r>
            <a:r>
              <a:rPr lang="en-US" sz="2000" b="1" dirty="0">
                <a:solidFill>
                  <a:srgbClr val="FF0000"/>
                </a:solidFill>
              </a:rPr>
              <a:t>Genesis 9:6</a:t>
            </a:r>
            <a:r>
              <a:rPr lang="en-US" sz="2000" b="1" dirty="0"/>
              <a:t>; Exodus 20:13)</a:t>
            </a:r>
            <a:endParaRPr lang="en-US" sz="2000" b="1" dirty="0">
              <a:solidFill>
                <a:srgbClr val="0000FF"/>
              </a:solidFill>
            </a:endParaRP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277807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8F50CABA-3846-46F8-963B-F2A3605C8C61}"/>
              </a:ext>
            </a:extLst>
          </p:cNvPr>
          <p:cNvSpPr txBox="1"/>
          <p:nvPr/>
        </p:nvSpPr>
        <p:spPr>
          <a:xfrm>
            <a:off x="768220" y="3178227"/>
            <a:ext cx="10860833" cy="830997"/>
          </a:xfrm>
          <a:prstGeom prst="rect">
            <a:avLst/>
          </a:prstGeom>
          <a:noFill/>
        </p:spPr>
        <p:txBody>
          <a:bodyPr wrap="square" rtlCol="0">
            <a:spAutoFit/>
          </a:bodyPr>
          <a:lstStyle/>
          <a:p>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Genesis 9:6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Whoever sheds man’s blood, By man his blood shall be shed;</a:t>
            </a:r>
            <a:br>
              <a:rPr lang="en-US" sz="2400" b="1" i="1" dirty="0">
                <a:latin typeface="Times New Roman" panose="02020603050405020304" pitchFamily="18" charset="0"/>
                <a:cs typeface="Times New Roman" panose="02020603050405020304" pitchFamily="18" charset="0"/>
              </a:rPr>
            </a:br>
            <a:r>
              <a:rPr lang="en-US" sz="2400" b="1" i="1" dirty="0">
                <a:solidFill>
                  <a:srgbClr val="000000"/>
                </a:solidFill>
                <a:effectLst/>
                <a:latin typeface="Times New Roman" panose="02020603050405020304" pitchFamily="18" charset="0"/>
                <a:cs typeface="Times New Roman" panose="02020603050405020304" pitchFamily="18" charset="0"/>
              </a:rPr>
              <a:t>For in the image of God He made man</a:t>
            </a:r>
            <a:r>
              <a:rPr lang="en-US" sz="2400" b="0" i="0" dirty="0">
                <a:solidFill>
                  <a:srgbClr val="000000"/>
                </a:solidFill>
                <a:effectLst/>
                <a:latin typeface="system-ui"/>
              </a:rPr>
              <a:t>.</a:t>
            </a:r>
            <a:r>
              <a:rPr lang="en-US" sz="24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83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1015663"/>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a:t>
            </a:r>
            <a:r>
              <a:rPr lang="en-US" sz="2000" b="1" dirty="0">
                <a:solidFill>
                  <a:srgbClr val="FF0000"/>
                </a:solidFill>
              </a:rPr>
              <a:t>Exodus 20:13</a:t>
            </a:r>
            <a:r>
              <a:rPr lang="en-US" sz="2000" b="1" dirty="0"/>
              <a:t>)</a:t>
            </a:r>
            <a:endParaRPr lang="en-US" sz="2000" b="1" dirty="0">
              <a:solidFill>
                <a:srgbClr val="0000FF"/>
              </a:solidFill>
            </a:endParaRP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277807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68220" y="3178227"/>
            <a:ext cx="10860833" cy="461665"/>
          </a:xfrm>
          <a:prstGeom prst="rect">
            <a:avLst/>
          </a:prstGeom>
          <a:noFill/>
        </p:spPr>
        <p:txBody>
          <a:bodyPr wrap="square" rtlCol="0">
            <a:spAutoFit/>
          </a:bodyPr>
          <a:lstStyle/>
          <a:p>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Exodus 20:13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You shall not murder</a:t>
            </a:r>
            <a:r>
              <a:rPr lang="en-US" sz="2400" b="0" i="0" dirty="0">
                <a:solidFill>
                  <a:srgbClr val="000000"/>
                </a:solidFill>
                <a:effectLst/>
                <a:latin typeface="system-ui"/>
              </a:rPr>
              <a:t>.</a:t>
            </a:r>
            <a:r>
              <a:rPr lang="en-US" sz="24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92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1631216"/>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a:t>
            </a:r>
            <a:r>
              <a:rPr lang="en-US" sz="2000" b="1" dirty="0">
                <a:solidFill>
                  <a:srgbClr val="FF0000"/>
                </a:solidFill>
              </a:rPr>
              <a:t>Genesis 39:7-9, 12</a:t>
            </a:r>
            <a:r>
              <a:rPr lang="en-US" sz="2000" b="1" dirty="0"/>
              <a:t>; Judges 21:25)</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328585"/>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67854" y="3529415"/>
            <a:ext cx="10860833" cy="3046988"/>
          </a:xfrm>
          <a:prstGeom prst="rect">
            <a:avLst/>
          </a:prstGeom>
          <a:noFill/>
        </p:spPr>
        <p:txBody>
          <a:bodyPr wrap="square" rtlCol="0">
            <a:spAutoFit/>
          </a:bodyPr>
          <a:lstStyle/>
          <a:p>
            <a:pPr algn="l"/>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Genesis 39:7-9, 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00"/>
                </a:solidFill>
                <a:effectLst/>
                <a:latin typeface="Times New Roman" panose="02020603050405020304" pitchFamily="18" charset="0"/>
                <a:cs typeface="Times New Roman" panose="02020603050405020304" pitchFamily="18" charset="0"/>
              </a:rPr>
              <a:t>And it came to pass after these things that his master’s wife cast longing eyes on Joseph, and she said, “Lie with me.” But he refused and said to his master’s wife, “Look, my master does not know what is with me in the house, and he has committed all that he has to my hand. There is no one greater in this house than I, nor has he kept back anything from me but you, because you are his wife. How then can I do this great wickedness, and sin against God? ...</a:t>
            </a:r>
            <a:r>
              <a:rPr lang="en-US" sz="2400" b="1" i="1" baseline="30000" dirty="0">
                <a:solidFill>
                  <a:srgbClr val="000000"/>
                </a:solidFill>
                <a:effectLst/>
                <a:latin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that she caught him by his garment, saying, “Lie with me.” But he left his garment in her hand, and fled and ran outside.</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6268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1631216"/>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a:t>
            </a:r>
            <a:r>
              <a:rPr lang="en-US" sz="2000" b="1" dirty="0">
                <a:solidFill>
                  <a:srgbClr val="FF0000"/>
                </a:solidFill>
              </a:rPr>
              <a:t>Judges 21:25</a:t>
            </a:r>
            <a:r>
              <a:rPr lang="en-US" sz="2000" b="1" dirty="0"/>
              <a:t>)</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328585"/>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58889" y="3663686"/>
            <a:ext cx="10860833" cy="830997"/>
          </a:xfrm>
          <a:prstGeom prst="rect">
            <a:avLst/>
          </a:prstGeom>
          <a:noFill/>
        </p:spPr>
        <p:txBody>
          <a:bodyPr wrap="square" rtlCol="0">
            <a:spAutoFit/>
          </a:bodyPr>
          <a:lstStyle/>
          <a:p>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Judges 21:2</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In those days there was no king in Israel; everyone did what was right in his own eyes.</a:t>
            </a:r>
            <a:r>
              <a:rPr lang="en-US" sz="24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4645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1938992"/>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a:t>
            </a:r>
            <a:r>
              <a:rPr lang="en-US" sz="2000" b="1" dirty="0">
                <a:solidFill>
                  <a:srgbClr val="FF0000"/>
                </a:solidFill>
              </a:rPr>
              <a:t>Daniel 3:16-18</a:t>
            </a:r>
            <a:r>
              <a:rPr lang="en-US" sz="2000" b="1" dirty="0"/>
              <a:t>; 6:10)</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84176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40228" y="4145510"/>
            <a:ext cx="10860833" cy="2308324"/>
          </a:xfrm>
          <a:prstGeom prst="rect">
            <a:avLst/>
          </a:prstGeom>
          <a:noFill/>
        </p:spPr>
        <p:txBody>
          <a:bodyPr wrap="square" rtlCol="0">
            <a:spAutoFit/>
          </a:bodyPr>
          <a:lstStyle/>
          <a:p>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Daniel 3:16-18</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00"/>
                </a:solidFill>
                <a:effectLst/>
                <a:latin typeface="Times New Roman" panose="02020603050405020304" pitchFamily="18" charset="0"/>
                <a:cs typeface="Times New Roman" panose="02020603050405020304" pitchFamily="18" charset="0"/>
              </a:rPr>
              <a:t>Shadrach, Meshach, and Abed-Nego answered and said to the king, ‘O Nebuchadnezzar, we have no need to answer you in this matter. If that is the case, our God whom we serve is able to deliver us from the burning fiery furnace, and He will deliver us from your hand, O king. But if not, let it be known to you, O king, that we do not serve your gods, nor will we worship the gold image which you have set up.’</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9959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CBA875-C18E-43CD-AC38-F8A3B0893C29}"/>
              </a:ext>
            </a:extLst>
          </p:cNvPr>
          <p:cNvSpPr/>
          <p:nvPr/>
        </p:nvSpPr>
        <p:spPr>
          <a:xfrm>
            <a:off x="0" y="0"/>
            <a:ext cx="12192000" cy="108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Situation Ethics and the Child of God</a:t>
            </a:r>
          </a:p>
        </p:txBody>
      </p:sp>
      <p:sp>
        <p:nvSpPr>
          <p:cNvPr id="5" name="TextBox 4">
            <a:extLst>
              <a:ext uri="{FF2B5EF4-FFF2-40B4-BE49-F238E27FC236}">
                <a16:creationId xmlns:a16="http://schemas.microsoft.com/office/drawing/2014/main" id="{7B65E727-F2A7-4423-8120-27C283D71CEB}"/>
              </a:ext>
            </a:extLst>
          </p:cNvPr>
          <p:cNvSpPr txBox="1"/>
          <p:nvPr/>
        </p:nvSpPr>
        <p:spPr>
          <a:xfrm>
            <a:off x="475861" y="1362269"/>
            <a:ext cx="11716139" cy="1938992"/>
          </a:xfrm>
          <a:prstGeom prst="rect">
            <a:avLst/>
          </a:prstGeom>
          <a:noFill/>
        </p:spPr>
        <p:txBody>
          <a:bodyPr wrap="square" rtlCol="0">
            <a:spAutoFit/>
          </a:bodyPr>
          <a:lstStyle/>
          <a:p>
            <a:pPr marL="400050" indent="-400050">
              <a:buAutoNum type="romanUcPeriod"/>
            </a:pPr>
            <a:r>
              <a:rPr lang="en-US" sz="2000" b="1" dirty="0">
                <a:solidFill>
                  <a:srgbClr val="0000FF"/>
                </a:solidFill>
              </a:rPr>
              <a:t>Examples:</a:t>
            </a:r>
          </a:p>
          <a:p>
            <a:pPr lvl="1"/>
            <a:r>
              <a:rPr lang="en-US" sz="2000" b="1" dirty="0"/>
              <a:t>	A. Abortion (Genesis 9:6; Exodus 21:22-25)</a:t>
            </a:r>
          </a:p>
          <a:p>
            <a:pPr lvl="1"/>
            <a:r>
              <a:rPr lang="en-US" sz="2000" b="1" dirty="0"/>
              <a:t>	B. Euthanasia (Genesis 9:6; Exodus 20:13)</a:t>
            </a:r>
            <a:endParaRPr lang="en-US" sz="2000" b="1" dirty="0">
              <a:solidFill>
                <a:srgbClr val="0000FF"/>
              </a:solidFill>
            </a:endParaRPr>
          </a:p>
          <a:p>
            <a:r>
              <a:rPr lang="en-US" sz="2000" b="1" dirty="0">
                <a:solidFill>
                  <a:srgbClr val="0000FF"/>
                </a:solidFill>
              </a:rPr>
              <a:t>II.    People who did not use situation ethics</a:t>
            </a:r>
          </a:p>
          <a:p>
            <a:r>
              <a:rPr lang="en-US" sz="2000" b="1" dirty="0"/>
              <a:t>	A. Joseph (Genesis 39:7-9, 12; Judges 21:25)</a:t>
            </a:r>
          </a:p>
          <a:p>
            <a:r>
              <a:rPr lang="en-US" sz="2000" b="1" dirty="0"/>
              <a:t>	B. Daniel (</a:t>
            </a:r>
            <a:r>
              <a:rPr lang="en-US" sz="2000" b="1" dirty="0">
                <a:solidFill>
                  <a:srgbClr val="FF0000"/>
                </a:solidFill>
              </a:rPr>
              <a:t>Daniel </a:t>
            </a:r>
            <a:r>
              <a:rPr lang="en-US" sz="2000" b="1" dirty="0"/>
              <a:t>3:16-18; </a:t>
            </a:r>
            <a:r>
              <a:rPr lang="en-US" sz="2000" b="1" dirty="0">
                <a:solidFill>
                  <a:srgbClr val="FF0000"/>
                </a:solidFill>
              </a:rPr>
              <a:t>6:10</a:t>
            </a:r>
            <a:r>
              <a:rPr lang="en-US" sz="2000" b="1" dirty="0"/>
              <a:t>)</a:t>
            </a:r>
          </a:p>
        </p:txBody>
      </p:sp>
      <p:cxnSp>
        <p:nvCxnSpPr>
          <p:cNvPr id="8" name="Straight Connector 7">
            <a:extLst>
              <a:ext uri="{FF2B5EF4-FFF2-40B4-BE49-F238E27FC236}">
                <a16:creationId xmlns:a16="http://schemas.microsoft.com/office/drawing/2014/main" id="{D0ADC428-04F7-423E-A228-33EC7F855870}"/>
              </a:ext>
            </a:extLst>
          </p:cNvPr>
          <p:cNvCxnSpPr/>
          <p:nvPr/>
        </p:nvCxnSpPr>
        <p:spPr>
          <a:xfrm>
            <a:off x="0" y="3841769"/>
            <a:ext cx="12192000"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F1AB8B-7756-43A3-ACB1-C9121A4DDFBC}"/>
              </a:ext>
            </a:extLst>
          </p:cNvPr>
          <p:cNvSpPr txBox="1"/>
          <p:nvPr/>
        </p:nvSpPr>
        <p:spPr>
          <a:xfrm>
            <a:off x="757006" y="4292153"/>
            <a:ext cx="10860833" cy="1569660"/>
          </a:xfrm>
          <a:prstGeom prst="rect">
            <a:avLst/>
          </a:prstGeom>
          <a:noFill/>
        </p:spPr>
        <p:txBody>
          <a:bodyPr wrap="square" rtlCol="0">
            <a:spAutoFit/>
          </a:bodyPr>
          <a:lstStyle/>
          <a:p>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Daniel 6:10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cs typeface="Times New Roman" panose="02020603050405020304" pitchFamily="18" charset="0"/>
              </a:rPr>
              <a:t>Now when Daniel knew that the writing was signed, he went home. And in his upper room, with his windows open toward Jerusalem, he knelt down on his knees three times that day, and prayed and gave thanks before his God, as was his custom since early days.</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6471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1784</Words>
  <Application>Microsoft Office PowerPoint</Application>
  <PresentationFormat>Widescreen</PresentationFormat>
  <Paragraphs>126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 Casey</dc:creator>
  <cp:lastModifiedBy>Eastview Church</cp:lastModifiedBy>
  <cp:revision>19</cp:revision>
  <dcterms:created xsi:type="dcterms:W3CDTF">2020-10-22T00:58:23Z</dcterms:created>
  <dcterms:modified xsi:type="dcterms:W3CDTF">2020-10-25T20:39:09Z</dcterms:modified>
</cp:coreProperties>
</file>