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705" r:id="rId2"/>
  </p:sldMasterIdLst>
  <p:notesMasterIdLst>
    <p:notesMasterId r:id="rId40"/>
  </p:notesMasterIdLst>
  <p:sldIdLst>
    <p:sldId id="2027" r:id="rId3"/>
    <p:sldId id="2028" r:id="rId4"/>
    <p:sldId id="262" r:id="rId5"/>
    <p:sldId id="263" r:id="rId6"/>
    <p:sldId id="2029" r:id="rId7"/>
    <p:sldId id="261" r:id="rId8"/>
    <p:sldId id="2030" r:id="rId9"/>
    <p:sldId id="2031" r:id="rId10"/>
    <p:sldId id="2032" r:id="rId11"/>
    <p:sldId id="2033" r:id="rId12"/>
    <p:sldId id="2034" r:id="rId13"/>
    <p:sldId id="2035" r:id="rId14"/>
    <p:sldId id="2036" r:id="rId15"/>
    <p:sldId id="2037" r:id="rId16"/>
    <p:sldId id="2038" r:id="rId17"/>
    <p:sldId id="2039" r:id="rId18"/>
    <p:sldId id="257" r:id="rId19"/>
    <p:sldId id="2040" r:id="rId20"/>
    <p:sldId id="2041" r:id="rId21"/>
    <p:sldId id="2042" r:id="rId22"/>
    <p:sldId id="2043" r:id="rId23"/>
    <p:sldId id="2044" r:id="rId24"/>
    <p:sldId id="2045" r:id="rId25"/>
    <p:sldId id="2046" r:id="rId26"/>
    <p:sldId id="2047" r:id="rId27"/>
    <p:sldId id="2048" r:id="rId28"/>
    <p:sldId id="258" r:id="rId29"/>
    <p:sldId id="2049" r:id="rId30"/>
    <p:sldId id="2050" r:id="rId31"/>
    <p:sldId id="2051" r:id="rId32"/>
    <p:sldId id="2052" r:id="rId33"/>
    <p:sldId id="2053" r:id="rId34"/>
    <p:sldId id="2054" r:id="rId35"/>
    <p:sldId id="2055" r:id="rId36"/>
    <p:sldId id="2056" r:id="rId37"/>
    <p:sldId id="2057" r:id="rId38"/>
    <p:sldId id="205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7" d="100"/>
          <a:sy n="67" d="100"/>
        </p:scale>
        <p:origin x="81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60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10/11/2020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555011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298999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153255929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75927438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6AC7-8DC7-4801-BF5C-BD09AEEA88E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7E1DF67-E7EF-4FC5-A57E-86CA38B3806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8573CA0-E252-495B-BE0F-EF1F5A5BBB3F}"/>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5" name="Footer Placeholder 4">
            <a:extLst>
              <a:ext uri="{FF2B5EF4-FFF2-40B4-BE49-F238E27FC236}">
                <a16:creationId xmlns:a16="http://schemas.microsoft.com/office/drawing/2014/main" id="{AC305DE1-C791-47E7-9921-921F3CC0A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A4310-89BA-44C0-BEC8-4A2D154B684E}"/>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2256102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9F6A0-E4FB-4B3B-9A2D-6735196F93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5E6806-682F-4D83-BAA7-280CFC51C2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52685-B560-4D92-8B86-6C2FE5DC1077}"/>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5" name="Footer Placeholder 4">
            <a:extLst>
              <a:ext uri="{FF2B5EF4-FFF2-40B4-BE49-F238E27FC236}">
                <a16:creationId xmlns:a16="http://schemas.microsoft.com/office/drawing/2014/main" id="{D07A1743-F062-4D83-9DDD-9675690FE0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54903-9E80-48AD-826C-FBF02EAC0985}"/>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1689091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A662-7657-4D2F-A74C-3D716D37BD2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A403132-9473-4B37-96AD-8558292DDD1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3FE5E1-1525-4966-AFD0-AE0025D0753E}"/>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5" name="Footer Placeholder 4">
            <a:extLst>
              <a:ext uri="{FF2B5EF4-FFF2-40B4-BE49-F238E27FC236}">
                <a16:creationId xmlns:a16="http://schemas.microsoft.com/office/drawing/2014/main" id="{F1D40CE7-7F17-473E-AE03-C2DE7FC98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D1354-59D3-4982-B0E1-81B74179FAF5}"/>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3396609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2A-5FAE-4BD7-9D35-111985D813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ED80E2-55AB-498A-9424-FD6795CE827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3E3EAB-D2B2-4138-8985-89DC4BE5521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05AA74-14EC-4B83-A9AB-1F0C285578B0}"/>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6" name="Footer Placeholder 5">
            <a:extLst>
              <a:ext uri="{FF2B5EF4-FFF2-40B4-BE49-F238E27FC236}">
                <a16:creationId xmlns:a16="http://schemas.microsoft.com/office/drawing/2014/main" id="{E104C475-022D-4A03-A0D5-4A7113485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75A879-ECE3-4E20-B9AA-AA9F20EBE734}"/>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3428346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71F1-0B83-4051-B4E5-1B95585BB1D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4F4AF-7021-471C-9300-2886B8C9C8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84FB8F6-691B-4C62-AB81-F000BB4CC13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4B3A4E-CDC2-405E-AB6A-7F0DB98B49E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78D52-C3A3-48F2-993B-ECA169A0ADD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CB4929-F028-4579-980C-3F9CB8978FE9}"/>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8" name="Footer Placeholder 7">
            <a:extLst>
              <a:ext uri="{FF2B5EF4-FFF2-40B4-BE49-F238E27FC236}">
                <a16:creationId xmlns:a16="http://schemas.microsoft.com/office/drawing/2014/main" id="{32997A9F-A761-4B91-851E-61AEF45D2F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F3CCBA-734B-4777-A52A-586DE3BABC68}"/>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3958697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704AD-7D1C-40F3-B4A8-E6F0CDD6BD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31DFE2-88BA-48CF-B898-F273AED896A8}"/>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4" name="Footer Placeholder 3">
            <a:extLst>
              <a:ext uri="{FF2B5EF4-FFF2-40B4-BE49-F238E27FC236}">
                <a16:creationId xmlns:a16="http://schemas.microsoft.com/office/drawing/2014/main" id="{6F6700FE-CF5F-4526-BE2D-A638AF51B1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0F5166-F899-44A3-8E8C-9B299A99BDBF}"/>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232364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31A30-40B5-49DF-8FA2-92E9C7593B09}"/>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3" name="Footer Placeholder 2">
            <a:extLst>
              <a:ext uri="{FF2B5EF4-FFF2-40B4-BE49-F238E27FC236}">
                <a16:creationId xmlns:a16="http://schemas.microsoft.com/office/drawing/2014/main" id="{0B0EB8ED-89E1-44EE-8C9E-DA0DBEC82F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4A8F76-3A29-4FA2-9394-BCC73ABB38E2}"/>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172214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410436601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2AD35-5842-4A6C-A72F-E46B14176D3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3E2714B-16E0-45D1-A38E-2CA1D2E6256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F8C113-39D8-4FDB-91DE-4B610386B06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66FB848-2B0E-44C6-927D-AB6EE649B616}"/>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6" name="Footer Placeholder 5">
            <a:extLst>
              <a:ext uri="{FF2B5EF4-FFF2-40B4-BE49-F238E27FC236}">
                <a16:creationId xmlns:a16="http://schemas.microsoft.com/office/drawing/2014/main" id="{84AB5CA8-1F60-4367-8519-F51CDE708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651E5-E866-460E-90DA-44649E160439}"/>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360636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699E-CF2C-4B3A-9ECF-B133B425B9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60FE829-7327-4D14-A5E3-4CA7207FC18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6BB98E2-F1FF-44FB-8362-4D6DB9D2DD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00EF6E-6A7A-41B4-A73F-D944F70FA38F}"/>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6" name="Footer Placeholder 5">
            <a:extLst>
              <a:ext uri="{FF2B5EF4-FFF2-40B4-BE49-F238E27FC236}">
                <a16:creationId xmlns:a16="http://schemas.microsoft.com/office/drawing/2014/main" id="{9C31D0D0-1F30-467D-A845-49168E2817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1B57F3-1B5C-4724-A656-C544C2E14959}"/>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2993498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BE6E-ADF9-4DCF-AA3B-0F52626C14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8B22C2-DAD8-43FD-9CFA-630F60063B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49B8F-06A3-4F9E-B804-F6457BCE3F13}"/>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5" name="Footer Placeholder 4">
            <a:extLst>
              <a:ext uri="{FF2B5EF4-FFF2-40B4-BE49-F238E27FC236}">
                <a16:creationId xmlns:a16="http://schemas.microsoft.com/office/drawing/2014/main" id="{DEC713FB-182C-491D-AE0F-1CAA31338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FF3D2-8178-4414-B1FC-8926822300A5}"/>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11813771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1617E1-65EB-462F-82EA-AE998535FE9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F54A8-1C14-4F6A-9971-C8A492C597A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DB363-5868-4497-BA03-148A020B1A07}"/>
              </a:ext>
            </a:extLst>
          </p:cNvPr>
          <p:cNvSpPr>
            <a:spLocks noGrp="1"/>
          </p:cNvSpPr>
          <p:nvPr>
            <p:ph type="dt" sz="half" idx="10"/>
          </p:nvPr>
        </p:nvSpPr>
        <p:spPr/>
        <p:txBody>
          <a:bodyPr/>
          <a:lstStyle/>
          <a:p>
            <a:fld id="{B6B3A3A7-5EA0-4F51-AB7C-768A805C7A9A}" type="datetimeFigureOut">
              <a:rPr lang="en-US" smtClean="0"/>
              <a:t>10/11/2020</a:t>
            </a:fld>
            <a:endParaRPr lang="en-US"/>
          </a:p>
        </p:txBody>
      </p:sp>
      <p:sp>
        <p:nvSpPr>
          <p:cNvPr id="5" name="Footer Placeholder 4">
            <a:extLst>
              <a:ext uri="{FF2B5EF4-FFF2-40B4-BE49-F238E27FC236}">
                <a16:creationId xmlns:a16="http://schemas.microsoft.com/office/drawing/2014/main" id="{99554995-44D6-49FF-B583-7B39F9BE3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8B6BE-8493-4014-A09A-FF8DCF7E2368}"/>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65366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51254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1787965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890201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534084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056947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6325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70341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26160851"/>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590E10-BDA2-456E-99DF-75A9F82E8ED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225B48-026A-400C-BA63-62C0BBBD9D8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245E6-A82F-4F2C-9816-B6B5114265C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B3A3A7-5EA0-4F51-AB7C-768A805C7A9A}" type="datetimeFigureOut">
              <a:rPr lang="en-US" smtClean="0"/>
              <a:t>10/11/2020</a:t>
            </a:fld>
            <a:endParaRPr lang="en-US"/>
          </a:p>
        </p:txBody>
      </p:sp>
      <p:sp>
        <p:nvSpPr>
          <p:cNvPr id="5" name="Footer Placeholder 4">
            <a:extLst>
              <a:ext uri="{FF2B5EF4-FFF2-40B4-BE49-F238E27FC236}">
                <a16:creationId xmlns:a16="http://schemas.microsoft.com/office/drawing/2014/main" id="{E9E57A88-EA4C-4298-A3BD-E329E0189C2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DBA2A6-2ABC-444C-8918-F7633DBD11D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259B6-3D2D-4FDC-989C-31D21D1431E9}" type="slidenum">
              <a:rPr lang="en-US" smtClean="0"/>
              <a:t>‹#›</a:t>
            </a:fld>
            <a:endParaRPr lang="en-US"/>
          </a:p>
        </p:txBody>
      </p:sp>
    </p:spTree>
    <p:extLst>
      <p:ext uri="{BB962C8B-B14F-4D97-AF65-F5344CB8AC3E}">
        <p14:creationId xmlns:p14="http://schemas.microsoft.com/office/powerpoint/2010/main" val="160514482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282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2:22-24, “Men of Israel, hear these words: Jesus of Nazareth, a Man attested by God to you by miracles, wonders, and signs which God did through Him in your midst, as you yourselves also know— Him, being delivered by the determined purpose and foreknowledge of God, </a:t>
            </a:r>
            <a:r>
              <a:rPr lang="en-US" sz="2100" b="1" i="1" u="sng" dirty="0">
                <a:solidFill>
                  <a:srgbClr val="C00000"/>
                </a:solidFill>
                <a:latin typeface="Times New Roman" panose="02020603050405020304" pitchFamily="18" charset="0"/>
                <a:cs typeface="Times New Roman" panose="02020603050405020304" pitchFamily="18" charset="0"/>
              </a:rPr>
              <a:t>you have taken by lawless hands, have crucified, and put to death; whom God raised up, having loosed the pains of death, because it was not possible that He should be held by it</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They know how He died and knew about His resurrection!</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4157131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and let every one of you be baptized in the name of Jesus Christ for the remission of sins; and you shall receive the gift of the Holy Spirit. </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23975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a:t>
            </a:r>
            <a:r>
              <a:rPr lang="en-US" sz="2100" b="1" i="1" u="sng" dirty="0">
                <a:solidFill>
                  <a:srgbClr val="C00000"/>
                </a:solidFill>
                <a:latin typeface="Times New Roman" panose="02020603050405020304" pitchFamily="18" charset="0"/>
                <a:cs typeface="Times New Roman" panose="02020603050405020304" pitchFamily="18" charset="0"/>
              </a:rPr>
              <a:t>Now when they heard this, they were cut to the heart, and said to Peter and the rest of the apostles, “Men and brethren, what shall we do?”</a:t>
            </a:r>
            <a:r>
              <a:rPr lang="en-US" sz="2100" b="1" i="1" dirty="0">
                <a:solidFill>
                  <a:prstClr val="black"/>
                </a:solidFill>
                <a:latin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This question that the people asked shows their belief.</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811058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a:t>
            </a:r>
            <a:r>
              <a:rPr lang="en-US" sz="2100" b="1" i="1" u="sng" dirty="0">
                <a:solidFill>
                  <a:srgbClr val="C00000"/>
                </a:solidFill>
                <a:latin typeface="Times New Roman" panose="02020603050405020304" pitchFamily="18" charset="0"/>
                <a:cs typeface="Times New Roman" panose="02020603050405020304" pitchFamily="18" charset="0"/>
              </a:rPr>
              <a:t>Then Peter said to them, “Repent</a:t>
            </a:r>
            <a:r>
              <a:rPr lang="en-US" sz="2100" b="1" i="1" dirty="0">
                <a:solidFill>
                  <a:prstClr val="black"/>
                </a:solidFill>
                <a:latin typeface="Times New Roman" panose="02020603050405020304" pitchFamily="18" charset="0"/>
                <a:cs typeface="Times New Roman" panose="02020603050405020304" pitchFamily="18" charset="0"/>
              </a:rPr>
              <a:t>, and let every one of you be baptized in the name of Jesus Christ for the remission of sins; and you shall receive the gift of the Holy Spirit.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Belief by itself was not enough. The people had to do something else and that included repentance.</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60223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t>
            </a:r>
            <a:r>
              <a:rPr lang="en-US" sz="2100" b="1" i="1" u="sng" dirty="0">
                <a:solidFill>
                  <a:srgbClr val="C00000"/>
                </a:solidFill>
                <a:latin typeface="Times New Roman" panose="02020603050405020304" pitchFamily="18" charset="0"/>
                <a:cs typeface="Times New Roman" panose="02020603050405020304" pitchFamily="18" charset="0"/>
              </a:rPr>
              <a:t>and let every one of you be baptized in the name of Jesus Christ for the remission of sins</a:t>
            </a:r>
            <a:r>
              <a:rPr lang="en-US" sz="2100" b="1" i="1" dirty="0">
                <a:solidFill>
                  <a:prstClr val="black"/>
                </a:solidFill>
                <a:latin typeface="Times New Roman" panose="02020603050405020304" pitchFamily="18" charset="0"/>
                <a:cs typeface="Times New Roman" panose="02020603050405020304" pitchFamily="18" charset="0"/>
              </a:rPr>
              <a:t>; and you shall receive the gift of the Holy Spirit.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1061829"/>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Belief by itself was not enough. The people had to do something else and that included being baptized. Something that they had to do and not God.</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3361396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3062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895938"/>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t>
            </a:r>
            <a:r>
              <a:rPr lang="en-US" sz="2100" b="1" i="1" u="sng" dirty="0">
                <a:solidFill>
                  <a:srgbClr val="C00000"/>
                </a:solidFill>
                <a:latin typeface="Times New Roman" panose="02020603050405020304" pitchFamily="18" charset="0"/>
                <a:cs typeface="Times New Roman" panose="02020603050405020304" pitchFamily="18" charset="0"/>
              </a:rPr>
              <a:t>and let every one of you be baptized in the name of Jesus Christ for the remission of sins</a:t>
            </a:r>
            <a:r>
              <a:rPr lang="en-US" sz="2100" b="1" i="1" dirty="0">
                <a:solidFill>
                  <a:prstClr val="black"/>
                </a:solidFill>
                <a:latin typeface="Times New Roman" panose="02020603050405020304" pitchFamily="18" charset="0"/>
                <a:cs typeface="Times New Roman" panose="02020603050405020304" pitchFamily="18" charset="0"/>
              </a:rPr>
              <a:t>; and you shall receive the gift of the Holy Spirit.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1061829"/>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Belief by itself was not enough. The people had to do something else and that included being baptized. Something that they had to do and not God.</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314481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1"/>
            <a:ext cx="1078637" cy="43791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895938"/>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and let every one of you be baptized in the name of Jesus Christ </a:t>
            </a:r>
            <a:r>
              <a:rPr lang="en-US" sz="2100" b="1" i="1" u="sng" dirty="0">
                <a:solidFill>
                  <a:srgbClr val="C00000"/>
                </a:solidFill>
                <a:latin typeface="Times New Roman" panose="02020603050405020304" pitchFamily="18" charset="0"/>
                <a:cs typeface="Times New Roman" panose="02020603050405020304" pitchFamily="18" charset="0"/>
              </a:rPr>
              <a:t>for the remission of sins; and you shall receive the gift of the Holy Spirit</a:t>
            </a:r>
            <a:r>
              <a:rPr lang="en-US" sz="2100" b="1" i="1" dirty="0">
                <a:solidFill>
                  <a:prstClr val="black"/>
                </a:solidFill>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495489"/>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Holy Spirit protects us.</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E1312529-3217-45E8-BBBD-45CB4B215694}"/>
              </a:ext>
            </a:extLst>
          </p:cNvPr>
          <p:cNvSpPr txBox="1"/>
          <p:nvPr/>
        </p:nvSpPr>
        <p:spPr>
          <a:xfrm>
            <a:off x="53266" y="4250723"/>
            <a:ext cx="1025372" cy="50783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p:txBody>
      </p:sp>
      <p:cxnSp>
        <p:nvCxnSpPr>
          <p:cNvPr id="13" name="Straight Connector 12">
            <a:extLst>
              <a:ext uri="{FF2B5EF4-FFF2-40B4-BE49-F238E27FC236}">
                <a16:creationId xmlns:a16="http://schemas.microsoft.com/office/drawing/2014/main" id="{C609C266-6FA8-4287-967D-E70A2C89621C}"/>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1" name="Rectangle: Rounded Corners 10">
            <a:extLst>
              <a:ext uri="{FF2B5EF4-FFF2-40B4-BE49-F238E27FC236}">
                <a16:creationId xmlns:a16="http://schemas.microsoft.com/office/drawing/2014/main" id="{BBC015E3-3A75-4164-ABCD-0D911B41D388}"/>
              </a:ext>
            </a:extLst>
          </p:cNvPr>
          <p:cNvSpPr/>
          <p:nvPr/>
        </p:nvSpPr>
        <p:spPr>
          <a:xfrm>
            <a:off x="1926077" y="2608229"/>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Ephesians 1:13-14, “…you were sealed with the Holy Spirit of promise, who is the guarantee of our inheritance until the redemption of the purchased possession…”</a:t>
            </a:r>
          </a:p>
        </p:txBody>
      </p:sp>
    </p:spTree>
    <p:extLst>
      <p:ext uri="{BB962C8B-B14F-4D97-AF65-F5344CB8AC3E}">
        <p14:creationId xmlns:p14="http://schemas.microsoft.com/office/powerpoint/2010/main" val="51832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5"/>
            <a:ext cx="7925540" cy="256224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8:1-3, “</a:t>
            </a:r>
            <a:r>
              <a:rPr lang="en-US" sz="2100" b="1" i="1" u="sng" dirty="0">
                <a:solidFill>
                  <a:srgbClr val="C00000"/>
                </a:solidFill>
                <a:latin typeface="Times New Roman" panose="02020603050405020304" pitchFamily="18" charset="0"/>
                <a:cs typeface="Times New Roman" panose="02020603050405020304" pitchFamily="18" charset="0"/>
              </a:rPr>
              <a:t>Now Saul was consenting to his death</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r>
              <a:rPr lang="en-US" sz="2100" b="1" i="1" dirty="0">
                <a:solidFill>
                  <a:prstClr val="black"/>
                </a:solidFill>
                <a:latin typeface="Times New Roman" panose="02020603050405020304" pitchFamily="18" charset="0"/>
                <a:cs typeface="Times New Roman" panose="02020603050405020304" pitchFamily="18" charset="0"/>
              </a:rPr>
              <a:t>At that time a great persecution arose against the church which was at Jerusalem; and they were all scattered throughout the regions of Judea and Samaria, except the apostles. And devout men carried Stephen to his burial, and made great lamentation over him.</a:t>
            </a:r>
          </a:p>
          <a:p>
            <a:pPr defTabSz="685800"/>
            <a:r>
              <a:rPr lang="en-US" sz="2100" b="1" i="1" u="sng" dirty="0">
                <a:solidFill>
                  <a:srgbClr val="C00000"/>
                </a:solidFill>
                <a:latin typeface="Times New Roman" panose="02020603050405020304" pitchFamily="18" charset="0"/>
                <a:cs typeface="Times New Roman" panose="02020603050405020304" pitchFamily="18" charset="0"/>
              </a:rPr>
              <a:t>As for Saul, he made havoc of the church, entering every house, and dragging off men and women, committing them to prison</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endParaRPr lang="en-US" sz="1350" dirty="0">
              <a:solidFill>
                <a:prstClr val="black"/>
              </a:solidFill>
              <a:latin typeface="Calibri" panose="020F0502020204030204"/>
            </a:endParaRP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128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Saul persecuted the church.</a:t>
            </a:r>
          </a:p>
        </p:txBody>
      </p:sp>
      <p:sp>
        <p:nvSpPr>
          <p:cNvPr id="7" name="TextBox 6">
            <a:extLst>
              <a:ext uri="{FF2B5EF4-FFF2-40B4-BE49-F238E27FC236}">
                <a16:creationId xmlns:a16="http://schemas.microsoft.com/office/drawing/2014/main" id="{B3DADD6B-27F6-4F9B-B17A-87E95F204BBD}"/>
              </a:ext>
            </a:extLst>
          </p:cNvPr>
          <p:cNvSpPr txBox="1"/>
          <p:nvPr/>
        </p:nvSpPr>
        <p:spPr>
          <a:xfrm>
            <a:off x="53266" y="4250723"/>
            <a:ext cx="1025372" cy="50783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p:txBody>
      </p:sp>
      <p:cxnSp>
        <p:nvCxnSpPr>
          <p:cNvPr id="13" name="Straight Connector 12">
            <a:extLst>
              <a:ext uri="{FF2B5EF4-FFF2-40B4-BE49-F238E27FC236}">
                <a16:creationId xmlns:a16="http://schemas.microsoft.com/office/drawing/2014/main" id="{C7992435-0D50-42C1-85D6-B94898654D78}"/>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8824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3323987"/>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8:9-13, “But there was a certain man called Simon, who previously practiced sorcery in the city and astonished the people of Samaria, claiming that he was someone great, to whom they all gave heed, from the least to the greatest, saying, “This man is the great power of God.” And they heeded him because he had astonished them with his sorceries for a long time. </a:t>
            </a:r>
            <a:r>
              <a:rPr lang="en-US" sz="2100" b="1" i="1" u="sng" dirty="0">
                <a:solidFill>
                  <a:srgbClr val="C00000"/>
                </a:solidFill>
                <a:latin typeface="Times New Roman" panose="02020603050405020304" pitchFamily="18" charset="0"/>
                <a:cs typeface="Times New Roman" panose="02020603050405020304" pitchFamily="18" charset="0"/>
              </a:rPr>
              <a:t>But when they believed Philip as he preached the things concerning the kingdom of God and the name of Jesus Christ, both men and women were baptized. Then Simon himself also believed; and when he was baptized he continued with Philip</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5221639"/>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Philip also believed and was baptized.</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6" name="Oval 15">
            <a:extLst>
              <a:ext uri="{FF2B5EF4-FFF2-40B4-BE49-F238E27FC236}">
                <a16:creationId xmlns:a16="http://schemas.microsoft.com/office/drawing/2014/main" id="{8C6B11D5-AEA0-4D2F-94E3-F395F49A2D10}"/>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7" name="Oval 16">
            <a:extLst>
              <a:ext uri="{FF2B5EF4-FFF2-40B4-BE49-F238E27FC236}">
                <a16:creationId xmlns:a16="http://schemas.microsoft.com/office/drawing/2014/main" id="{2EAC7BD0-DDC0-419F-BD1C-885CFF00E401}"/>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8" name="Oval 17">
            <a:extLst>
              <a:ext uri="{FF2B5EF4-FFF2-40B4-BE49-F238E27FC236}">
                <a16:creationId xmlns:a16="http://schemas.microsoft.com/office/drawing/2014/main" id="{87787398-A998-4882-9508-9960BFA04AB5}"/>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737729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70816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8:14-16, “Now when the apostles who were at Jerusalem heard that Samaria had received the word of God, they sent Peter and John to them, who, when they had come down, </a:t>
            </a:r>
            <a:r>
              <a:rPr lang="en-US" sz="2100" b="1" i="1" u="sng" dirty="0">
                <a:solidFill>
                  <a:srgbClr val="C00000"/>
                </a:solidFill>
                <a:latin typeface="Times New Roman" panose="02020603050405020304" pitchFamily="18" charset="0"/>
                <a:cs typeface="Times New Roman" panose="02020603050405020304" pitchFamily="18" charset="0"/>
              </a:rPr>
              <a:t>prayed for them that they might receive the Holy Spirit. For as yet He had fallen upon none of them. They had only been baptized in the name of the Lord Jesus</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3929307"/>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Holy Spirit was not involved in their baptism.</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4F8A1B5E-FA64-414E-AF3D-E3DE577E9155}"/>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8D4866BC-01FE-4015-A7F5-906DF6C17CEE}"/>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57851202-C6B4-45D1-90C9-A178428AEC23}"/>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17980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He appeared to the eleven as they sat at the table; and He rebuked their unbelief and hardness of heart, because they did not believe those who had seen Him after He had risen. And He said to them, “Go into all the world and preach the gospel to every creature. He who believes and is baptized will be saved; but he who does not believe will be condemned. 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Tree>
    <p:extLst>
      <p:ext uri="{BB962C8B-B14F-4D97-AF65-F5344CB8AC3E}">
        <p14:creationId xmlns:p14="http://schemas.microsoft.com/office/powerpoint/2010/main" val="1096486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70816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8:22-24, “</a:t>
            </a:r>
            <a:r>
              <a:rPr lang="en-US" sz="2100" b="1" i="1" u="sng" dirty="0">
                <a:solidFill>
                  <a:srgbClr val="C00000"/>
                </a:solidFill>
                <a:latin typeface="Times New Roman" panose="02020603050405020304" pitchFamily="18" charset="0"/>
                <a:cs typeface="Times New Roman" panose="02020603050405020304" pitchFamily="18" charset="0"/>
              </a:rPr>
              <a:t>Repent</a:t>
            </a:r>
            <a:r>
              <a:rPr lang="en-US" sz="2100" b="1" i="1" dirty="0">
                <a:solidFill>
                  <a:prstClr val="black"/>
                </a:solidFill>
                <a:latin typeface="Times New Roman" panose="02020603050405020304" pitchFamily="18" charset="0"/>
                <a:cs typeface="Times New Roman" panose="02020603050405020304" pitchFamily="18" charset="0"/>
              </a:rPr>
              <a:t> therefore of this your wickedness, and pray God if perhaps the thought of your heart may be forgiven you. For I see that you are poisoned by bitterness and bound by iniquity.” Then Simon answered and said, “Pray to the Lord for me, that none of the things which you have spoken may come upon me.”</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3929308"/>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Simon had to repent after he was baptized indicating that a person </a:t>
            </a:r>
            <a:r>
              <a:rPr lang="en-US" sz="2100" dirty="0" err="1">
                <a:solidFill>
                  <a:prstClr val="black"/>
                </a:solidFill>
                <a:highlight>
                  <a:srgbClr val="FFFF00"/>
                </a:highlight>
                <a:latin typeface="Calibri" panose="020F0502020204030204"/>
              </a:rPr>
              <a:t>cn</a:t>
            </a:r>
            <a:r>
              <a:rPr lang="en-US" sz="2100" dirty="0">
                <a:solidFill>
                  <a:prstClr val="black"/>
                </a:solidFill>
                <a:highlight>
                  <a:srgbClr val="FFFF00"/>
                </a:highlight>
                <a:latin typeface="Calibri" panose="020F0502020204030204"/>
              </a:rPr>
              <a:t> sin after they have been baptized.</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Also Philip would have completely understood about baptism.</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Oval 13">
            <a:extLst>
              <a:ext uri="{FF2B5EF4-FFF2-40B4-BE49-F238E27FC236}">
                <a16:creationId xmlns:a16="http://schemas.microsoft.com/office/drawing/2014/main" id="{44FFEA0C-D113-437B-97EB-0CAA79451506}"/>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D4C6A2BA-4AA2-44E9-A7A7-B7FB113AEA73}"/>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1F269CA2-513E-4D23-A661-E8A98A9F8C9A}"/>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933885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70816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8:27-28, “And behold, a man of Ethiopia, a eunuch of great authority under Candace the queen of the Ethiopians, who had charge of all her treasury, and had come to Jerusalem to worship, was returning. And sitting in his chariot, he was reading Isaiah the prophet.”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3759914"/>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We are introduced to the Ethiopian Eunuch.</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26455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061829"/>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8:31-35, “…And he asked Philip to come up and sit with him…Then Philip opened his mouth, and beginning at this Scripture, </a:t>
            </a:r>
            <a:r>
              <a:rPr lang="en-US" sz="2100" b="1" i="1" dirty="0">
                <a:solidFill>
                  <a:srgbClr val="C00000"/>
                </a:solidFill>
                <a:latin typeface="Times New Roman" panose="02020603050405020304" pitchFamily="18" charset="0"/>
                <a:cs typeface="Times New Roman" panose="02020603050405020304" pitchFamily="18" charset="0"/>
              </a:rPr>
              <a:t>preached Jesus to him</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3232792"/>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Philip preached Jesus to the Ethiopian Eunuch.</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Oval 13">
            <a:extLst>
              <a:ext uri="{FF2B5EF4-FFF2-40B4-BE49-F238E27FC236}">
                <a16:creationId xmlns:a16="http://schemas.microsoft.com/office/drawing/2014/main" id="{8C91C509-907F-4E8C-987E-5401969B55F2}"/>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056179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8:36-39, “Now as they went down the road, they came to some water. And the eunuch said, “</a:t>
            </a:r>
            <a:r>
              <a:rPr lang="en-US" sz="2100" b="1" i="1" u="sng" dirty="0">
                <a:solidFill>
                  <a:srgbClr val="C00000"/>
                </a:solidFill>
                <a:latin typeface="Times New Roman" panose="02020603050405020304" pitchFamily="18" charset="0"/>
                <a:cs typeface="Times New Roman" panose="02020603050405020304" pitchFamily="18" charset="0"/>
              </a:rPr>
              <a:t>See, here is water. What hinders me from being baptized?</a:t>
            </a:r>
            <a:r>
              <a:rPr lang="en-US" sz="2100" b="1" i="1" dirty="0">
                <a:solidFill>
                  <a:prstClr val="black"/>
                </a:solidFill>
                <a:latin typeface="Times New Roman" panose="02020603050405020304" pitchFamily="18" charset="0"/>
                <a:cs typeface="Times New Roman" panose="02020603050405020304" pitchFamily="18" charset="0"/>
              </a:rPr>
              <a:t>” Then Philip said, “</a:t>
            </a:r>
            <a:r>
              <a:rPr lang="en-US" sz="2100" b="1" i="1" u="sng" dirty="0">
                <a:solidFill>
                  <a:srgbClr val="C00000"/>
                </a:solidFill>
                <a:latin typeface="Times New Roman" panose="02020603050405020304" pitchFamily="18" charset="0"/>
                <a:cs typeface="Times New Roman" panose="02020603050405020304" pitchFamily="18" charset="0"/>
              </a:rPr>
              <a:t>If you believe with all your heart, you may.</a:t>
            </a:r>
            <a:r>
              <a:rPr lang="en-US" sz="2100" b="1" i="1" dirty="0">
                <a:solidFill>
                  <a:prstClr val="black"/>
                </a:solidFill>
                <a:latin typeface="Times New Roman" panose="02020603050405020304" pitchFamily="18" charset="0"/>
                <a:cs typeface="Times New Roman" panose="02020603050405020304" pitchFamily="18" charset="0"/>
              </a:rPr>
              <a:t>” And he answered and said, “I believe that Jesus Christ is the Son of God.” So he commanded the chariot to stand still. And both Philip and the eunuch went down into the water, and he baptized him. Now when they came up out of the water, the Spirit of the Lord caught Philip away,</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4852448"/>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MAY WHAT?</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7" name="Oval 16">
            <a:extLst>
              <a:ext uri="{FF2B5EF4-FFF2-40B4-BE49-F238E27FC236}">
                <a16:creationId xmlns:a16="http://schemas.microsoft.com/office/drawing/2014/main" id="{39637EF5-120A-4723-B023-F9C30C860863}"/>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61945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8:36-39, “Now as they went down the road, they came to some water. And the eunuch said, “See, here is water. What hinders me from being baptized?” Then Philip said, “If you believe with all your heart, you may.” </a:t>
            </a:r>
            <a:r>
              <a:rPr lang="en-US" sz="2100" b="1" i="1" u="sng" dirty="0">
                <a:solidFill>
                  <a:srgbClr val="C00000"/>
                </a:solidFill>
                <a:latin typeface="Times New Roman" panose="02020603050405020304" pitchFamily="18" charset="0"/>
                <a:cs typeface="Times New Roman" panose="02020603050405020304" pitchFamily="18" charset="0"/>
              </a:rPr>
              <a:t>And he answered and said, “I believe that Jesus Christ is the Son of God</a:t>
            </a:r>
            <a:r>
              <a:rPr lang="en-US" sz="2100" b="1" i="1" dirty="0">
                <a:solidFill>
                  <a:prstClr val="black"/>
                </a:solidFill>
                <a:latin typeface="Times New Roman" panose="02020603050405020304" pitchFamily="18" charset="0"/>
                <a:cs typeface="Times New Roman" panose="02020603050405020304" pitchFamily="18" charset="0"/>
              </a:rPr>
              <a:t>.” So he commanded the chariot to stand still. And both Philip and the eunuch went down into the water, and he baptized him. Now when they came up out of the water, the Spirit of the Lord caught Philip away,</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4852448"/>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Eunuch confessed.</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91881B4F-DAB5-4B69-83D9-87721D430A7F}"/>
              </a:ext>
            </a:extLst>
          </p:cNvPr>
          <p:cNvSpPr/>
          <p:nvPr/>
        </p:nvSpPr>
        <p:spPr>
          <a:xfrm>
            <a:off x="29184" y="2954032"/>
            <a:ext cx="729574" cy="61201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217F1383-9E40-4444-AEDF-EAB971678ACC}"/>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Rectangle: Rounded Corners 13">
            <a:extLst>
              <a:ext uri="{FF2B5EF4-FFF2-40B4-BE49-F238E27FC236}">
                <a16:creationId xmlns:a16="http://schemas.microsoft.com/office/drawing/2014/main" id="{6CF06A8F-1D5A-4970-805A-6835F8120E05}"/>
              </a:ext>
            </a:extLst>
          </p:cNvPr>
          <p:cNvSpPr/>
          <p:nvPr/>
        </p:nvSpPr>
        <p:spPr>
          <a:xfrm>
            <a:off x="1926077" y="2608229"/>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Romans 10:9-10, “That if you confess with your mouth the Lord Jesus and believe in your heart that God has raised Him form the dead, you will be saved. For with the heart one believes unto righteousness, and with the mouth confession is made unto salvation.” </a:t>
            </a:r>
          </a:p>
        </p:txBody>
      </p:sp>
    </p:spTree>
    <p:extLst>
      <p:ext uri="{BB962C8B-B14F-4D97-AF65-F5344CB8AC3E}">
        <p14:creationId xmlns:p14="http://schemas.microsoft.com/office/powerpoint/2010/main" val="136923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8:36-39, “Now as they went down the road, they came to some water. And the eunuch said, “See, here is water. What hinders me from being baptized?” Then Philip said, “If you believe with all your heart, you may.” And he answered and said, “I believe that Jesus Christ is the Son of God.” </a:t>
            </a:r>
            <a:r>
              <a:rPr lang="en-US" sz="2100" b="1" i="1" u="sng" dirty="0">
                <a:solidFill>
                  <a:srgbClr val="C00000"/>
                </a:solidFill>
                <a:latin typeface="Times New Roman" panose="02020603050405020304" pitchFamily="18" charset="0"/>
                <a:cs typeface="Times New Roman" panose="02020603050405020304" pitchFamily="18" charset="0"/>
              </a:rPr>
              <a:t>So he commanded the chariot to stand still. And both Philip and the eunuch went down into the water, and he baptized him. Now when they came up out of the water</a:t>
            </a:r>
            <a:r>
              <a:rPr lang="en-US" sz="2100" b="1" i="1" dirty="0">
                <a:solidFill>
                  <a:prstClr val="black"/>
                </a:solidFill>
                <a:latin typeface="Times New Roman" panose="02020603050405020304" pitchFamily="18" charset="0"/>
                <a:cs typeface="Times New Roman" panose="02020603050405020304" pitchFamily="18" charset="0"/>
              </a:rPr>
              <a:t>, the Spirit of the Lord caught Philip away.”</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4852448"/>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After the Eunuch’s confession, he was baptized in water.</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3A808153-8DC4-4B96-8E53-4D564C3A410E}"/>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BD5C524E-43E1-4979-B07D-587BB0C09191}"/>
              </a:ext>
            </a:extLst>
          </p:cNvPr>
          <p:cNvSpPr/>
          <p:nvPr/>
        </p:nvSpPr>
        <p:spPr>
          <a:xfrm>
            <a:off x="29184" y="2954032"/>
            <a:ext cx="729574" cy="61201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951E70E5-DAC2-45A8-B157-AC2E8E494FD1}"/>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907142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5"/>
            <a:ext cx="7872274" cy="415498"/>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8:39, “…and he went on his way rejoicing.”</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2513115"/>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Eunuch rejoiced only after he was baptized and not before.</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2"/>
            <a:ext cx="1025372" cy="923330"/>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0B84956C-0300-447D-B93B-C6FB4C692DC3}"/>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CC7B57AB-2294-46A7-AE7C-C023354B2699}"/>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62AE5A17-3EA4-4FAC-A2CF-CC0AA0E0A7C8}"/>
              </a:ext>
            </a:extLst>
          </p:cNvPr>
          <p:cNvSpPr/>
          <p:nvPr/>
        </p:nvSpPr>
        <p:spPr>
          <a:xfrm>
            <a:off x="29184" y="2954032"/>
            <a:ext cx="729574" cy="61201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2279E0F0-60A1-4B3A-8671-25C63E6FAE96}"/>
              </a:ext>
            </a:extLst>
          </p:cNvPr>
          <p:cNvSpPr/>
          <p:nvPr/>
        </p:nvSpPr>
        <p:spPr>
          <a:xfrm>
            <a:off x="19693" y="4766068"/>
            <a:ext cx="826614"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599216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53173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9:1-5, “Then Saul, still breathing threats and murder against the disciples of the Lord, went to the high priest and asked letters from him to the synagogues of Damascus, so that if he found any who were of the Way, whether men or women, he might bring them bound to Jerusalem. As he journeyed he came near Damascus, and suddenly a light shone around him from heaven. Then he fell to the ground, and heard a voice saying to him, “Saul, Saul, why are you persecuting Me?” And he said, “Who are You, Lord?” Then the Lord said, “I am Jesus, whom you are persecuting. It is hard for you to kick against the goads.”</a:t>
            </a:r>
          </a:p>
          <a:p>
            <a:pPr defTabSz="685800"/>
            <a:endParaRPr lang="en-US" sz="1350" dirty="0">
              <a:solidFill>
                <a:prstClr val="black"/>
              </a:solidFill>
              <a:latin typeface="Calibri" panose="020F0502020204030204"/>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2"/>
            <a:ext cx="1025372" cy="923330"/>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218461" y="5307385"/>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Saul is actively persecuting Christians.</a:t>
            </a:r>
          </a:p>
        </p:txBody>
      </p:sp>
    </p:spTree>
    <p:extLst>
      <p:ext uri="{BB962C8B-B14F-4D97-AF65-F5344CB8AC3E}">
        <p14:creationId xmlns:p14="http://schemas.microsoft.com/office/powerpoint/2010/main" val="838984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1269578"/>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9:6, “So he, trembling and astonished, said, “Lord, what do You want me to do?” Then the Lord said to him, “</a:t>
            </a:r>
            <a:r>
              <a:rPr lang="en-US" sz="2100" b="1" i="1" u="sng" dirty="0">
                <a:solidFill>
                  <a:srgbClr val="C00000"/>
                </a:solidFill>
                <a:latin typeface="Times New Roman" panose="02020603050405020304" pitchFamily="18" charset="0"/>
                <a:cs typeface="Times New Roman" panose="02020603050405020304" pitchFamily="18" charset="0"/>
              </a:rPr>
              <a:t>Arise and go into the city, and you will be told what you must do</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endParaRPr lang="en-US" sz="1350" dirty="0">
              <a:solidFill>
                <a:prstClr val="black"/>
              </a:solidFill>
              <a:latin typeface="Calibri" panose="020F0502020204030204"/>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2"/>
            <a:ext cx="1025372" cy="923330"/>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218461" y="3140979"/>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Where does it say that Saul is saved on this road?</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Jesus did tell Saul to go into Damascus and he would be told what he must do.</a:t>
            </a:r>
          </a:p>
        </p:txBody>
      </p:sp>
    </p:spTree>
    <p:extLst>
      <p:ext uri="{BB962C8B-B14F-4D97-AF65-F5344CB8AC3E}">
        <p14:creationId xmlns:p14="http://schemas.microsoft.com/office/powerpoint/2010/main" val="3327038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031325"/>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9:17-18, “And Ananias went his way and entered the house; and laying his hands on him he said, “Brother Saul, </a:t>
            </a:r>
            <a:r>
              <a:rPr lang="en-US" sz="2100" b="1" i="1" u="sng" dirty="0">
                <a:solidFill>
                  <a:srgbClr val="C00000"/>
                </a:solidFill>
                <a:latin typeface="Times New Roman" panose="02020603050405020304" pitchFamily="18" charset="0"/>
                <a:cs typeface="Times New Roman" panose="02020603050405020304" pitchFamily="18" charset="0"/>
              </a:rPr>
              <a:t>the Lord Jesus, who appeared to you on the road as you came, has sent me that you may receive your sight and be filled with the Holy Spirit</a:t>
            </a:r>
            <a:r>
              <a:rPr lang="en-US" sz="2100" b="1" i="1" dirty="0">
                <a:solidFill>
                  <a:prstClr val="black"/>
                </a:solidFill>
                <a:latin typeface="Times New Roman" panose="02020603050405020304" pitchFamily="18" charset="0"/>
                <a:cs typeface="Times New Roman" panose="02020603050405020304" pitchFamily="18" charset="0"/>
              </a:rPr>
              <a:t>.” Immediately there fell from his eyes something like scales, and he received his sight at once; and </a:t>
            </a:r>
            <a:r>
              <a:rPr lang="en-US" sz="2100" b="1" i="1" u="sng" dirty="0">
                <a:solidFill>
                  <a:srgbClr val="C00000"/>
                </a:solidFill>
                <a:latin typeface="Times New Roman" panose="02020603050405020304" pitchFamily="18" charset="0"/>
                <a:cs typeface="Times New Roman" panose="02020603050405020304" pitchFamily="18" charset="0"/>
              </a:rPr>
              <a:t>he arose and was baptized</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266178" y="4147792"/>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He will now receive the Holy Spirit.</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He was told to be baptized.</a:t>
            </a:r>
          </a:p>
          <a:p>
            <a:pPr algn="ctr" defTabSz="685800"/>
            <a:endParaRPr lang="en-US" sz="2100" dirty="0">
              <a:solidFill>
                <a:prstClr val="black"/>
              </a:solidFill>
              <a:highlight>
                <a:srgbClr val="FFFF00"/>
              </a:highlight>
              <a:latin typeface="Calibri" panose="020F0502020204030204"/>
            </a:endParaRPr>
          </a:p>
        </p:txBody>
      </p:sp>
      <p:sp>
        <p:nvSpPr>
          <p:cNvPr id="2" name="Rectangle: Rounded Corners 1">
            <a:extLst>
              <a:ext uri="{FF2B5EF4-FFF2-40B4-BE49-F238E27FC236}">
                <a16:creationId xmlns:a16="http://schemas.microsoft.com/office/drawing/2014/main" id="{956B215D-3DBA-438B-8432-ECD6ADB22B52}"/>
              </a:ext>
            </a:extLst>
          </p:cNvPr>
          <p:cNvSpPr/>
          <p:nvPr/>
        </p:nvSpPr>
        <p:spPr>
          <a:xfrm>
            <a:off x="1926077" y="2608229"/>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Acts 22:16, “And now why are you waiting? Arise and be baptized, and wash away your sins, calling on the name of the Lord.”</a:t>
            </a:r>
          </a:p>
        </p:txBody>
      </p:sp>
      <p:sp>
        <p:nvSpPr>
          <p:cNvPr id="16" name="Oval 15">
            <a:extLst>
              <a:ext uri="{FF2B5EF4-FFF2-40B4-BE49-F238E27FC236}">
                <a16:creationId xmlns:a16="http://schemas.microsoft.com/office/drawing/2014/main" id="{F6121CFB-343E-4D8B-89F7-CB753D47D81B}"/>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69800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a:t>
            </a:r>
            <a:r>
              <a:rPr lang="en-US" sz="2100" b="1" i="1" u="sng" dirty="0">
                <a:solidFill>
                  <a:srgbClr val="ED7D31">
                    <a:lumMod val="75000"/>
                  </a:srgbClr>
                </a:solidFill>
                <a:latin typeface="Calibri" panose="020F0502020204030204"/>
              </a:rPr>
              <a:t>He appeared to the eleven </a:t>
            </a:r>
            <a:r>
              <a:rPr lang="en-US" sz="2100" b="1" i="1" dirty="0">
                <a:solidFill>
                  <a:prstClr val="black"/>
                </a:solidFill>
                <a:latin typeface="Calibri" panose="020F0502020204030204"/>
              </a:rPr>
              <a:t>as they sat at the table; and He rebuked their unbelief and hardness of heart, because they did not believe those who had seen Him after He had risen. And He said to them, “Go into all the world and preach the gospel to every creature. He who believes and is baptized will be saved; but he who does not believe will be condemned. 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Tree>
    <p:extLst>
      <p:ext uri="{BB962C8B-B14F-4D97-AF65-F5344CB8AC3E}">
        <p14:creationId xmlns:p14="http://schemas.microsoft.com/office/powerpoint/2010/main" val="765348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00082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10:1-2, “There was a certain man in Caesarea called Cornelius, a centurion of what was called the Italian Regiment, </a:t>
            </a:r>
            <a:r>
              <a:rPr lang="en-US" sz="2100" b="1" i="1" u="sng" dirty="0">
                <a:solidFill>
                  <a:srgbClr val="C00000"/>
                </a:solidFill>
                <a:latin typeface="Times New Roman" panose="02020603050405020304" pitchFamily="18" charset="0"/>
                <a:cs typeface="Times New Roman" panose="02020603050405020304" pitchFamily="18" charset="0"/>
              </a:rPr>
              <a:t>a devout man and one who feared God with all his household, who gave alms generously to the people, and prayed to God always</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a:p>
            <a:pPr defTabSz="685800"/>
            <a:r>
              <a:rPr lang="en-US" sz="2100" b="1" i="1" dirty="0">
                <a:solidFill>
                  <a:prstClr val="black"/>
                </a:solidFill>
                <a:latin typeface="Times New Roman" panose="02020603050405020304" pitchFamily="18" charset="0"/>
                <a:cs typeface="Times New Roman" panose="02020603050405020304" pitchFamily="18" charset="0"/>
              </a:rPr>
              <a:t>Acts 10:22, “And they said, “Cornelius the centurion, </a:t>
            </a:r>
            <a:r>
              <a:rPr lang="en-US" sz="2100" b="1" i="1" u="sng" dirty="0">
                <a:solidFill>
                  <a:srgbClr val="C00000"/>
                </a:solidFill>
                <a:latin typeface="Times New Roman" panose="02020603050405020304" pitchFamily="18" charset="0"/>
                <a:cs typeface="Times New Roman" panose="02020603050405020304" pitchFamily="18" charset="0"/>
              </a:rPr>
              <a:t>a just man, one who fears God and has a good reputation among all the nation of the Jews</a:t>
            </a:r>
            <a:r>
              <a:rPr lang="en-US" sz="2100" b="1" i="1" dirty="0">
                <a:solidFill>
                  <a:prstClr val="black"/>
                </a:solidFill>
                <a:latin typeface="Times New Roman" panose="02020603050405020304" pitchFamily="18" charset="0"/>
                <a:cs typeface="Times New Roman" panose="02020603050405020304" pitchFamily="18" charset="0"/>
              </a:rPr>
              <a:t>, was divinely instructed by a holy angel to summon you to his house, and to hear words from you.”</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36090" y="5161142"/>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Cornelius was a good man.</a:t>
            </a:r>
          </a:p>
          <a:p>
            <a:pPr algn="ctr" defTabSz="685800"/>
            <a:endParaRPr lang="en-US" sz="2100" dirty="0">
              <a:solidFill>
                <a:prstClr val="black"/>
              </a:solidFill>
              <a:highlight>
                <a:srgbClr val="FFFF00"/>
              </a:highlight>
              <a:latin typeface="Calibri" panose="020F0502020204030204"/>
            </a:endParaRPr>
          </a:p>
        </p:txBody>
      </p:sp>
    </p:spTree>
    <p:extLst>
      <p:ext uri="{BB962C8B-B14F-4D97-AF65-F5344CB8AC3E}">
        <p14:creationId xmlns:p14="http://schemas.microsoft.com/office/powerpoint/2010/main" val="4195496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1061829"/>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10:34-35, “Then Peter opened his mouth and said: “In truth I perceive that God shows no partiality. But in every nation whoever fears Him and works righteousness is accepted by Him. </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36090" y="5161142"/>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Peter preaches to Cornelius and to those who were present.</a:t>
            </a:r>
          </a:p>
          <a:p>
            <a:pPr algn="ctr" defTabSz="685800"/>
            <a:endParaRPr lang="en-US" sz="2100" dirty="0">
              <a:solidFill>
                <a:prstClr val="black"/>
              </a:solidFill>
              <a:highlight>
                <a:srgbClr val="FFFF00"/>
              </a:highlight>
              <a:latin typeface="Calibri" panose="020F0502020204030204"/>
            </a:endParaRPr>
          </a:p>
        </p:txBody>
      </p:sp>
    </p:spTree>
    <p:extLst>
      <p:ext uri="{BB962C8B-B14F-4D97-AF65-F5344CB8AC3E}">
        <p14:creationId xmlns:p14="http://schemas.microsoft.com/office/powerpoint/2010/main" val="3478351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10:44-48, “</a:t>
            </a:r>
            <a:r>
              <a:rPr lang="en-US" sz="2100" b="1" i="1" u="sng" dirty="0">
                <a:solidFill>
                  <a:srgbClr val="C00000"/>
                </a:solidFill>
                <a:latin typeface="Times New Roman" panose="02020603050405020304" pitchFamily="18" charset="0"/>
                <a:cs typeface="Times New Roman" panose="02020603050405020304" pitchFamily="18" charset="0"/>
              </a:rPr>
              <a:t>While Peter was still speaking these words, the Holy Spirit fell upon all those who heard the word</a:t>
            </a:r>
            <a:r>
              <a:rPr lang="en-US" sz="2100" b="1" i="1" dirty="0">
                <a:solidFill>
                  <a:prstClr val="black"/>
                </a:solidFill>
                <a:latin typeface="Times New Roman" panose="02020603050405020304" pitchFamily="18" charset="0"/>
                <a:cs typeface="Times New Roman" panose="02020603050405020304" pitchFamily="18" charset="0"/>
              </a:rPr>
              <a:t>. And those of the circumcision who believed were astonished, as many as came with Peter, because the gift of the Holy Spirit had been poured out on the Gentiles also. For they heard them speak with tongues and magnify God. Then Peter answered, “Can anyone forbid water, that these should not be baptized who have received the Holy Spirit just as we have?” And he commanded them to be baptized in the name of the Lord.”</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36090" y="5161142"/>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Holy Spirit falls on the Gentiles.</a:t>
            </a:r>
          </a:p>
          <a:p>
            <a:pPr algn="ctr" defTabSz="685800"/>
            <a:endParaRPr lang="en-US" sz="2100" dirty="0">
              <a:solidFill>
                <a:prstClr val="black"/>
              </a:solidFill>
              <a:highlight>
                <a:srgbClr val="FFFF00"/>
              </a:highlight>
              <a:latin typeface="Calibri" panose="020F0502020204030204"/>
            </a:endParaRPr>
          </a:p>
        </p:txBody>
      </p:sp>
    </p:spTree>
    <p:extLst>
      <p:ext uri="{BB962C8B-B14F-4D97-AF65-F5344CB8AC3E}">
        <p14:creationId xmlns:p14="http://schemas.microsoft.com/office/powerpoint/2010/main" val="1996609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10:44-48, “While Peter was still speaking these words, the Holy Spirit fell upon all those who heard the word. And those of the circumcision who believed were astonished, as many as came with Peter, because the gift of the Holy Spirit had been poured out on the Gentiles also. For they heard them speak with tongues and magnify God. Then Peter answered, </a:t>
            </a:r>
            <a:r>
              <a:rPr lang="en-US" sz="2100" b="1" i="1" u="sng" dirty="0">
                <a:solidFill>
                  <a:srgbClr val="C00000"/>
                </a:solidFill>
                <a:latin typeface="Times New Roman" panose="02020603050405020304" pitchFamily="18" charset="0"/>
                <a:cs typeface="Times New Roman" panose="02020603050405020304" pitchFamily="18" charset="0"/>
              </a:rPr>
              <a:t>“Can anyone forbid water, that these should not be baptized who have received the Holy Spirit just as we have?” And he commanded them to be baptized in the name of the Lord.”</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76805" y="5047004"/>
            <a:ext cx="7690281" cy="1061829"/>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Holy Spirit falling on the Gentiles was proof that God had accepted the Gentiles and that they should also be baptized.</a:t>
            </a:r>
          </a:p>
          <a:p>
            <a:pPr algn="ctr" defTabSz="685800"/>
            <a:endParaRPr lang="en-US" sz="2100" dirty="0">
              <a:solidFill>
                <a:prstClr val="black"/>
              </a:solidFill>
              <a:highlight>
                <a:srgbClr val="FFFF00"/>
              </a:highlight>
              <a:latin typeface="Calibri" panose="020F0502020204030204"/>
            </a:endParaRPr>
          </a:p>
        </p:txBody>
      </p:sp>
      <p:sp>
        <p:nvSpPr>
          <p:cNvPr id="9" name="Oval 8">
            <a:extLst>
              <a:ext uri="{FF2B5EF4-FFF2-40B4-BE49-F238E27FC236}">
                <a16:creationId xmlns:a16="http://schemas.microsoft.com/office/drawing/2014/main" id="{15323F91-3647-4DF0-8732-608F7ABC2B4E}"/>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591494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16:13-15, “</a:t>
            </a:r>
            <a:r>
              <a:rPr lang="en-US" sz="2100" b="1" i="1" dirty="0">
                <a:solidFill>
                  <a:prstClr val="black"/>
                </a:solidFill>
                <a:latin typeface="Calibri" panose="020F0502020204030204"/>
              </a:rPr>
              <a:t>And on the Sabbath day we went out of the city to the </a:t>
            </a:r>
            <a:r>
              <a:rPr lang="en-US" sz="2100" b="1" i="1" u="sng" dirty="0">
                <a:solidFill>
                  <a:srgbClr val="C00000"/>
                </a:solidFill>
                <a:latin typeface="Calibri" panose="020F0502020204030204"/>
              </a:rPr>
              <a:t>riverside</a:t>
            </a:r>
            <a:r>
              <a:rPr lang="en-US" sz="2100" b="1" i="1" dirty="0">
                <a:solidFill>
                  <a:prstClr val="black"/>
                </a:solidFill>
                <a:latin typeface="Calibri" panose="020F0502020204030204"/>
              </a:rPr>
              <a:t>, where prayer was customarily made; and we sat down and spoke to the women who met there. Now a certain woman named </a:t>
            </a:r>
            <a:r>
              <a:rPr lang="en-US" sz="2100" b="1" i="1" u="sng" dirty="0">
                <a:solidFill>
                  <a:srgbClr val="C00000"/>
                </a:solidFill>
                <a:latin typeface="Calibri" panose="020F0502020204030204"/>
              </a:rPr>
              <a:t>Lydia heard us</a:t>
            </a:r>
            <a:r>
              <a:rPr lang="en-US" sz="2100" b="1" i="1" dirty="0">
                <a:solidFill>
                  <a:prstClr val="black"/>
                </a:solidFill>
                <a:latin typeface="Calibri" panose="020F0502020204030204"/>
              </a:rPr>
              <a:t>. She was a seller of purple from the city of Thyatira, who worshiped God. </a:t>
            </a:r>
            <a:r>
              <a:rPr lang="en-US" sz="2100" b="1" i="1" u="sng" dirty="0">
                <a:solidFill>
                  <a:srgbClr val="C00000"/>
                </a:solidFill>
                <a:latin typeface="Calibri" panose="020F0502020204030204"/>
              </a:rPr>
              <a:t>The Lord opened her heart to heed the things spoken by Paul. And when she and her household were baptized</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CE93EC67-8A59-4D24-B843-E033AD97F054}"/>
              </a:ext>
            </a:extLst>
          </p:cNvPr>
          <p:cNvSpPr txBox="1"/>
          <p:nvPr/>
        </p:nvSpPr>
        <p:spPr>
          <a:xfrm>
            <a:off x="1453719" y="4353909"/>
            <a:ext cx="7690281" cy="1061829"/>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riverside indicates that there would be plenty of water there.</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Lydia listened and was then baptized along with others.</a:t>
            </a:r>
          </a:p>
        </p:txBody>
      </p:sp>
      <p:sp>
        <p:nvSpPr>
          <p:cNvPr id="9" name="Rectangle 8">
            <a:extLst>
              <a:ext uri="{FF2B5EF4-FFF2-40B4-BE49-F238E27FC236}">
                <a16:creationId xmlns:a16="http://schemas.microsoft.com/office/drawing/2014/main" id="{78CF33FB-A03F-48DD-8303-6F902E97119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D2518723-96A8-4358-AA92-B175E33D0E44}"/>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5E87E02E-9E02-4380-A5C6-948FE6C0CB79}"/>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7" name="Oval 16">
            <a:extLst>
              <a:ext uri="{FF2B5EF4-FFF2-40B4-BE49-F238E27FC236}">
                <a16:creationId xmlns:a16="http://schemas.microsoft.com/office/drawing/2014/main" id="{4CF965D7-BDC4-449B-99B3-C4A23C46D8A0}"/>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541033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647152"/>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16:25-34, “But at midnight Paul and Silas were praying and singing hymns to God, and the prisoners were listening to them. Suddenly there was a great earthquake, so that the foundations of the prison were shaken; and immediately all the doors were opened and everyone’s chains were loosed. And the keeper of the prison, awaking from sleep and seeing the prison doors open, supposing the prisoners had fled, drew his sword and was about to kill himself. But Paul called with a loud voice, saying, “Do yourself no harm, for we are all here.” Then he called for a light, ran in, and fell down trembling before Paul and Silas.</a:t>
            </a:r>
            <a:r>
              <a:rPr lang="en-US" sz="2100" b="1" i="1" baseline="30000" dirty="0">
                <a:solidFill>
                  <a:prstClr val="black"/>
                </a:solidFill>
                <a:latin typeface="Times New Roman" panose="02020603050405020304" pitchFamily="18" charset="0"/>
                <a:cs typeface="Times New Roman" panose="02020603050405020304" pitchFamily="18" charset="0"/>
              </a:rPr>
              <a:t> </a:t>
            </a:r>
            <a:r>
              <a:rPr lang="en-US" sz="2100" b="1" i="1" dirty="0">
                <a:solidFill>
                  <a:prstClr val="black"/>
                </a:solidFill>
                <a:latin typeface="Times New Roman" panose="02020603050405020304" pitchFamily="18" charset="0"/>
                <a:cs typeface="Times New Roman" panose="02020603050405020304" pitchFamily="18" charset="0"/>
              </a:rPr>
              <a:t>And he brought them out and said, “Sirs, what must I do to be saved?”</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273EE5DD-FD54-44D8-BFDF-34AFC9C70FB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35498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16:25-34, “So they said, “</a:t>
            </a:r>
            <a:r>
              <a:rPr lang="en-US" sz="2100" b="1" i="1" u="sng" dirty="0">
                <a:solidFill>
                  <a:srgbClr val="C00000"/>
                </a:solidFill>
                <a:latin typeface="Times New Roman" panose="02020603050405020304" pitchFamily="18" charset="0"/>
                <a:cs typeface="Times New Roman" panose="02020603050405020304" pitchFamily="18" charset="0"/>
              </a:rPr>
              <a:t>Believe on the Lord Jesus Christ</a:t>
            </a:r>
            <a:r>
              <a:rPr lang="en-US" sz="2100" b="1" i="1" dirty="0">
                <a:solidFill>
                  <a:prstClr val="black"/>
                </a:solidFill>
                <a:latin typeface="Times New Roman" panose="02020603050405020304" pitchFamily="18" charset="0"/>
                <a:cs typeface="Times New Roman" panose="02020603050405020304" pitchFamily="18" charset="0"/>
              </a:rPr>
              <a:t>, and you will be saved, you and your household.” </a:t>
            </a:r>
            <a:r>
              <a:rPr lang="en-US" sz="2100" b="1" i="1" u="sng" dirty="0">
                <a:solidFill>
                  <a:srgbClr val="C00000"/>
                </a:solidFill>
                <a:latin typeface="Times New Roman" panose="02020603050405020304" pitchFamily="18" charset="0"/>
                <a:cs typeface="Times New Roman" panose="02020603050405020304" pitchFamily="18" charset="0"/>
              </a:rPr>
              <a:t>Then they spoke the word of the Lord to him and to all who were in his house.</a:t>
            </a:r>
            <a:r>
              <a:rPr lang="en-US" sz="2100" b="1" i="1" u="sng" baseline="30000" dirty="0">
                <a:solidFill>
                  <a:srgbClr val="C00000"/>
                </a:solidFill>
                <a:latin typeface="Times New Roman" panose="02020603050405020304" pitchFamily="18" charset="0"/>
                <a:cs typeface="Times New Roman" panose="02020603050405020304" pitchFamily="18" charset="0"/>
              </a:rPr>
              <a:t> </a:t>
            </a:r>
            <a:r>
              <a:rPr lang="en-US" sz="2100" b="1" i="1" u="sng" dirty="0">
                <a:solidFill>
                  <a:srgbClr val="C00000"/>
                </a:solidFill>
                <a:latin typeface="Times New Roman" panose="02020603050405020304" pitchFamily="18" charset="0"/>
                <a:cs typeface="Times New Roman" panose="02020603050405020304" pitchFamily="18" charset="0"/>
              </a:rPr>
              <a:t>And he took them the same hour of the night and washed their stripes. And immediately he and all his family were baptized</a:t>
            </a:r>
            <a:r>
              <a:rPr lang="en-US" sz="2100" b="1" i="1" dirty="0">
                <a:solidFill>
                  <a:prstClr val="black"/>
                </a:solidFill>
                <a:latin typeface="Times New Roman" panose="02020603050405020304" pitchFamily="18" charset="0"/>
                <a:cs typeface="Times New Roman" panose="02020603050405020304" pitchFamily="18" charset="0"/>
              </a:rPr>
              <a:t>. Now when he had brought them into his house, he set food before them; and he rejoiced, having believed in God with all his household.”</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CE93EC67-8A59-4D24-B843-E033AD97F054}"/>
              </a:ext>
            </a:extLst>
          </p:cNvPr>
          <p:cNvSpPr txBox="1"/>
          <p:nvPr/>
        </p:nvSpPr>
        <p:spPr>
          <a:xfrm>
            <a:off x="1336090" y="4436032"/>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We see the urgency of this command. If belief was the only thing needed, why be baptized the same hour of the night.</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We know that there is water because it is the same place as Lydia.</a:t>
            </a:r>
          </a:p>
        </p:txBody>
      </p:sp>
      <p:sp>
        <p:nvSpPr>
          <p:cNvPr id="9" name="Rectangle 8">
            <a:extLst>
              <a:ext uri="{FF2B5EF4-FFF2-40B4-BE49-F238E27FC236}">
                <a16:creationId xmlns:a16="http://schemas.microsoft.com/office/drawing/2014/main" id="{A51A79B3-50F8-4F48-ACC3-C92060055FE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DF70A302-B071-487D-8EAA-74B16B965A4D}"/>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6E614999-4539-46C2-8F88-2B092424CCE7}"/>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7" name="Oval 16">
            <a:extLst>
              <a:ext uri="{FF2B5EF4-FFF2-40B4-BE49-F238E27FC236}">
                <a16:creationId xmlns:a16="http://schemas.microsoft.com/office/drawing/2014/main" id="{D0086E83-AF0B-41BE-A303-5FAB5F90C330}"/>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126665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3374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He appeared to the eleven as they sat at the table; and </a:t>
            </a:r>
            <a:r>
              <a:rPr lang="en-US" sz="2100" b="1" i="1" u="sng" dirty="0">
                <a:solidFill>
                  <a:srgbClr val="ED7D31">
                    <a:lumMod val="75000"/>
                  </a:srgbClr>
                </a:solidFill>
                <a:latin typeface="Calibri" panose="020F0502020204030204"/>
              </a:rPr>
              <a:t>He rebuked their unbelief </a:t>
            </a:r>
            <a:r>
              <a:rPr lang="en-US" sz="2100" b="1" i="1" dirty="0">
                <a:solidFill>
                  <a:prstClr val="black"/>
                </a:solidFill>
                <a:latin typeface="Calibri" panose="020F0502020204030204"/>
              </a:rPr>
              <a:t>and hardness of heart, because they did not believe those who had seen Him after He had risen. And He said to them, “Go into all the world and preach the gospel to every creature. He who believes and is baptized will be saved; but he who does not believe will be condemned. 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Tree>
    <p:extLst>
      <p:ext uri="{BB962C8B-B14F-4D97-AF65-F5344CB8AC3E}">
        <p14:creationId xmlns:p14="http://schemas.microsoft.com/office/powerpoint/2010/main" val="58592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He appeared to the eleven as they sat at the table; and He rebuked their unbelief and hardness of heart, because they did not believe those who had seen Him after He had risen. And He said to them, </a:t>
            </a:r>
            <a:r>
              <a:rPr lang="en-US" sz="2100" b="1" i="1" u="sng" dirty="0">
                <a:solidFill>
                  <a:srgbClr val="ED7D31">
                    <a:lumMod val="75000"/>
                  </a:srgbClr>
                </a:solidFill>
                <a:latin typeface="Calibri" panose="020F0502020204030204"/>
              </a:rPr>
              <a:t>“Go into all the world and preach the gospel to every creature. He who believes and is baptized will be saved; but he who does not believe will be condemned. </a:t>
            </a:r>
            <a:r>
              <a:rPr lang="en-US" sz="2100" b="1" i="1" dirty="0">
                <a:solidFill>
                  <a:prstClr val="black"/>
                </a:solidFill>
                <a:latin typeface="Calibri" panose="020F0502020204030204"/>
              </a:rPr>
              <a:t>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
        <p:nvSpPr>
          <p:cNvPr id="9" name="Rectangle: Rounded Corners 8">
            <a:extLst>
              <a:ext uri="{FF2B5EF4-FFF2-40B4-BE49-F238E27FC236}">
                <a16:creationId xmlns:a16="http://schemas.microsoft.com/office/drawing/2014/main" id="{AFB8F6CE-143C-45D6-867F-883146508952}"/>
              </a:ext>
            </a:extLst>
          </p:cNvPr>
          <p:cNvSpPr/>
          <p:nvPr/>
        </p:nvSpPr>
        <p:spPr>
          <a:xfrm>
            <a:off x="1973794" y="2355630"/>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Hebrews 11:6, “But without faith it is impossible to please Him, for he who comes to God must believe that He is and that He is a rewarder of those who diligently seek Him.”</a:t>
            </a:r>
          </a:p>
        </p:txBody>
      </p:sp>
    </p:spTree>
    <p:extLst>
      <p:ext uri="{BB962C8B-B14F-4D97-AF65-F5344CB8AC3E}">
        <p14:creationId xmlns:p14="http://schemas.microsoft.com/office/powerpoint/2010/main" val="303956963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2:1-4, “When the Day of Pentecost had fully come, they were all with one accord in one place. And suddenly there came a sound from heaven, as of a rushing mighty wind, and it filled the whole house where they were sitting. Then there appeared to them divided tongues, as of fire, and one sat upon each of them. And they were all filled with the Holy Spirit and began to speak with other tongues, as the Spirit gave them utterance.”</a:t>
            </a:r>
          </a:p>
        </p:txBody>
      </p:sp>
      <p:sp>
        <p:nvSpPr>
          <p:cNvPr id="9" name="Rectangle 8">
            <a:extLst>
              <a:ext uri="{FF2B5EF4-FFF2-40B4-BE49-F238E27FC236}">
                <a16:creationId xmlns:a16="http://schemas.microsoft.com/office/drawing/2014/main" id="{7BF3B4F9-FEA6-45E8-9867-1899BE797285}"/>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330166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2:1-4, “When the </a:t>
            </a:r>
            <a:r>
              <a:rPr lang="en-US" sz="2100" b="1" i="1" u="sng" dirty="0">
                <a:solidFill>
                  <a:srgbClr val="ED7D31">
                    <a:lumMod val="75000"/>
                  </a:srgbClr>
                </a:solidFill>
                <a:latin typeface="Times New Roman" panose="02020603050405020304" pitchFamily="18" charset="0"/>
                <a:cs typeface="Times New Roman" panose="02020603050405020304" pitchFamily="18" charset="0"/>
              </a:rPr>
              <a:t>Day of Pentecost </a:t>
            </a:r>
            <a:r>
              <a:rPr lang="en-US" sz="2100" b="1" i="1" dirty="0">
                <a:solidFill>
                  <a:prstClr val="black"/>
                </a:solidFill>
                <a:latin typeface="Times New Roman" panose="02020603050405020304" pitchFamily="18" charset="0"/>
                <a:cs typeface="Times New Roman" panose="02020603050405020304" pitchFamily="18" charset="0"/>
              </a:rPr>
              <a:t>had fully come, they were all with one accord in one place. And suddenly there came a sound from heaven, as of a rushing mighty wind, and it filled the whole house where they were sitting. Then there appeared to them divided tongues, as of fire, and one sat upon each of them. And they were all filled with the Holy Spirit and began to speak with other tongues, as the Spirit gave them utterance.”</a:t>
            </a:r>
          </a:p>
        </p:txBody>
      </p:sp>
      <p:sp>
        <p:nvSpPr>
          <p:cNvPr id="9" name="Rectangle 8">
            <a:extLst>
              <a:ext uri="{FF2B5EF4-FFF2-40B4-BE49-F238E27FC236}">
                <a16:creationId xmlns:a16="http://schemas.microsoft.com/office/drawing/2014/main" id="{B0EB3E77-32E0-4DC6-B730-85F63625F49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79913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2:1, “When the Day of Pentecost had fully come, they were all with one accord in one place. And suddenly there came a sound from heaven, as of a rushing mighty wind, and it filled the whole house where they were sitting. Then there appeared to them divided tongues, as of fire, and one sat upon each of them. And </a:t>
            </a:r>
            <a:r>
              <a:rPr lang="en-US" sz="2100" b="1" i="1" u="sng" dirty="0">
                <a:solidFill>
                  <a:srgbClr val="ED7D31">
                    <a:lumMod val="75000"/>
                  </a:srgbClr>
                </a:solidFill>
                <a:latin typeface="Times New Roman" panose="02020603050405020304" pitchFamily="18" charset="0"/>
                <a:cs typeface="Times New Roman" panose="02020603050405020304" pitchFamily="18" charset="0"/>
              </a:rPr>
              <a:t>they were all filled with the Holy Spirit and began to speak with other tongues, as the Spirit gave them utterance.</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E2AAAFE8-4667-4446-BA85-A1D3AA4C9C64}"/>
              </a:ext>
            </a:extLst>
          </p:cNvPr>
          <p:cNvSpPr txBox="1"/>
          <p:nvPr/>
        </p:nvSpPr>
        <p:spPr>
          <a:xfrm>
            <a:off x="1218461" y="4539263"/>
            <a:ext cx="7690281" cy="415498"/>
          </a:xfrm>
          <a:prstGeom prst="rect">
            <a:avLst/>
          </a:prstGeom>
          <a:noFill/>
        </p:spPr>
        <p:txBody>
          <a:bodyPr wrap="square" rtlCol="0">
            <a:spAutoFit/>
          </a:bodyPr>
          <a:lstStyle/>
          <a:p>
            <a:pPr defTabSz="685800"/>
            <a:r>
              <a:rPr lang="en-US" sz="2100" dirty="0">
                <a:solidFill>
                  <a:prstClr val="black"/>
                </a:solidFill>
                <a:highlight>
                  <a:srgbClr val="FFFF00"/>
                </a:highlight>
                <a:latin typeface="Calibri" panose="020F0502020204030204"/>
              </a:rPr>
              <a:t>This relates back to Mark 16, “</a:t>
            </a:r>
            <a:r>
              <a:rPr lang="en-US" sz="2100" b="1" i="1" dirty="0">
                <a:solidFill>
                  <a:prstClr val="black"/>
                </a:solidFill>
                <a:highlight>
                  <a:srgbClr val="FFFF00"/>
                </a:highlight>
                <a:latin typeface="Calibri" panose="020F0502020204030204"/>
              </a:rPr>
              <a:t>they will speak with new tongues.”</a:t>
            </a:r>
            <a:endParaRPr lang="en-US" sz="2100" dirty="0">
              <a:solidFill>
                <a:prstClr val="black"/>
              </a:solidFill>
              <a:highlight>
                <a:srgbClr val="FFFF00"/>
              </a:highlight>
              <a:latin typeface="Calibri" panose="020F0502020204030204"/>
            </a:endParaRPr>
          </a:p>
        </p:txBody>
      </p:sp>
      <p:sp>
        <p:nvSpPr>
          <p:cNvPr id="9" name="Rectangle 8">
            <a:extLst>
              <a:ext uri="{FF2B5EF4-FFF2-40B4-BE49-F238E27FC236}">
                <a16:creationId xmlns:a16="http://schemas.microsoft.com/office/drawing/2014/main" id="{C27DD50F-0C4D-42FB-AD70-396FD9745B2C}"/>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17746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2:22-24, “Men of Israel, hear these words: </a:t>
            </a:r>
            <a:r>
              <a:rPr lang="en-US" sz="2100" b="1" i="1" u="sng" dirty="0">
                <a:solidFill>
                  <a:srgbClr val="C00000"/>
                </a:solidFill>
                <a:latin typeface="Times New Roman" panose="02020603050405020304" pitchFamily="18" charset="0"/>
                <a:cs typeface="Times New Roman" panose="02020603050405020304" pitchFamily="18" charset="0"/>
              </a:rPr>
              <a:t>Jesus of Nazareth, a Man attested by God to you by miracles, wonders, and signs which God did through Him in your midst, as you yourselves also know— Him</a:t>
            </a:r>
            <a:r>
              <a:rPr lang="en-US" sz="2100" b="1" i="1" dirty="0">
                <a:solidFill>
                  <a:prstClr val="black"/>
                </a:solidFill>
                <a:latin typeface="Times New Roman" panose="02020603050405020304" pitchFamily="18" charset="0"/>
                <a:cs typeface="Times New Roman" panose="02020603050405020304" pitchFamily="18" charset="0"/>
              </a:rPr>
              <a:t>, being delivered by the determined purpose and foreknowledge of God, you have taken by lawless hands, have crucified, and put to death; whom God raised up, having loosed the pains of death, because it was not possible that He should be held by it.”</a:t>
            </a:r>
          </a:p>
        </p:txBody>
      </p:sp>
      <p:sp>
        <p:nvSpPr>
          <p:cNvPr id="9" name="TextBox 8">
            <a:extLst>
              <a:ext uri="{FF2B5EF4-FFF2-40B4-BE49-F238E27FC236}">
                <a16:creationId xmlns:a16="http://schemas.microsoft.com/office/drawing/2014/main" id="{BCD43834-B30D-4E86-84BD-B4997D33218D}"/>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They knew Jesus!</a:t>
            </a:r>
          </a:p>
        </p:txBody>
      </p:sp>
      <p:sp>
        <p:nvSpPr>
          <p:cNvPr id="10" name="Rectangle 9">
            <a:extLst>
              <a:ext uri="{FF2B5EF4-FFF2-40B4-BE49-F238E27FC236}">
                <a16:creationId xmlns:a16="http://schemas.microsoft.com/office/drawing/2014/main" id="{9788DC91-0F45-41A4-9D2A-A8F20D5E155D}"/>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209431618"/>
      </p:ext>
    </p:extLst>
  </p:cSld>
  <p:clrMapOvr>
    <a:masterClrMapping/>
  </p:clrMapOvr>
</p:sld>
</file>

<file path=ppt/theme/theme1.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5425</Words>
  <Application>Microsoft Office PowerPoint</Application>
  <PresentationFormat>On-screen Show (4:3)</PresentationFormat>
  <Paragraphs>572</Paragraphs>
  <Slides>37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Calibri</vt:lpstr>
      <vt:lpstr>Calibri Light</vt:lpstr>
      <vt:lpstr>Times New Roman</vt:lpstr>
      <vt:lpstr>Wingdings</vt:lpstr>
      <vt:lpstr>1_Sample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JD Souder</cp:lastModifiedBy>
  <cp:revision>13</cp:revision>
  <dcterms:created xsi:type="dcterms:W3CDTF">2008-03-16T18:22:36Z</dcterms:created>
  <dcterms:modified xsi:type="dcterms:W3CDTF">2020-10-11T17:16:53Z</dcterms:modified>
</cp:coreProperties>
</file>