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60" r:id="rId3"/>
    <p:sldId id="287" r:id="rId4"/>
    <p:sldId id="274" r:id="rId5"/>
    <p:sldId id="288" r:id="rId6"/>
    <p:sldId id="294" r:id="rId7"/>
    <p:sldId id="295" r:id="rId8"/>
    <p:sldId id="303" r:id="rId9"/>
    <p:sldId id="305" r:id="rId10"/>
    <p:sldId id="296" r:id="rId11"/>
    <p:sldId id="306" r:id="rId12"/>
    <p:sldId id="289" r:id="rId13"/>
    <p:sldId id="307" r:id="rId14"/>
    <p:sldId id="308" r:id="rId15"/>
    <p:sldId id="304" r:id="rId16"/>
    <p:sldId id="309" r:id="rId17"/>
    <p:sldId id="297" r:id="rId18"/>
    <p:sldId id="310"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1" d="100"/>
          <a:sy n="81" d="100"/>
        </p:scale>
        <p:origin x="102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5591D37-DF35-4678-BE66-EA72BA780750}" type="datetimeFigureOut">
              <a:rPr lang="en-US" smtClean="0"/>
              <a:t>9/24/2020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896194-CA74-4317-9B47-3C3DC32ECF25}" type="slidenum">
              <a:rPr lang="en-US" smtClean="0"/>
              <a:t>‹#›</a:t>
            </a:fld>
            <a:endParaRPr lang="en-US"/>
          </a:p>
        </p:txBody>
      </p:sp>
    </p:spTree>
    <p:extLst>
      <p:ext uri="{BB962C8B-B14F-4D97-AF65-F5344CB8AC3E}">
        <p14:creationId xmlns:p14="http://schemas.microsoft.com/office/powerpoint/2010/main" val="1360181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591D37-DF35-4678-BE66-EA72BA780750}" type="datetimeFigureOut">
              <a:rPr lang="en-US" smtClean="0"/>
              <a:t>9/24/2020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896194-CA74-4317-9B47-3C3DC32ECF25}" type="slidenum">
              <a:rPr lang="en-US" smtClean="0"/>
              <a:t>‹#›</a:t>
            </a:fld>
            <a:endParaRPr lang="en-US"/>
          </a:p>
        </p:txBody>
      </p:sp>
    </p:spTree>
    <p:extLst>
      <p:ext uri="{BB962C8B-B14F-4D97-AF65-F5344CB8AC3E}">
        <p14:creationId xmlns:p14="http://schemas.microsoft.com/office/powerpoint/2010/main" val="1208536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591D37-DF35-4678-BE66-EA72BA780750}" type="datetimeFigureOut">
              <a:rPr lang="en-US" smtClean="0"/>
              <a:t>9/24/2020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896194-CA74-4317-9B47-3C3DC32ECF25}" type="slidenum">
              <a:rPr lang="en-US" smtClean="0"/>
              <a:t>‹#›</a:t>
            </a:fld>
            <a:endParaRPr lang="en-US"/>
          </a:p>
        </p:txBody>
      </p:sp>
    </p:spTree>
    <p:extLst>
      <p:ext uri="{BB962C8B-B14F-4D97-AF65-F5344CB8AC3E}">
        <p14:creationId xmlns:p14="http://schemas.microsoft.com/office/powerpoint/2010/main" val="4159375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591D37-DF35-4678-BE66-EA72BA780750}" type="datetimeFigureOut">
              <a:rPr lang="en-US" smtClean="0"/>
              <a:t>9/24/2020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896194-CA74-4317-9B47-3C3DC32ECF25}" type="slidenum">
              <a:rPr lang="en-US" smtClean="0"/>
              <a:t>‹#›</a:t>
            </a:fld>
            <a:endParaRPr lang="en-US"/>
          </a:p>
        </p:txBody>
      </p:sp>
    </p:spTree>
    <p:extLst>
      <p:ext uri="{BB962C8B-B14F-4D97-AF65-F5344CB8AC3E}">
        <p14:creationId xmlns:p14="http://schemas.microsoft.com/office/powerpoint/2010/main" val="33954758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591D37-DF35-4678-BE66-EA72BA780750}" type="datetimeFigureOut">
              <a:rPr lang="en-US" smtClean="0"/>
              <a:t>9/24/2020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896194-CA74-4317-9B47-3C3DC32ECF25}" type="slidenum">
              <a:rPr lang="en-US" smtClean="0"/>
              <a:t>‹#›</a:t>
            </a:fld>
            <a:endParaRPr lang="en-US"/>
          </a:p>
        </p:txBody>
      </p:sp>
    </p:spTree>
    <p:extLst>
      <p:ext uri="{BB962C8B-B14F-4D97-AF65-F5344CB8AC3E}">
        <p14:creationId xmlns:p14="http://schemas.microsoft.com/office/powerpoint/2010/main" val="3051243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591D37-DF35-4678-BE66-EA72BA780750}" type="datetimeFigureOut">
              <a:rPr lang="en-US" smtClean="0"/>
              <a:t>9/24/2020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896194-CA74-4317-9B47-3C3DC32ECF25}" type="slidenum">
              <a:rPr lang="en-US" smtClean="0"/>
              <a:t>‹#›</a:t>
            </a:fld>
            <a:endParaRPr lang="en-US"/>
          </a:p>
        </p:txBody>
      </p:sp>
    </p:spTree>
    <p:extLst>
      <p:ext uri="{BB962C8B-B14F-4D97-AF65-F5344CB8AC3E}">
        <p14:creationId xmlns:p14="http://schemas.microsoft.com/office/powerpoint/2010/main" val="3976318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591D37-DF35-4678-BE66-EA72BA780750}" type="datetimeFigureOut">
              <a:rPr lang="en-US" smtClean="0"/>
              <a:t>9/24/2020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896194-CA74-4317-9B47-3C3DC32ECF25}" type="slidenum">
              <a:rPr lang="en-US" smtClean="0"/>
              <a:t>‹#›</a:t>
            </a:fld>
            <a:endParaRPr lang="en-US"/>
          </a:p>
        </p:txBody>
      </p:sp>
    </p:spTree>
    <p:extLst>
      <p:ext uri="{BB962C8B-B14F-4D97-AF65-F5344CB8AC3E}">
        <p14:creationId xmlns:p14="http://schemas.microsoft.com/office/powerpoint/2010/main" val="3263048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591D37-DF35-4678-BE66-EA72BA780750}" type="datetimeFigureOut">
              <a:rPr lang="en-US" smtClean="0"/>
              <a:t>9/24/2020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896194-CA74-4317-9B47-3C3DC32ECF25}" type="slidenum">
              <a:rPr lang="en-US" smtClean="0"/>
              <a:t>‹#›</a:t>
            </a:fld>
            <a:endParaRPr lang="en-US"/>
          </a:p>
        </p:txBody>
      </p:sp>
    </p:spTree>
    <p:extLst>
      <p:ext uri="{BB962C8B-B14F-4D97-AF65-F5344CB8AC3E}">
        <p14:creationId xmlns:p14="http://schemas.microsoft.com/office/powerpoint/2010/main" val="176998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591D37-DF35-4678-BE66-EA72BA780750}" type="datetimeFigureOut">
              <a:rPr lang="en-US" smtClean="0"/>
              <a:t>9/24/2020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896194-CA74-4317-9B47-3C3DC32ECF25}" type="slidenum">
              <a:rPr lang="en-US" smtClean="0"/>
              <a:t>‹#›</a:t>
            </a:fld>
            <a:endParaRPr lang="en-US"/>
          </a:p>
        </p:txBody>
      </p:sp>
    </p:spTree>
    <p:extLst>
      <p:ext uri="{BB962C8B-B14F-4D97-AF65-F5344CB8AC3E}">
        <p14:creationId xmlns:p14="http://schemas.microsoft.com/office/powerpoint/2010/main" val="1617433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591D37-DF35-4678-BE66-EA72BA780750}" type="datetimeFigureOut">
              <a:rPr lang="en-US" smtClean="0"/>
              <a:t>9/24/2020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896194-CA74-4317-9B47-3C3DC32ECF25}" type="slidenum">
              <a:rPr lang="en-US" smtClean="0"/>
              <a:t>‹#›</a:t>
            </a:fld>
            <a:endParaRPr lang="en-US"/>
          </a:p>
        </p:txBody>
      </p:sp>
    </p:spTree>
    <p:extLst>
      <p:ext uri="{BB962C8B-B14F-4D97-AF65-F5344CB8AC3E}">
        <p14:creationId xmlns:p14="http://schemas.microsoft.com/office/powerpoint/2010/main" val="34858903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591D37-DF35-4678-BE66-EA72BA780750}" type="datetimeFigureOut">
              <a:rPr lang="en-US" smtClean="0"/>
              <a:t>9/24/2020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896194-CA74-4317-9B47-3C3DC32ECF25}" type="slidenum">
              <a:rPr lang="en-US" smtClean="0"/>
              <a:t>‹#›</a:t>
            </a:fld>
            <a:endParaRPr lang="en-US"/>
          </a:p>
        </p:txBody>
      </p:sp>
    </p:spTree>
    <p:extLst>
      <p:ext uri="{BB962C8B-B14F-4D97-AF65-F5344CB8AC3E}">
        <p14:creationId xmlns:p14="http://schemas.microsoft.com/office/powerpoint/2010/main" val="1202166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591D37-DF35-4678-BE66-EA72BA780750}" type="datetimeFigureOut">
              <a:rPr lang="en-US" smtClean="0"/>
              <a:t>9/24/2020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896194-CA74-4317-9B47-3C3DC32ECF25}" type="slidenum">
              <a:rPr lang="en-US" smtClean="0"/>
              <a:t>‹#›</a:t>
            </a:fld>
            <a:endParaRPr lang="en-US"/>
          </a:p>
        </p:txBody>
      </p:sp>
    </p:spTree>
    <p:extLst>
      <p:ext uri="{BB962C8B-B14F-4D97-AF65-F5344CB8AC3E}">
        <p14:creationId xmlns:p14="http://schemas.microsoft.com/office/powerpoint/2010/main" val="12636547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4240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A302258-0EB9-46D5-A73C-F0F2BA8EFB43}"/>
              </a:ext>
            </a:extLst>
          </p:cNvPr>
          <p:cNvSpPr txBox="1"/>
          <p:nvPr/>
        </p:nvSpPr>
        <p:spPr>
          <a:xfrm>
            <a:off x="133643" y="783771"/>
            <a:ext cx="9010357" cy="5509200"/>
          </a:xfrm>
          <a:prstGeom prst="rect">
            <a:avLst/>
          </a:prstGeom>
          <a:noFill/>
        </p:spPr>
        <p:txBody>
          <a:bodyPr wrap="square">
            <a:spAutoFit/>
          </a:bodyPr>
          <a:lstStyle/>
          <a:p>
            <a:pPr algn="l"/>
            <a:r>
              <a:rPr lang="en-US" sz="3200" b="0" dirty="0">
                <a:solidFill>
                  <a:schemeClr val="bg1"/>
                </a:solidFill>
                <a:effectLst/>
                <a:latin typeface="system-ui"/>
              </a:rPr>
              <a:t>Then he lifted up his face to the window and said, “Who is on my side? Who?” And two or three officials looked down at him. He said, “Throw her down.” So they threw her down, and some of her blood was sprinkled on the wall and on the horses, and he trampled her under foot. When he came in, he ate and drank; and he said, “See now to this cursed woman and bury her, for she is a king’s daughter.” </a:t>
            </a:r>
          </a:p>
          <a:p>
            <a:pPr algn="l"/>
            <a:r>
              <a:rPr lang="en-US" sz="3200" dirty="0">
                <a:solidFill>
                  <a:schemeClr val="bg1"/>
                </a:solidFill>
                <a:latin typeface="system-ui"/>
              </a:rPr>
              <a:t>													   </a:t>
            </a:r>
            <a:r>
              <a:rPr lang="en-US" sz="3200" b="0" i="1" dirty="0">
                <a:solidFill>
                  <a:schemeClr val="bg1"/>
                </a:solidFill>
                <a:effectLst/>
                <a:latin typeface="system-ui"/>
              </a:rPr>
              <a:t>2 Kings 9:31-34</a:t>
            </a:r>
            <a:r>
              <a:rPr lang="en-US" sz="3200" dirty="0">
                <a:solidFill>
                  <a:schemeClr val="bg1"/>
                </a:solidFill>
                <a:latin typeface="system-ui"/>
              </a:rPr>
              <a:t>					</a:t>
            </a:r>
            <a:endParaRPr lang="en-US" sz="3000" i="1" dirty="0">
              <a:solidFill>
                <a:schemeClr val="bg1"/>
              </a:solidFill>
            </a:endParaRPr>
          </a:p>
        </p:txBody>
      </p:sp>
    </p:spTree>
    <p:extLst>
      <p:ext uri="{BB962C8B-B14F-4D97-AF65-F5344CB8AC3E}">
        <p14:creationId xmlns:p14="http://schemas.microsoft.com/office/powerpoint/2010/main" val="31274180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A302258-0EB9-46D5-A73C-F0F2BA8EFB43}"/>
              </a:ext>
            </a:extLst>
          </p:cNvPr>
          <p:cNvSpPr txBox="1"/>
          <p:nvPr/>
        </p:nvSpPr>
        <p:spPr>
          <a:xfrm>
            <a:off x="133643" y="783771"/>
            <a:ext cx="9010357" cy="5509200"/>
          </a:xfrm>
          <a:prstGeom prst="rect">
            <a:avLst/>
          </a:prstGeom>
          <a:noFill/>
        </p:spPr>
        <p:txBody>
          <a:bodyPr wrap="square">
            <a:spAutoFit/>
          </a:bodyPr>
          <a:lstStyle/>
          <a:p>
            <a:pPr algn="l"/>
            <a:r>
              <a:rPr lang="en-US" sz="3200" b="0" i="0" dirty="0">
                <a:solidFill>
                  <a:schemeClr val="bg1"/>
                </a:solidFill>
                <a:effectLst/>
                <a:latin typeface="system-ui"/>
              </a:rPr>
              <a:t>They went to bury her, but they found nothing more of her than the skull and the feet and the palms of her hands. Therefore they returned and told him. And he said, “This is the word of the </a:t>
            </a:r>
            <a:r>
              <a:rPr lang="en-US" sz="3200" b="0" i="0" cap="small" dirty="0">
                <a:solidFill>
                  <a:schemeClr val="bg1"/>
                </a:solidFill>
                <a:effectLst/>
                <a:latin typeface="system-ui"/>
              </a:rPr>
              <a:t>Lord</a:t>
            </a:r>
            <a:r>
              <a:rPr lang="en-US" sz="3200" b="0" i="0" dirty="0">
                <a:solidFill>
                  <a:schemeClr val="bg1"/>
                </a:solidFill>
                <a:effectLst/>
                <a:latin typeface="system-ui"/>
              </a:rPr>
              <a:t>, which He spoke by His servant Elijah the </a:t>
            </a:r>
            <a:r>
              <a:rPr lang="en-US" sz="3200" b="0" i="0" dirty="0" err="1">
                <a:solidFill>
                  <a:schemeClr val="bg1"/>
                </a:solidFill>
                <a:effectLst/>
                <a:latin typeface="system-ui"/>
              </a:rPr>
              <a:t>Tishbite</a:t>
            </a:r>
            <a:r>
              <a:rPr lang="en-US" sz="3200" b="0" i="0" dirty="0">
                <a:solidFill>
                  <a:schemeClr val="bg1"/>
                </a:solidFill>
                <a:effectLst/>
                <a:latin typeface="system-ui"/>
              </a:rPr>
              <a:t>, saying, ‘In the property of Jezreel the dogs shall eat the flesh of Jezebel; and the corpse of Jezebel will be as dung on the face of the field in the property of Jezreel, so they cannot say, “This is Jezebel.”’”</a:t>
            </a:r>
            <a:r>
              <a:rPr lang="en-US" sz="3200" dirty="0">
                <a:solidFill>
                  <a:schemeClr val="bg1"/>
                </a:solidFill>
                <a:latin typeface="system-ui"/>
              </a:rPr>
              <a:t>													   							  </a:t>
            </a:r>
            <a:r>
              <a:rPr lang="en-US" sz="3200" b="0" i="1" dirty="0">
                <a:solidFill>
                  <a:schemeClr val="bg1"/>
                </a:solidFill>
                <a:effectLst/>
                <a:latin typeface="system-ui"/>
              </a:rPr>
              <a:t>2 Kings 9:35-37</a:t>
            </a:r>
            <a:r>
              <a:rPr lang="en-US" sz="3200" dirty="0">
                <a:solidFill>
                  <a:schemeClr val="bg1"/>
                </a:solidFill>
                <a:latin typeface="system-ui"/>
              </a:rPr>
              <a:t>					</a:t>
            </a:r>
            <a:endParaRPr lang="en-US" sz="3000" i="1" dirty="0">
              <a:solidFill>
                <a:schemeClr val="bg1"/>
              </a:solidFill>
            </a:endParaRPr>
          </a:p>
        </p:txBody>
      </p:sp>
    </p:spTree>
    <p:extLst>
      <p:ext uri="{BB962C8B-B14F-4D97-AF65-F5344CB8AC3E}">
        <p14:creationId xmlns:p14="http://schemas.microsoft.com/office/powerpoint/2010/main" val="381677811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A302258-0EB9-46D5-A73C-F0F2BA8EFB43}"/>
              </a:ext>
            </a:extLst>
          </p:cNvPr>
          <p:cNvSpPr txBox="1"/>
          <p:nvPr/>
        </p:nvSpPr>
        <p:spPr>
          <a:xfrm>
            <a:off x="0" y="0"/>
            <a:ext cx="9010357" cy="6986528"/>
          </a:xfrm>
          <a:prstGeom prst="rect">
            <a:avLst/>
          </a:prstGeom>
          <a:noFill/>
        </p:spPr>
        <p:txBody>
          <a:bodyPr wrap="square">
            <a:spAutoFit/>
          </a:bodyPr>
          <a:lstStyle/>
          <a:p>
            <a:r>
              <a:rPr lang="en-US" sz="3200" b="0" dirty="0">
                <a:solidFill>
                  <a:schemeClr val="bg1"/>
                </a:solidFill>
                <a:effectLst/>
                <a:latin typeface="system-ui"/>
              </a:rPr>
              <a:t>Then he wrote a letter to them a second time saying, “If you are on my side, and you will listen to my voice, take the heads of the men, your master’s sons, and come to me at Jezreel tomorrow about this time.” Now the king’s sons, seventy persons, were with the great men of the city, who were rearing them. When the letter came to them, they took the king’s sons and slaughtered them, seventy persons, and put their heads in baskets, and sent them to him at Jezreel. When the messenger came and told him, saying, “They have brought the heads of the king’s sons,” he said, “Put them in two heaps at the entrance of the gate until morning.”</a:t>
            </a:r>
            <a:r>
              <a:rPr lang="en-US" sz="3200" dirty="0">
                <a:solidFill>
                  <a:schemeClr val="bg1"/>
                </a:solidFill>
                <a:latin typeface="system-ui"/>
              </a:rPr>
              <a:t>									  												</a:t>
            </a:r>
            <a:r>
              <a:rPr lang="en-US" sz="3200" i="1" dirty="0">
                <a:solidFill>
                  <a:schemeClr val="bg1"/>
                </a:solidFill>
                <a:latin typeface="system-ui"/>
              </a:rPr>
              <a:t>2 Kings 10:6-8</a:t>
            </a:r>
            <a:endParaRPr lang="en-US" sz="3000" i="1" dirty="0">
              <a:solidFill>
                <a:schemeClr val="bg1"/>
              </a:solidFill>
            </a:endParaRPr>
          </a:p>
        </p:txBody>
      </p:sp>
    </p:spTree>
    <p:extLst>
      <p:ext uri="{BB962C8B-B14F-4D97-AF65-F5344CB8AC3E}">
        <p14:creationId xmlns:p14="http://schemas.microsoft.com/office/powerpoint/2010/main" val="390767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A302258-0EB9-46D5-A73C-F0F2BA8EFB43}"/>
              </a:ext>
            </a:extLst>
          </p:cNvPr>
          <p:cNvSpPr txBox="1"/>
          <p:nvPr/>
        </p:nvSpPr>
        <p:spPr>
          <a:xfrm>
            <a:off x="0" y="2397948"/>
            <a:ext cx="9144000" cy="2062103"/>
          </a:xfrm>
          <a:prstGeom prst="rect">
            <a:avLst/>
          </a:prstGeom>
          <a:noFill/>
        </p:spPr>
        <p:txBody>
          <a:bodyPr wrap="square">
            <a:spAutoFit/>
          </a:bodyPr>
          <a:lstStyle/>
          <a:p>
            <a:r>
              <a:rPr lang="en-US" sz="3200" b="0" i="0" dirty="0">
                <a:solidFill>
                  <a:schemeClr val="bg1"/>
                </a:solidFill>
                <a:effectLst/>
                <a:latin typeface="system-ui"/>
              </a:rPr>
              <a:t>So Jehu killed all who remained of the house of Ahab in Jezreel, and all his great men and his acquaintances and his priests, until he left him without a survivor.</a:t>
            </a:r>
            <a:r>
              <a:rPr lang="en-US" sz="3200" dirty="0">
                <a:solidFill>
                  <a:schemeClr val="bg1"/>
                </a:solidFill>
                <a:latin typeface="system-ui"/>
              </a:rPr>
              <a:t>								  							</a:t>
            </a:r>
            <a:r>
              <a:rPr lang="en-US" sz="3200" i="1" dirty="0">
                <a:solidFill>
                  <a:schemeClr val="bg1"/>
                </a:solidFill>
                <a:latin typeface="system-ui"/>
              </a:rPr>
              <a:t>2 Kings 10:11</a:t>
            </a:r>
            <a:endParaRPr lang="en-US" sz="3000" i="1" dirty="0">
              <a:solidFill>
                <a:schemeClr val="bg1"/>
              </a:solidFill>
            </a:endParaRPr>
          </a:p>
        </p:txBody>
      </p:sp>
    </p:spTree>
    <p:extLst>
      <p:ext uri="{BB962C8B-B14F-4D97-AF65-F5344CB8AC3E}">
        <p14:creationId xmlns:p14="http://schemas.microsoft.com/office/powerpoint/2010/main" val="162380734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A302258-0EB9-46D5-A73C-F0F2BA8EFB43}"/>
              </a:ext>
            </a:extLst>
          </p:cNvPr>
          <p:cNvSpPr txBox="1"/>
          <p:nvPr/>
        </p:nvSpPr>
        <p:spPr>
          <a:xfrm>
            <a:off x="118754" y="1721054"/>
            <a:ext cx="9144000" cy="4031873"/>
          </a:xfrm>
          <a:prstGeom prst="rect">
            <a:avLst/>
          </a:prstGeom>
          <a:noFill/>
        </p:spPr>
        <p:txBody>
          <a:bodyPr wrap="square">
            <a:spAutoFit/>
          </a:bodyPr>
          <a:lstStyle/>
          <a:p>
            <a:r>
              <a:rPr lang="en-US" sz="3200" b="0" i="0" dirty="0">
                <a:solidFill>
                  <a:schemeClr val="bg1"/>
                </a:solidFill>
                <a:effectLst/>
                <a:latin typeface="system-ui"/>
              </a:rPr>
              <a:t>Jehu met the relatives of Ahaziah king of Judah and said, “Who are you?” And they answered, “We are the relatives of Ahaziah; and we have come down to greet the sons of the king and the sons of the queen mother.” He said, “Take them alive.” So they took them alive and killed them at the pit of Beth-eked, forty-two men; and he left none of them.</a:t>
            </a:r>
            <a:r>
              <a:rPr lang="en-US" sz="3200" dirty="0">
                <a:solidFill>
                  <a:schemeClr val="bg1"/>
                </a:solidFill>
                <a:latin typeface="system-ui"/>
              </a:rPr>
              <a:t>								  										 </a:t>
            </a:r>
            <a:r>
              <a:rPr lang="en-US" sz="3200" i="1" dirty="0">
                <a:solidFill>
                  <a:schemeClr val="bg1"/>
                </a:solidFill>
                <a:latin typeface="system-ui"/>
              </a:rPr>
              <a:t>2 Kings 10:13-14</a:t>
            </a:r>
            <a:endParaRPr lang="en-US" sz="3000" i="1" dirty="0">
              <a:solidFill>
                <a:schemeClr val="bg1"/>
              </a:solidFill>
            </a:endParaRPr>
          </a:p>
        </p:txBody>
      </p:sp>
    </p:spTree>
    <p:extLst>
      <p:ext uri="{BB962C8B-B14F-4D97-AF65-F5344CB8AC3E}">
        <p14:creationId xmlns:p14="http://schemas.microsoft.com/office/powerpoint/2010/main" val="166377674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A302258-0EB9-46D5-A73C-F0F2BA8EFB43}"/>
              </a:ext>
            </a:extLst>
          </p:cNvPr>
          <p:cNvSpPr txBox="1"/>
          <p:nvPr/>
        </p:nvSpPr>
        <p:spPr>
          <a:xfrm>
            <a:off x="89065" y="0"/>
            <a:ext cx="8853054" cy="6494085"/>
          </a:xfrm>
          <a:prstGeom prst="rect">
            <a:avLst/>
          </a:prstGeom>
          <a:noFill/>
        </p:spPr>
        <p:txBody>
          <a:bodyPr wrap="square">
            <a:spAutoFit/>
          </a:bodyPr>
          <a:lstStyle/>
          <a:p>
            <a:pPr algn="l"/>
            <a:r>
              <a:rPr lang="en-US" sz="3200" b="0" i="0" dirty="0">
                <a:solidFill>
                  <a:schemeClr val="bg1"/>
                </a:solidFill>
                <a:effectLst/>
                <a:latin typeface="system-ui"/>
              </a:rPr>
              <a:t>Then Jehu gathered all the people and said to them, “Ahab served Baal a little; Jehu will serve him much. Now, summon all the prophets of Baal, all his worshipers and all his priests; let no one be missing, for I have a great sacrifice for Baal; whoever is missing shall not live.” But Jehu did it in cunning, so that he might destroy the worshipers of Baal. </a:t>
            </a:r>
            <a:r>
              <a:rPr lang="en-US" sz="3200" dirty="0">
                <a:solidFill>
                  <a:schemeClr val="bg1"/>
                </a:solidFill>
                <a:latin typeface="system-ui"/>
              </a:rPr>
              <a:t>…</a:t>
            </a:r>
            <a:r>
              <a:rPr lang="en-US" sz="3200" b="0" i="0" dirty="0">
                <a:solidFill>
                  <a:schemeClr val="bg1"/>
                </a:solidFill>
                <a:effectLst/>
                <a:latin typeface="system-ui"/>
              </a:rPr>
              <a:t>Then they went in to offer sacrifices and burnt offerings. Now Jehu had stationed for himself eighty men</a:t>
            </a:r>
          </a:p>
          <a:p>
            <a:pPr algn="l"/>
            <a:r>
              <a:rPr lang="en-US" sz="3200" b="0" i="0" dirty="0">
                <a:solidFill>
                  <a:schemeClr val="bg1"/>
                </a:solidFill>
                <a:effectLst/>
                <a:latin typeface="system-ui"/>
              </a:rPr>
              <a:t>outside, and he had said, “The one who permits any of the men whom I bring into your hands to escape shall give up his life in exchange.”</a:t>
            </a:r>
          </a:p>
          <a:p>
            <a:r>
              <a:rPr lang="en-US" sz="3200" dirty="0">
                <a:solidFill>
                  <a:schemeClr val="bg1"/>
                </a:solidFill>
                <a:latin typeface="system-ui"/>
              </a:rPr>
              <a:t>							  				</a:t>
            </a:r>
            <a:r>
              <a:rPr lang="en-US" sz="3200" i="1" dirty="0">
                <a:solidFill>
                  <a:schemeClr val="bg1"/>
                </a:solidFill>
                <a:latin typeface="system-ui"/>
              </a:rPr>
              <a:t>2 Kings 10:18-19, 24</a:t>
            </a:r>
            <a:endParaRPr lang="en-US" sz="3000" i="1" dirty="0">
              <a:solidFill>
                <a:schemeClr val="bg1"/>
              </a:solidFill>
            </a:endParaRPr>
          </a:p>
        </p:txBody>
      </p:sp>
    </p:spTree>
    <p:extLst>
      <p:ext uri="{BB962C8B-B14F-4D97-AF65-F5344CB8AC3E}">
        <p14:creationId xmlns:p14="http://schemas.microsoft.com/office/powerpoint/2010/main" val="8692507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A302258-0EB9-46D5-A73C-F0F2BA8EFB43}"/>
              </a:ext>
            </a:extLst>
          </p:cNvPr>
          <p:cNvSpPr txBox="1"/>
          <p:nvPr/>
        </p:nvSpPr>
        <p:spPr>
          <a:xfrm>
            <a:off x="89065" y="0"/>
            <a:ext cx="8853054" cy="6986528"/>
          </a:xfrm>
          <a:prstGeom prst="rect">
            <a:avLst/>
          </a:prstGeom>
          <a:noFill/>
        </p:spPr>
        <p:txBody>
          <a:bodyPr wrap="square">
            <a:spAutoFit/>
          </a:bodyPr>
          <a:lstStyle/>
          <a:p>
            <a:pPr algn="l"/>
            <a:r>
              <a:rPr lang="en-US" sz="3200" b="0" dirty="0">
                <a:solidFill>
                  <a:srgbClr val="FFFF00"/>
                </a:solidFill>
                <a:effectLst/>
                <a:latin typeface="system-ui"/>
              </a:rPr>
              <a:t>Thus Jehu eradicated Baal out of Israel. </a:t>
            </a:r>
            <a:r>
              <a:rPr lang="en-US" sz="3200" dirty="0">
                <a:solidFill>
                  <a:srgbClr val="00FF99"/>
                </a:solidFill>
                <a:effectLst/>
                <a:latin typeface="system-ui"/>
              </a:rPr>
              <a:t>However, as for the sins of Jeroboam the son of </a:t>
            </a:r>
            <a:r>
              <a:rPr lang="en-US" sz="3200" dirty="0" err="1">
                <a:solidFill>
                  <a:srgbClr val="00FF99"/>
                </a:solidFill>
                <a:effectLst/>
                <a:latin typeface="system-ui"/>
              </a:rPr>
              <a:t>Nebat</a:t>
            </a:r>
            <a:r>
              <a:rPr lang="en-US" sz="3200" dirty="0">
                <a:solidFill>
                  <a:srgbClr val="00FF99"/>
                </a:solidFill>
                <a:effectLst/>
                <a:latin typeface="system-ui"/>
              </a:rPr>
              <a:t>, which he made Israel sin, from these Jehu did not depart, even the golden calves that were at Bethel and that were at Dan. </a:t>
            </a:r>
            <a:r>
              <a:rPr lang="en-US" sz="3200" b="0" dirty="0">
                <a:solidFill>
                  <a:srgbClr val="FFFF00"/>
                </a:solidFill>
                <a:effectLst/>
                <a:latin typeface="system-ui"/>
              </a:rPr>
              <a:t>The </a:t>
            </a:r>
            <a:r>
              <a:rPr lang="en-US" sz="3200" b="0" cap="small" dirty="0">
                <a:solidFill>
                  <a:srgbClr val="FFFF00"/>
                </a:solidFill>
                <a:effectLst/>
                <a:latin typeface="system-ui"/>
              </a:rPr>
              <a:t>Lord</a:t>
            </a:r>
            <a:r>
              <a:rPr lang="en-US" sz="3200" b="0" dirty="0">
                <a:solidFill>
                  <a:srgbClr val="FFFF00"/>
                </a:solidFill>
                <a:effectLst/>
                <a:latin typeface="system-ui"/>
              </a:rPr>
              <a:t> said to Jehu, “Because you have done well in executing what is right in My eyes, and have done to the house of Ahab according to all that was in My heart, your sons of the fourth generation shall sit on the throne of Israel.” </a:t>
            </a:r>
            <a:r>
              <a:rPr lang="en-US" sz="3200" b="0" dirty="0">
                <a:solidFill>
                  <a:srgbClr val="00FF99"/>
                </a:solidFill>
                <a:effectLst/>
                <a:latin typeface="system-ui"/>
              </a:rPr>
              <a:t>But Jehu was not careful to walk in the law of the </a:t>
            </a:r>
            <a:r>
              <a:rPr lang="en-US" sz="3200" b="0" cap="small" dirty="0">
                <a:solidFill>
                  <a:srgbClr val="00FF99"/>
                </a:solidFill>
                <a:effectLst/>
                <a:latin typeface="system-ui"/>
              </a:rPr>
              <a:t>Lord</a:t>
            </a:r>
            <a:r>
              <a:rPr lang="en-US" sz="3200" b="0" dirty="0">
                <a:solidFill>
                  <a:srgbClr val="00FF99"/>
                </a:solidFill>
                <a:effectLst/>
                <a:latin typeface="system-ui"/>
              </a:rPr>
              <a:t>, the God of Israel, </a:t>
            </a:r>
            <a:r>
              <a:rPr lang="en-US" sz="3200" b="0" u="sng" dirty="0">
                <a:solidFill>
                  <a:srgbClr val="00FF99"/>
                </a:solidFill>
                <a:effectLst/>
                <a:latin typeface="system-ui"/>
              </a:rPr>
              <a:t>with all his heart</a:t>
            </a:r>
            <a:r>
              <a:rPr lang="en-US" sz="3200" b="0" dirty="0">
                <a:solidFill>
                  <a:srgbClr val="00FF99"/>
                </a:solidFill>
                <a:effectLst/>
                <a:latin typeface="system-ui"/>
              </a:rPr>
              <a:t>; he did not depart from the sins of Jeroboam, which he made Israel sin.</a:t>
            </a:r>
            <a:r>
              <a:rPr lang="en-US" sz="3200" dirty="0">
                <a:solidFill>
                  <a:schemeClr val="bg1"/>
                </a:solidFill>
                <a:latin typeface="system-ui"/>
              </a:rPr>
              <a:t>							  			</a:t>
            </a:r>
          </a:p>
          <a:p>
            <a:pPr algn="l"/>
            <a:r>
              <a:rPr lang="en-US" sz="3200" i="1" dirty="0">
                <a:solidFill>
                  <a:schemeClr val="bg1"/>
                </a:solidFill>
                <a:latin typeface="system-ui"/>
              </a:rPr>
              <a:t>												    2 Kings 10:28-31</a:t>
            </a:r>
            <a:endParaRPr lang="en-US" sz="3000" i="1" dirty="0">
              <a:solidFill>
                <a:schemeClr val="bg1"/>
              </a:solidFill>
            </a:endParaRPr>
          </a:p>
        </p:txBody>
      </p:sp>
    </p:spTree>
    <p:extLst>
      <p:ext uri="{BB962C8B-B14F-4D97-AF65-F5344CB8AC3E}">
        <p14:creationId xmlns:p14="http://schemas.microsoft.com/office/powerpoint/2010/main" val="33746052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A302258-0EB9-46D5-A73C-F0F2BA8EFB43}"/>
              </a:ext>
            </a:extLst>
          </p:cNvPr>
          <p:cNvSpPr txBox="1"/>
          <p:nvPr/>
        </p:nvSpPr>
        <p:spPr>
          <a:xfrm>
            <a:off x="0" y="2258605"/>
            <a:ext cx="9144000" cy="2554545"/>
          </a:xfrm>
          <a:prstGeom prst="rect">
            <a:avLst/>
          </a:prstGeom>
          <a:noFill/>
        </p:spPr>
        <p:txBody>
          <a:bodyPr wrap="square">
            <a:spAutoFit/>
          </a:bodyPr>
          <a:lstStyle/>
          <a:p>
            <a:r>
              <a:rPr lang="en-US" sz="3200" b="0" i="0" dirty="0">
                <a:solidFill>
                  <a:schemeClr val="bg1"/>
                </a:solidFill>
                <a:effectLst/>
                <a:latin typeface="system-ui"/>
              </a:rPr>
              <a:t>And the </a:t>
            </a:r>
            <a:r>
              <a:rPr lang="en-US" sz="3200" b="0" i="0" cap="small" dirty="0">
                <a:solidFill>
                  <a:schemeClr val="bg1"/>
                </a:solidFill>
                <a:effectLst/>
                <a:latin typeface="system-ui"/>
              </a:rPr>
              <a:t>Lord</a:t>
            </a:r>
            <a:r>
              <a:rPr lang="en-US" sz="3200" b="0" i="0" dirty="0">
                <a:solidFill>
                  <a:schemeClr val="bg1"/>
                </a:solidFill>
                <a:effectLst/>
                <a:latin typeface="system-ui"/>
              </a:rPr>
              <a:t> said to him, “Name him Jezreel; for yet a little while, and </a:t>
            </a:r>
            <a:r>
              <a:rPr lang="en-US" sz="3200" b="1" dirty="0">
                <a:solidFill>
                  <a:srgbClr val="FFFF00"/>
                </a:solidFill>
                <a:effectLst/>
                <a:latin typeface="system-ui"/>
              </a:rPr>
              <a:t>I will punish the house of Jehu </a:t>
            </a:r>
            <a:r>
              <a:rPr lang="en-US" sz="3200" b="0" i="0" dirty="0">
                <a:solidFill>
                  <a:schemeClr val="bg1"/>
                </a:solidFill>
                <a:effectLst/>
                <a:latin typeface="system-ui"/>
              </a:rPr>
              <a:t>for the bloodshed of Jezreel, and I will put an end to the kingdom of the house of Israel.”</a:t>
            </a:r>
          </a:p>
          <a:p>
            <a:r>
              <a:rPr lang="en-US" sz="3200" dirty="0">
                <a:solidFill>
                  <a:schemeClr val="bg1"/>
                </a:solidFill>
                <a:latin typeface="system-ui"/>
              </a:rPr>
              <a:t>															  </a:t>
            </a:r>
            <a:r>
              <a:rPr lang="en-US" sz="3200" i="1" dirty="0">
                <a:solidFill>
                  <a:schemeClr val="bg1"/>
                </a:solidFill>
                <a:latin typeface="system-ui"/>
              </a:rPr>
              <a:t>Hosea 1:4</a:t>
            </a:r>
            <a:r>
              <a:rPr lang="en-US" sz="3200" b="0" i="1" dirty="0">
                <a:solidFill>
                  <a:schemeClr val="bg1"/>
                </a:solidFill>
                <a:effectLst/>
                <a:latin typeface="system-ui"/>
              </a:rPr>
              <a:t> </a:t>
            </a:r>
            <a:endParaRPr lang="en-US" sz="3000" i="1" dirty="0">
              <a:solidFill>
                <a:schemeClr val="bg1"/>
              </a:solidFill>
            </a:endParaRPr>
          </a:p>
        </p:txBody>
      </p:sp>
    </p:spTree>
    <p:extLst>
      <p:ext uri="{BB962C8B-B14F-4D97-AF65-F5344CB8AC3E}">
        <p14:creationId xmlns:p14="http://schemas.microsoft.com/office/powerpoint/2010/main" val="42349650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994754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712B284-602C-47F5-B53D-866EEBDCD870}"/>
              </a:ext>
            </a:extLst>
          </p:cNvPr>
          <p:cNvSpPr txBox="1"/>
          <p:nvPr/>
        </p:nvSpPr>
        <p:spPr>
          <a:xfrm>
            <a:off x="0" y="2767280"/>
            <a:ext cx="9144000" cy="1323439"/>
          </a:xfrm>
          <a:prstGeom prst="rect">
            <a:avLst/>
          </a:prstGeom>
          <a:noFill/>
        </p:spPr>
        <p:txBody>
          <a:bodyPr wrap="square" rtlCol="0">
            <a:spAutoFit/>
          </a:bodyPr>
          <a:lstStyle/>
          <a:p>
            <a:pPr algn="ctr"/>
            <a:r>
              <a:rPr lang="en-US" sz="4400" b="1" dirty="0">
                <a:solidFill>
                  <a:schemeClr val="bg1"/>
                </a:solidFill>
              </a:rPr>
              <a:t>Jehu’s Zeal </a:t>
            </a:r>
          </a:p>
          <a:p>
            <a:pPr algn="ctr"/>
            <a:r>
              <a:rPr lang="en-US" sz="3600" dirty="0">
                <a:solidFill>
                  <a:schemeClr val="bg1"/>
                </a:solidFill>
              </a:rPr>
              <a:t>2 Kings 9:1-10:36</a:t>
            </a:r>
            <a:endParaRPr lang="en-US" sz="3200" dirty="0">
              <a:solidFill>
                <a:schemeClr val="bg1"/>
              </a:solidFill>
            </a:endParaRPr>
          </a:p>
        </p:txBody>
      </p:sp>
    </p:spTree>
    <p:extLst>
      <p:ext uri="{BB962C8B-B14F-4D97-AF65-F5344CB8AC3E}">
        <p14:creationId xmlns:p14="http://schemas.microsoft.com/office/powerpoint/2010/main" val="1780228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A302258-0EB9-46D5-A73C-F0F2BA8EFB43}"/>
              </a:ext>
            </a:extLst>
          </p:cNvPr>
          <p:cNvSpPr txBox="1"/>
          <p:nvPr/>
        </p:nvSpPr>
        <p:spPr>
          <a:xfrm>
            <a:off x="89065" y="0"/>
            <a:ext cx="8965870" cy="3539430"/>
          </a:xfrm>
          <a:prstGeom prst="rect">
            <a:avLst/>
          </a:prstGeom>
          <a:noFill/>
        </p:spPr>
        <p:txBody>
          <a:bodyPr wrap="square">
            <a:spAutoFit/>
          </a:bodyPr>
          <a:lstStyle/>
          <a:p>
            <a:r>
              <a:rPr lang="en-US" sz="3200" b="0" i="0" dirty="0">
                <a:solidFill>
                  <a:schemeClr val="bg1"/>
                </a:solidFill>
                <a:effectLst/>
                <a:latin typeface="system-ui"/>
              </a:rPr>
              <a:t>The </a:t>
            </a:r>
            <a:r>
              <a:rPr lang="en-US" sz="3200" b="0" i="0" cap="small" dirty="0">
                <a:solidFill>
                  <a:schemeClr val="bg1"/>
                </a:solidFill>
                <a:effectLst/>
                <a:latin typeface="system-ui"/>
              </a:rPr>
              <a:t>Lord</a:t>
            </a:r>
            <a:r>
              <a:rPr lang="en-US" sz="3200" b="0" i="0" dirty="0">
                <a:solidFill>
                  <a:schemeClr val="bg1"/>
                </a:solidFill>
                <a:effectLst/>
                <a:latin typeface="system-ui"/>
              </a:rPr>
              <a:t> said to him, “Go, return on your way to the wilderness of Damascus, and when you have arrived, you shall anoint </a:t>
            </a:r>
            <a:r>
              <a:rPr lang="en-US" sz="3200" b="1" i="0" dirty="0" err="1">
                <a:solidFill>
                  <a:srgbClr val="FFFF00"/>
                </a:solidFill>
                <a:effectLst/>
                <a:latin typeface="system-ui"/>
              </a:rPr>
              <a:t>Hazael</a:t>
            </a:r>
            <a:r>
              <a:rPr lang="en-US" sz="3200" b="0" i="0" dirty="0">
                <a:solidFill>
                  <a:schemeClr val="bg1"/>
                </a:solidFill>
                <a:effectLst/>
                <a:latin typeface="system-ui"/>
              </a:rPr>
              <a:t> king over Aram; and </a:t>
            </a:r>
            <a:r>
              <a:rPr lang="en-US" sz="3200" b="1" i="0" dirty="0">
                <a:solidFill>
                  <a:srgbClr val="FFFF00"/>
                </a:solidFill>
                <a:effectLst/>
                <a:latin typeface="system-ui"/>
              </a:rPr>
              <a:t>Jehu</a:t>
            </a:r>
            <a:r>
              <a:rPr lang="en-US" sz="3200" b="0" i="0" dirty="0">
                <a:solidFill>
                  <a:schemeClr val="bg1"/>
                </a:solidFill>
                <a:effectLst/>
                <a:latin typeface="system-ui"/>
              </a:rPr>
              <a:t> the son of </a:t>
            </a:r>
            <a:r>
              <a:rPr lang="en-US" sz="3200" b="0" i="0" dirty="0" err="1">
                <a:solidFill>
                  <a:schemeClr val="bg1"/>
                </a:solidFill>
                <a:effectLst/>
                <a:latin typeface="system-ui"/>
              </a:rPr>
              <a:t>Nimshi</a:t>
            </a:r>
            <a:r>
              <a:rPr lang="en-US" sz="3200" b="0" i="0" dirty="0">
                <a:solidFill>
                  <a:schemeClr val="bg1"/>
                </a:solidFill>
                <a:effectLst/>
                <a:latin typeface="system-ui"/>
              </a:rPr>
              <a:t> you shall anoint king over Israel; and </a:t>
            </a:r>
            <a:r>
              <a:rPr lang="en-US" sz="3200" b="1" i="0" dirty="0">
                <a:solidFill>
                  <a:srgbClr val="FFFF00"/>
                </a:solidFill>
                <a:effectLst/>
                <a:latin typeface="system-ui"/>
              </a:rPr>
              <a:t>Elisha</a:t>
            </a:r>
            <a:r>
              <a:rPr lang="en-US" sz="3200" b="0" i="0" dirty="0">
                <a:solidFill>
                  <a:schemeClr val="bg1"/>
                </a:solidFill>
                <a:effectLst/>
                <a:latin typeface="system-ui"/>
              </a:rPr>
              <a:t> the son of </a:t>
            </a:r>
            <a:r>
              <a:rPr lang="en-US" sz="3200" b="0" i="0" dirty="0" err="1">
                <a:solidFill>
                  <a:schemeClr val="bg1"/>
                </a:solidFill>
                <a:effectLst/>
                <a:latin typeface="system-ui"/>
              </a:rPr>
              <a:t>Shaphat</a:t>
            </a:r>
            <a:r>
              <a:rPr lang="en-US" sz="3200" b="0" i="0" dirty="0">
                <a:solidFill>
                  <a:schemeClr val="bg1"/>
                </a:solidFill>
                <a:effectLst/>
                <a:latin typeface="system-ui"/>
              </a:rPr>
              <a:t> of Abel-</a:t>
            </a:r>
            <a:r>
              <a:rPr lang="en-US" sz="3200" b="0" i="0" dirty="0" err="1">
                <a:solidFill>
                  <a:schemeClr val="bg1"/>
                </a:solidFill>
                <a:effectLst/>
                <a:latin typeface="system-ui"/>
              </a:rPr>
              <a:t>meholah</a:t>
            </a:r>
            <a:r>
              <a:rPr lang="en-US" sz="3200" b="0" i="0" dirty="0">
                <a:solidFill>
                  <a:schemeClr val="bg1"/>
                </a:solidFill>
                <a:effectLst/>
                <a:latin typeface="system-ui"/>
              </a:rPr>
              <a:t> you shall anoint as prophet in your place.” </a:t>
            </a:r>
            <a:r>
              <a:rPr lang="en-US" sz="3200" i="1" dirty="0">
                <a:solidFill>
                  <a:schemeClr val="bg1"/>
                </a:solidFill>
                <a:latin typeface="system-ui"/>
              </a:rPr>
              <a:t>													 	1 Kings 19:15-16</a:t>
            </a:r>
            <a:endParaRPr lang="en-US" sz="2800" i="1" dirty="0">
              <a:solidFill>
                <a:schemeClr val="bg1"/>
              </a:solidFill>
            </a:endParaRPr>
          </a:p>
        </p:txBody>
      </p:sp>
      <p:sp>
        <p:nvSpPr>
          <p:cNvPr id="5" name="TextBox 4">
            <a:extLst>
              <a:ext uri="{FF2B5EF4-FFF2-40B4-BE49-F238E27FC236}">
                <a16:creationId xmlns:a16="http://schemas.microsoft.com/office/drawing/2014/main" id="{A33B467E-9862-4450-8A1D-5356461E0332}"/>
              </a:ext>
            </a:extLst>
          </p:cNvPr>
          <p:cNvSpPr txBox="1"/>
          <p:nvPr/>
        </p:nvSpPr>
        <p:spPr>
          <a:xfrm>
            <a:off x="290945" y="4425031"/>
            <a:ext cx="8562109" cy="1569660"/>
          </a:xfrm>
          <a:prstGeom prst="rect">
            <a:avLst/>
          </a:prstGeom>
          <a:noFill/>
        </p:spPr>
        <p:txBody>
          <a:bodyPr wrap="square">
            <a:spAutoFit/>
          </a:bodyPr>
          <a:lstStyle/>
          <a:p>
            <a:r>
              <a:rPr lang="en-US" sz="3200" b="0" i="0" dirty="0">
                <a:solidFill>
                  <a:schemeClr val="bg1"/>
                </a:solidFill>
                <a:effectLst/>
                <a:latin typeface="system-ui"/>
              </a:rPr>
              <a:t>Of </a:t>
            </a:r>
            <a:r>
              <a:rPr lang="en-US" sz="3200" b="1" i="0" dirty="0">
                <a:solidFill>
                  <a:srgbClr val="FFFF00"/>
                </a:solidFill>
                <a:effectLst/>
                <a:latin typeface="system-ui"/>
              </a:rPr>
              <a:t>Jezebel</a:t>
            </a:r>
            <a:r>
              <a:rPr lang="en-US" sz="3200" b="0" i="0" dirty="0">
                <a:solidFill>
                  <a:schemeClr val="bg1"/>
                </a:solidFill>
                <a:effectLst/>
                <a:latin typeface="system-ui"/>
              </a:rPr>
              <a:t> also has the </a:t>
            </a:r>
            <a:r>
              <a:rPr lang="en-US" sz="3200" b="0" i="0" cap="small" dirty="0">
                <a:solidFill>
                  <a:schemeClr val="bg1"/>
                </a:solidFill>
                <a:effectLst/>
                <a:latin typeface="system-ui"/>
              </a:rPr>
              <a:t>Lord</a:t>
            </a:r>
            <a:r>
              <a:rPr lang="en-US" sz="3200" b="0" i="0" dirty="0">
                <a:solidFill>
                  <a:schemeClr val="bg1"/>
                </a:solidFill>
                <a:effectLst/>
                <a:latin typeface="system-ui"/>
              </a:rPr>
              <a:t> spoken, saying, ‘The dogs will eat </a:t>
            </a:r>
            <a:r>
              <a:rPr lang="en-US" sz="3200" b="1" i="0" dirty="0">
                <a:solidFill>
                  <a:srgbClr val="FFFF00"/>
                </a:solidFill>
                <a:effectLst/>
                <a:latin typeface="system-ui"/>
              </a:rPr>
              <a:t>Jezebel</a:t>
            </a:r>
            <a:r>
              <a:rPr lang="en-US" sz="3200" b="0" i="0" dirty="0">
                <a:solidFill>
                  <a:schemeClr val="bg1"/>
                </a:solidFill>
                <a:effectLst/>
                <a:latin typeface="system-ui"/>
              </a:rPr>
              <a:t> in the district of Jezreel.’</a:t>
            </a:r>
          </a:p>
          <a:p>
            <a:r>
              <a:rPr lang="en-US" sz="3200" i="1" dirty="0">
                <a:solidFill>
                  <a:schemeClr val="bg1"/>
                </a:solidFill>
                <a:latin typeface="system-ui"/>
              </a:rPr>
              <a:t>												    1 Kings 21:23</a:t>
            </a:r>
            <a:endParaRPr lang="en-US" sz="3200" i="1" dirty="0">
              <a:solidFill>
                <a:schemeClr val="bg1"/>
              </a:solidFill>
            </a:endParaRPr>
          </a:p>
        </p:txBody>
      </p:sp>
    </p:spTree>
    <p:extLst>
      <p:ext uri="{BB962C8B-B14F-4D97-AF65-F5344CB8AC3E}">
        <p14:creationId xmlns:p14="http://schemas.microsoft.com/office/powerpoint/2010/main" val="2051699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B024486-05BE-455F-88C0-359EE3937916}"/>
              </a:ext>
            </a:extLst>
          </p:cNvPr>
          <p:cNvSpPr txBox="1"/>
          <p:nvPr/>
        </p:nvSpPr>
        <p:spPr>
          <a:xfrm>
            <a:off x="160317" y="520021"/>
            <a:ext cx="8823365" cy="6001643"/>
          </a:xfrm>
          <a:prstGeom prst="rect">
            <a:avLst/>
          </a:prstGeom>
          <a:noFill/>
        </p:spPr>
        <p:txBody>
          <a:bodyPr wrap="square">
            <a:spAutoFit/>
          </a:bodyPr>
          <a:lstStyle/>
          <a:p>
            <a:r>
              <a:rPr lang="en-US" sz="3200" dirty="0">
                <a:solidFill>
                  <a:schemeClr val="bg1"/>
                </a:solidFill>
                <a:effectLst/>
                <a:latin typeface="system-ui"/>
              </a:rPr>
              <a:t>You shall strike the house of Ahab your master, that I may avenge the blood of My servants the prophets, and the blood of all the servants of the </a:t>
            </a:r>
            <a:r>
              <a:rPr lang="en-US" sz="3200" cap="small" dirty="0">
                <a:solidFill>
                  <a:schemeClr val="bg1"/>
                </a:solidFill>
                <a:effectLst/>
                <a:latin typeface="system-ui"/>
              </a:rPr>
              <a:t>Lord</a:t>
            </a:r>
            <a:r>
              <a:rPr lang="en-US" sz="3200" dirty="0">
                <a:solidFill>
                  <a:schemeClr val="bg1"/>
                </a:solidFill>
                <a:effectLst/>
                <a:latin typeface="system-ui"/>
              </a:rPr>
              <a:t>, at the hand of Jezebel. For the whole house of Ahab shall perish, and I will cut off from Ahab every male person both bond and free in Israel. I will make the house of Ahab like the house of Jeroboam the son of </a:t>
            </a:r>
            <a:r>
              <a:rPr lang="en-US" sz="3200" dirty="0" err="1">
                <a:solidFill>
                  <a:schemeClr val="bg1"/>
                </a:solidFill>
                <a:effectLst/>
                <a:latin typeface="system-ui"/>
              </a:rPr>
              <a:t>Nebat</a:t>
            </a:r>
            <a:r>
              <a:rPr lang="en-US" sz="3200" dirty="0">
                <a:solidFill>
                  <a:schemeClr val="bg1"/>
                </a:solidFill>
                <a:effectLst/>
                <a:latin typeface="system-ui"/>
              </a:rPr>
              <a:t>, and like the house of </a:t>
            </a:r>
            <a:r>
              <a:rPr lang="en-US" sz="3200" dirty="0" err="1">
                <a:solidFill>
                  <a:schemeClr val="bg1"/>
                </a:solidFill>
                <a:effectLst/>
                <a:latin typeface="system-ui"/>
              </a:rPr>
              <a:t>Baasha</a:t>
            </a:r>
            <a:r>
              <a:rPr lang="en-US" sz="3200" dirty="0">
                <a:solidFill>
                  <a:schemeClr val="bg1"/>
                </a:solidFill>
                <a:effectLst/>
                <a:latin typeface="system-ui"/>
              </a:rPr>
              <a:t> the son of </a:t>
            </a:r>
            <a:r>
              <a:rPr lang="en-US" sz="3200" dirty="0" err="1">
                <a:solidFill>
                  <a:schemeClr val="bg1"/>
                </a:solidFill>
                <a:effectLst/>
                <a:latin typeface="system-ui"/>
              </a:rPr>
              <a:t>Ahijah</a:t>
            </a:r>
            <a:r>
              <a:rPr lang="en-US" sz="3200" dirty="0">
                <a:solidFill>
                  <a:schemeClr val="bg1"/>
                </a:solidFill>
                <a:effectLst/>
                <a:latin typeface="system-ui"/>
              </a:rPr>
              <a:t>. The dogs shall eat Jezebel in the territory of Jezreel, and none shall bury her.’” Then he opened the door and fled.</a:t>
            </a:r>
          </a:p>
          <a:p>
            <a:r>
              <a:rPr lang="en-US" sz="3200" dirty="0">
                <a:solidFill>
                  <a:schemeClr val="bg1"/>
                </a:solidFill>
                <a:latin typeface="system-ui"/>
              </a:rPr>
              <a:t>													 2 Kings 19:7-10</a:t>
            </a:r>
            <a:endParaRPr lang="en-US" sz="3200" dirty="0">
              <a:solidFill>
                <a:schemeClr val="bg1"/>
              </a:solidFill>
            </a:endParaRPr>
          </a:p>
        </p:txBody>
      </p:sp>
    </p:spTree>
    <p:extLst>
      <p:ext uri="{BB962C8B-B14F-4D97-AF65-F5344CB8AC3E}">
        <p14:creationId xmlns:p14="http://schemas.microsoft.com/office/powerpoint/2010/main" val="25614469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30511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A302258-0EB9-46D5-A73C-F0F2BA8EFB43}"/>
              </a:ext>
            </a:extLst>
          </p:cNvPr>
          <p:cNvSpPr txBox="1"/>
          <p:nvPr/>
        </p:nvSpPr>
        <p:spPr>
          <a:xfrm>
            <a:off x="133643" y="2151727"/>
            <a:ext cx="9010357" cy="3046988"/>
          </a:xfrm>
          <a:prstGeom prst="rect">
            <a:avLst/>
          </a:prstGeom>
          <a:noFill/>
        </p:spPr>
        <p:txBody>
          <a:bodyPr wrap="square">
            <a:spAutoFit/>
          </a:bodyPr>
          <a:lstStyle/>
          <a:p>
            <a:r>
              <a:rPr lang="en-US" sz="3200" b="0" i="0" dirty="0">
                <a:solidFill>
                  <a:schemeClr val="bg1"/>
                </a:solidFill>
                <a:effectLst/>
                <a:latin typeface="system-ui"/>
              </a:rPr>
              <a:t>Then </a:t>
            </a:r>
            <a:r>
              <a:rPr lang="en-US" sz="3200" b="0" i="0" dirty="0" err="1">
                <a:solidFill>
                  <a:schemeClr val="bg1"/>
                </a:solidFill>
                <a:effectLst/>
                <a:latin typeface="system-ui"/>
              </a:rPr>
              <a:t>Joram</a:t>
            </a:r>
            <a:r>
              <a:rPr lang="en-US" sz="3200" b="0" i="0" dirty="0">
                <a:solidFill>
                  <a:schemeClr val="bg1"/>
                </a:solidFill>
                <a:effectLst/>
                <a:latin typeface="system-ui"/>
              </a:rPr>
              <a:t> said, “Get ready.” And they made his chariot ready. </a:t>
            </a:r>
            <a:r>
              <a:rPr lang="en-US" sz="3200" b="1" i="0" dirty="0" err="1">
                <a:solidFill>
                  <a:srgbClr val="FFFF00"/>
                </a:solidFill>
                <a:effectLst/>
                <a:latin typeface="system-ui"/>
              </a:rPr>
              <a:t>Joram</a:t>
            </a:r>
            <a:r>
              <a:rPr lang="en-US" sz="3200" b="0" i="0" dirty="0">
                <a:solidFill>
                  <a:schemeClr val="bg1"/>
                </a:solidFill>
                <a:effectLst/>
                <a:latin typeface="system-ui"/>
              </a:rPr>
              <a:t> king of Israel and </a:t>
            </a:r>
            <a:r>
              <a:rPr lang="en-US" sz="3200" b="1" i="0" dirty="0">
                <a:solidFill>
                  <a:srgbClr val="FFFF00"/>
                </a:solidFill>
                <a:effectLst/>
                <a:latin typeface="system-ui"/>
              </a:rPr>
              <a:t>Ahaziah</a:t>
            </a:r>
            <a:r>
              <a:rPr lang="en-US" sz="3200" b="0" i="0" dirty="0">
                <a:solidFill>
                  <a:schemeClr val="bg1"/>
                </a:solidFill>
                <a:effectLst/>
                <a:latin typeface="system-ui"/>
              </a:rPr>
              <a:t> king of Judah went out, each in his chariot, and they went out to meet </a:t>
            </a:r>
            <a:r>
              <a:rPr lang="en-US" sz="3200" b="1" i="0" dirty="0">
                <a:solidFill>
                  <a:srgbClr val="FFFF00"/>
                </a:solidFill>
                <a:effectLst/>
                <a:latin typeface="system-ui"/>
              </a:rPr>
              <a:t>Jehu</a:t>
            </a:r>
            <a:r>
              <a:rPr lang="en-US" sz="3200" b="0" i="0" dirty="0">
                <a:solidFill>
                  <a:schemeClr val="bg1"/>
                </a:solidFill>
                <a:effectLst/>
                <a:latin typeface="system-ui"/>
              </a:rPr>
              <a:t> and found him in the property of Naboth the </a:t>
            </a:r>
            <a:r>
              <a:rPr lang="en-US" sz="3200" b="0" i="0" dirty="0" err="1">
                <a:solidFill>
                  <a:schemeClr val="bg1"/>
                </a:solidFill>
                <a:effectLst/>
                <a:latin typeface="system-ui"/>
              </a:rPr>
              <a:t>Jezreelite</a:t>
            </a:r>
            <a:r>
              <a:rPr lang="en-US" sz="3200" b="0" i="0" dirty="0">
                <a:solidFill>
                  <a:schemeClr val="bg1"/>
                </a:solidFill>
                <a:effectLst/>
                <a:latin typeface="system-ui"/>
              </a:rPr>
              <a:t>.</a:t>
            </a:r>
            <a:r>
              <a:rPr lang="en-US" sz="3200" dirty="0">
                <a:solidFill>
                  <a:schemeClr val="bg1"/>
                </a:solidFill>
                <a:latin typeface="system-ui"/>
              </a:rPr>
              <a:t>							  					</a:t>
            </a:r>
          </a:p>
          <a:p>
            <a:r>
              <a:rPr lang="en-US" sz="3200" i="1" dirty="0">
                <a:solidFill>
                  <a:schemeClr val="bg1"/>
                </a:solidFill>
                <a:latin typeface="system-ui"/>
              </a:rPr>
              <a:t>													        2 Kings 9:21</a:t>
            </a:r>
            <a:endParaRPr lang="en-US" sz="3000" i="1" dirty="0">
              <a:solidFill>
                <a:schemeClr val="bg1"/>
              </a:solidFill>
            </a:endParaRPr>
          </a:p>
        </p:txBody>
      </p:sp>
    </p:spTree>
    <p:extLst>
      <p:ext uri="{BB962C8B-B14F-4D97-AF65-F5344CB8AC3E}">
        <p14:creationId xmlns:p14="http://schemas.microsoft.com/office/powerpoint/2010/main" val="867554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A302258-0EB9-46D5-A73C-F0F2BA8EFB43}"/>
              </a:ext>
            </a:extLst>
          </p:cNvPr>
          <p:cNvSpPr txBox="1"/>
          <p:nvPr/>
        </p:nvSpPr>
        <p:spPr>
          <a:xfrm>
            <a:off x="66821" y="2397948"/>
            <a:ext cx="9010357" cy="2062103"/>
          </a:xfrm>
          <a:prstGeom prst="rect">
            <a:avLst/>
          </a:prstGeom>
          <a:noFill/>
        </p:spPr>
        <p:txBody>
          <a:bodyPr wrap="square">
            <a:spAutoFit/>
          </a:bodyPr>
          <a:lstStyle/>
          <a:p>
            <a:r>
              <a:rPr lang="en-US" sz="3200" b="0" i="0" dirty="0">
                <a:solidFill>
                  <a:schemeClr val="bg1"/>
                </a:solidFill>
                <a:effectLst/>
                <a:latin typeface="system-ui"/>
              </a:rPr>
              <a:t>And </a:t>
            </a:r>
            <a:r>
              <a:rPr lang="en-US" sz="3200" b="1" i="0" dirty="0">
                <a:solidFill>
                  <a:srgbClr val="FFFF00"/>
                </a:solidFill>
                <a:effectLst/>
                <a:latin typeface="system-ui"/>
              </a:rPr>
              <a:t>Jehu</a:t>
            </a:r>
            <a:r>
              <a:rPr lang="en-US" sz="3200" b="0" i="0" dirty="0">
                <a:solidFill>
                  <a:schemeClr val="bg1"/>
                </a:solidFill>
                <a:effectLst/>
                <a:latin typeface="system-ui"/>
              </a:rPr>
              <a:t> drew his bow with his full strength and shot </a:t>
            </a:r>
            <a:r>
              <a:rPr lang="en-US" sz="3200" b="1" i="0" dirty="0" err="1">
                <a:solidFill>
                  <a:srgbClr val="FFFF00"/>
                </a:solidFill>
                <a:effectLst/>
                <a:latin typeface="system-ui"/>
              </a:rPr>
              <a:t>Joram</a:t>
            </a:r>
            <a:r>
              <a:rPr lang="en-US" sz="3200" b="0" i="0" dirty="0">
                <a:solidFill>
                  <a:schemeClr val="bg1"/>
                </a:solidFill>
                <a:effectLst/>
                <a:latin typeface="system-ui"/>
              </a:rPr>
              <a:t> between his arms; and the arrow went through his heart and he sank in his chariot.</a:t>
            </a:r>
            <a:r>
              <a:rPr lang="en-US" sz="3200" dirty="0">
                <a:solidFill>
                  <a:schemeClr val="bg1"/>
                </a:solidFill>
                <a:latin typeface="system-ui"/>
              </a:rPr>
              <a:t>						  											         </a:t>
            </a:r>
            <a:r>
              <a:rPr lang="en-US" sz="3200" i="1" dirty="0">
                <a:solidFill>
                  <a:schemeClr val="bg1"/>
                </a:solidFill>
                <a:latin typeface="system-ui"/>
              </a:rPr>
              <a:t>2 Kings 9:24</a:t>
            </a:r>
            <a:endParaRPr lang="en-US" sz="3000" i="1" dirty="0">
              <a:solidFill>
                <a:schemeClr val="bg1"/>
              </a:solidFill>
            </a:endParaRPr>
          </a:p>
        </p:txBody>
      </p:sp>
    </p:spTree>
    <p:extLst>
      <p:ext uri="{BB962C8B-B14F-4D97-AF65-F5344CB8AC3E}">
        <p14:creationId xmlns:p14="http://schemas.microsoft.com/office/powerpoint/2010/main" val="14537473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A302258-0EB9-46D5-A73C-F0F2BA8EFB43}"/>
              </a:ext>
            </a:extLst>
          </p:cNvPr>
          <p:cNvSpPr txBox="1"/>
          <p:nvPr/>
        </p:nvSpPr>
        <p:spPr>
          <a:xfrm>
            <a:off x="0" y="2019471"/>
            <a:ext cx="9010357" cy="3046988"/>
          </a:xfrm>
          <a:prstGeom prst="rect">
            <a:avLst/>
          </a:prstGeom>
          <a:noFill/>
        </p:spPr>
        <p:txBody>
          <a:bodyPr wrap="square">
            <a:spAutoFit/>
          </a:bodyPr>
          <a:lstStyle/>
          <a:p>
            <a:r>
              <a:rPr lang="en-US" sz="3200" b="0" dirty="0">
                <a:solidFill>
                  <a:schemeClr val="bg1"/>
                </a:solidFill>
                <a:effectLst/>
                <a:latin typeface="system-ui"/>
              </a:rPr>
              <a:t>When </a:t>
            </a:r>
            <a:r>
              <a:rPr lang="en-US" sz="3200" b="1" dirty="0">
                <a:solidFill>
                  <a:srgbClr val="FFFF00"/>
                </a:solidFill>
                <a:effectLst/>
                <a:latin typeface="system-ui"/>
              </a:rPr>
              <a:t>Ahaziah</a:t>
            </a:r>
            <a:r>
              <a:rPr lang="en-US" sz="3200" b="0" dirty="0">
                <a:solidFill>
                  <a:schemeClr val="bg1"/>
                </a:solidFill>
                <a:effectLst/>
                <a:latin typeface="system-ui"/>
              </a:rPr>
              <a:t> the king of Judah saw this, he fled by the way of the garden house. And </a:t>
            </a:r>
            <a:r>
              <a:rPr lang="en-US" sz="3200" b="1" dirty="0">
                <a:solidFill>
                  <a:srgbClr val="FFFF00"/>
                </a:solidFill>
                <a:effectLst/>
                <a:latin typeface="system-ui"/>
              </a:rPr>
              <a:t>Jehu</a:t>
            </a:r>
            <a:r>
              <a:rPr lang="en-US" sz="3200" b="0" dirty="0">
                <a:solidFill>
                  <a:schemeClr val="bg1"/>
                </a:solidFill>
                <a:effectLst/>
                <a:latin typeface="system-ui"/>
              </a:rPr>
              <a:t> pursued him and said, “Shoot him too, in the chariot.” So they shot him at the ascent of Gur, which is at </a:t>
            </a:r>
            <a:r>
              <a:rPr lang="en-US" sz="3200" b="0" dirty="0" err="1">
                <a:solidFill>
                  <a:schemeClr val="bg1"/>
                </a:solidFill>
                <a:effectLst/>
                <a:latin typeface="system-ui"/>
              </a:rPr>
              <a:t>Ibleam</a:t>
            </a:r>
            <a:r>
              <a:rPr lang="en-US" sz="3200" b="0" dirty="0">
                <a:solidFill>
                  <a:schemeClr val="bg1"/>
                </a:solidFill>
                <a:effectLst/>
                <a:latin typeface="system-ui"/>
              </a:rPr>
              <a:t>. But he fled to Megiddo and died there.</a:t>
            </a:r>
            <a:r>
              <a:rPr lang="en-US" sz="3200" dirty="0">
                <a:solidFill>
                  <a:schemeClr val="bg1"/>
                </a:solidFill>
                <a:latin typeface="system-ui"/>
              </a:rPr>
              <a:t>						  													             </a:t>
            </a:r>
            <a:r>
              <a:rPr lang="en-US" sz="3200" i="1" dirty="0">
                <a:solidFill>
                  <a:schemeClr val="bg1"/>
                </a:solidFill>
                <a:latin typeface="system-ui"/>
              </a:rPr>
              <a:t>2 Kings 9:27</a:t>
            </a:r>
            <a:endParaRPr lang="en-US" sz="3000" i="1" dirty="0">
              <a:solidFill>
                <a:schemeClr val="bg1"/>
              </a:solidFill>
            </a:endParaRPr>
          </a:p>
        </p:txBody>
      </p:sp>
    </p:spTree>
    <p:extLst>
      <p:ext uri="{BB962C8B-B14F-4D97-AF65-F5344CB8AC3E}">
        <p14:creationId xmlns:p14="http://schemas.microsoft.com/office/powerpoint/2010/main" val="1355712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A302258-0EB9-46D5-A73C-F0F2BA8EFB43}"/>
              </a:ext>
            </a:extLst>
          </p:cNvPr>
          <p:cNvSpPr txBox="1"/>
          <p:nvPr/>
        </p:nvSpPr>
        <p:spPr>
          <a:xfrm>
            <a:off x="0" y="2019471"/>
            <a:ext cx="9010357" cy="3046988"/>
          </a:xfrm>
          <a:prstGeom prst="rect">
            <a:avLst/>
          </a:prstGeom>
          <a:noFill/>
        </p:spPr>
        <p:txBody>
          <a:bodyPr wrap="square">
            <a:spAutoFit/>
          </a:bodyPr>
          <a:lstStyle/>
          <a:p>
            <a:r>
              <a:rPr lang="en-US" sz="3200" b="0" dirty="0">
                <a:solidFill>
                  <a:schemeClr val="bg1"/>
                </a:solidFill>
                <a:effectLst/>
                <a:latin typeface="system-ui"/>
              </a:rPr>
              <a:t>When </a:t>
            </a:r>
            <a:r>
              <a:rPr lang="en-US" sz="3200" b="1" dirty="0">
                <a:solidFill>
                  <a:srgbClr val="FFFF00"/>
                </a:solidFill>
                <a:effectLst/>
                <a:latin typeface="system-ui"/>
              </a:rPr>
              <a:t>Ahaziah</a:t>
            </a:r>
            <a:r>
              <a:rPr lang="en-US" sz="3200" b="0" dirty="0">
                <a:solidFill>
                  <a:schemeClr val="bg1"/>
                </a:solidFill>
                <a:effectLst/>
                <a:latin typeface="system-ui"/>
              </a:rPr>
              <a:t> the king of Judah saw this, he fled by the way of the garden house. And </a:t>
            </a:r>
            <a:r>
              <a:rPr lang="en-US" sz="3200" b="1" dirty="0">
                <a:solidFill>
                  <a:srgbClr val="FFFF00"/>
                </a:solidFill>
                <a:effectLst/>
                <a:latin typeface="system-ui"/>
              </a:rPr>
              <a:t>Jehu</a:t>
            </a:r>
            <a:r>
              <a:rPr lang="en-US" sz="3200" b="0" dirty="0">
                <a:solidFill>
                  <a:schemeClr val="bg1"/>
                </a:solidFill>
                <a:effectLst/>
                <a:latin typeface="system-ui"/>
              </a:rPr>
              <a:t> pursued him and said, “Shoot him too, in the chariot.” So they shot him at the ascent of Gur, which is at </a:t>
            </a:r>
            <a:r>
              <a:rPr lang="en-US" sz="3200" b="0" dirty="0" err="1">
                <a:solidFill>
                  <a:schemeClr val="bg1"/>
                </a:solidFill>
                <a:effectLst/>
                <a:latin typeface="system-ui"/>
              </a:rPr>
              <a:t>Ibleam</a:t>
            </a:r>
            <a:r>
              <a:rPr lang="en-US" sz="3200" b="0" dirty="0">
                <a:solidFill>
                  <a:schemeClr val="bg1"/>
                </a:solidFill>
                <a:effectLst/>
                <a:latin typeface="system-ui"/>
              </a:rPr>
              <a:t>. But he fled to Megiddo and died there.</a:t>
            </a:r>
            <a:r>
              <a:rPr lang="en-US" sz="3200" dirty="0">
                <a:solidFill>
                  <a:schemeClr val="bg1"/>
                </a:solidFill>
                <a:latin typeface="system-ui"/>
              </a:rPr>
              <a:t>						  													             </a:t>
            </a:r>
            <a:r>
              <a:rPr lang="en-US" sz="3200" i="1" dirty="0">
                <a:solidFill>
                  <a:schemeClr val="bg1"/>
                </a:solidFill>
                <a:latin typeface="system-ui"/>
              </a:rPr>
              <a:t>2 Kings 9:27</a:t>
            </a:r>
            <a:endParaRPr lang="en-US" sz="3000" i="1" dirty="0">
              <a:solidFill>
                <a:schemeClr val="bg1"/>
              </a:solidFill>
            </a:endParaRPr>
          </a:p>
        </p:txBody>
      </p:sp>
    </p:spTree>
    <p:extLst>
      <p:ext uri="{BB962C8B-B14F-4D97-AF65-F5344CB8AC3E}">
        <p14:creationId xmlns:p14="http://schemas.microsoft.com/office/powerpoint/2010/main" val="334841111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329</TotalTime>
  <Words>1520</Words>
  <Application>Microsoft Office PowerPoint</Application>
  <PresentationFormat>On-screen Show (4:3)</PresentationFormat>
  <Paragraphs>25</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system-ui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Alyse Nash</dc:creator>
  <cp:lastModifiedBy>Alyse Nash</cp:lastModifiedBy>
  <cp:revision>27</cp:revision>
  <dcterms:created xsi:type="dcterms:W3CDTF">2020-08-13T15:02:35Z</dcterms:created>
  <dcterms:modified xsi:type="dcterms:W3CDTF">2020-09-24T17:36:58Z</dcterms:modified>
</cp:coreProperties>
</file>