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60" r:id="rId3"/>
    <p:sldId id="274" r:id="rId4"/>
    <p:sldId id="287" r:id="rId5"/>
    <p:sldId id="288" r:id="rId6"/>
    <p:sldId id="294" r:id="rId7"/>
    <p:sldId id="295" r:id="rId8"/>
    <p:sldId id="303" r:id="rId9"/>
    <p:sldId id="296" r:id="rId10"/>
    <p:sldId id="289" r:id="rId11"/>
    <p:sldId id="304" r:id="rId12"/>
    <p:sldId id="297"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1" d="100"/>
          <a:sy n="81" d="100"/>
        </p:scale>
        <p:origin x="102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5591D37-DF35-4678-BE66-EA72BA780750}" type="datetimeFigureOut">
              <a:rPr lang="en-US" smtClean="0"/>
              <a:t>9/18/2020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896194-CA74-4317-9B47-3C3DC32ECF25}" type="slidenum">
              <a:rPr lang="en-US" smtClean="0"/>
              <a:t>‹#›</a:t>
            </a:fld>
            <a:endParaRPr lang="en-US"/>
          </a:p>
        </p:txBody>
      </p:sp>
    </p:spTree>
    <p:extLst>
      <p:ext uri="{BB962C8B-B14F-4D97-AF65-F5344CB8AC3E}">
        <p14:creationId xmlns:p14="http://schemas.microsoft.com/office/powerpoint/2010/main" val="1360181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591D37-DF35-4678-BE66-EA72BA780750}" type="datetimeFigureOut">
              <a:rPr lang="en-US" smtClean="0"/>
              <a:t>9/18/2020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896194-CA74-4317-9B47-3C3DC32ECF25}" type="slidenum">
              <a:rPr lang="en-US" smtClean="0"/>
              <a:t>‹#›</a:t>
            </a:fld>
            <a:endParaRPr lang="en-US"/>
          </a:p>
        </p:txBody>
      </p:sp>
    </p:spTree>
    <p:extLst>
      <p:ext uri="{BB962C8B-B14F-4D97-AF65-F5344CB8AC3E}">
        <p14:creationId xmlns:p14="http://schemas.microsoft.com/office/powerpoint/2010/main" val="1208536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591D37-DF35-4678-BE66-EA72BA780750}" type="datetimeFigureOut">
              <a:rPr lang="en-US" smtClean="0"/>
              <a:t>9/18/2020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896194-CA74-4317-9B47-3C3DC32ECF25}" type="slidenum">
              <a:rPr lang="en-US" smtClean="0"/>
              <a:t>‹#›</a:t>
            </a:fld>
            <a:endParaRPr lang="en-US"/>
          </a:p>
        </p:txBody>
      </p:sp>
    </p:spTree>
    <p:extLst>
      <p:ext uri="{BB962C8B-B14F-4D97-AF65-F5344CB8AC3E}">
        <p14:creationId xmlns:p14="http://schemas.microsoft.com/office/powerpoint/2010/main" val="4159375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591D37-DF35-4678-BE66-EA72BA780750}" type="datetimeFigureOut">
              <a:rPr lang="en-US" smtClean="0"/>
              <a:t>9/18/2020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896194-CA74-4317-9B47-3C3DC32ECF25}" type="slidenum">
              <a:rPr lang="en-US" smtClean="0"/>
              <a:t>‹#›</a:t>
            </a:fld>
            <a:endParaRPr lang="en-US"/>
          </a:p>
        </p:txBody>
      </p:sp>
    </p:spTree>
    <p:extLst>
      <p:ext uri="{BB962C8B-B14F-4D97-AF65-F5344CB8AC3E}">
        <p14:creationId xmlns:p14="http://schemas.microsoft.com/office/powerpoint/2010/main" val="33954758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591D37-DF35-4678-BE66-EA72BA780750}" type="datetimeFigureOut">
              <a:rPr lang="en-US" smtClean="0"/>
              <a:t>9/18/2020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896194-CA74-4317-9B47-3C3DC32ECF25}" type="slidenum">
              <a:rPr lang="en-US" smtClean="0"/>
              <a:t>‹#›</a:t>
            </a:fld>
            <a:endParaRPr lang="en-US"/>
          </a:p>
        </p:txBody>
      </p:sp>
    </p:spTree>
    <p:extLst>
      <p:ext uri="{BB962C8B-B14F-4D97-AF65-F5344CB8AC3E}">
        <p14:creationId xmlns:p14="http://schemas.microsoft.com/office/powerpoint/2010/main" val="3051243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591D37-DF35-4678-BE66-EA72BA780750}" type="datetimeFigureOut">
              <a:rPr lang="en-US" smtClean="0"/>
              <a:t>9/18/2020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896194-CA74-4317-9B47-3C3DC32ECF25}" type="slidenum">
              <a:rPr lang="en-US" smtClean="0"/>
              <a:t>‹#›</a:t>
            </a:fld>
            <a:endParaRPr lang="en-US"/>
          </a:p>
        </p:txBody>
      </p:sp>
    </p:spTree>
    <p:extLst>
      <p:ext uri="{BB962C8B-B14F-4D97-AF65-F5344CB8AC3E}">
        <p14:creationId xmlns:p14="http://schemas.microsoft.com/office/powerpoint/2010/main" val="3976318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591D37-DF35-4678-BE66-EA72BA780750}" type="datetimeFigureOut">
              <a:rPr lang="en-US" smtClean="0"/>
              <a:t>9/18/2020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896194-CA74-4317-9B47-3C3DC32ECF25}" type="slidenum">
              <a:rPr lang="en-US" smtClean="0"/>
              <a:t>‹#›</a:t>
            </a:fld>
            <a:endParaRPr lang="en-US"/>
          </a:p>
        </p:txBody>
      </p:sp>
    </p:spTree>
    <p:extLst>
      <p:ext uri="{BB962C8B-B14F-4D97-AF65-F5344CB8AC3E}">
        <p14:creationId xmlns:p14="http://schemas.microsoft.com/office/powerpoint/2010/main" val="3263048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591D37-DF35-4678-BE66-EA72BA780750}" type="datetimeFigureOut">
              <a:rPr lang="en-US" smtClean="0"/>
              <a:t>9/18/2020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896194-CA74-4317-9B47-3C3DC32ECF25}" type="slidenum">
              <a:rPr lang="en-US" smtClean="0"/>
              <a:t>‹#›</a:t>
            </a:fld>
            <a:endParaRPr lang="en-US"/>
          </a:p>
        </p:txBody>
      </p:sp>
    </p:spTree>
    <p:extLst>
      <p:ext uri="{BB962C8B-B14F-4D97-AF65-F5344CB8AC3E}">
        <p14:creationId xmlns:p14="http://schemas.microsoft.com/office/powerpoint/2010/main" val="176998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591D37-DF35-4678-BE66-EA72BA780750}" type="datetimeFigureOut">
              <a:rPr lang="en-US" smtClean="0"/>
              <a:t>9/18/2020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896194-CA74-4317-9B47-3C3DC32ECF25}" type="slidenum">
              <a:rPr lang="en-US" smtClean="0"/>
              <a:t>‹#›</a:t>
            </a:fld>
            <a:endParaRPr lang="en-US"/>
          </a:p>
        </p:txBody>
      </p:sp>
    </p:spTree>
    <p:extLst>
      <p:ext uri="{BB962C8B-B14F-4D97-AF65-F5344CB8AC3E}">
        <p14:creationId xmlns:p14="http://schemas.microsoft.com/office/powerpoint/2010/main" val="1617433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591D37-DF35-4678-BE66-EA72BA780750}" type="datetimeFigureOut">
              <a:rPr lang="en-US" smtClean="0"/>
              <a:t>9/18/2020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896194-CA74-4317-9B47-3C3DC32ECF25}" type="slidenum">
              <a:rPr lang="en-US" smtClean="0"/>
              <a:t>‹#›</a:t>
            </a:fld>
            <a:endParaRPr lang="en-US"/>
          </a:p>
        </p:txBody>
      </p:sp>
    </p:spTree>
    <p:extLst>
      <p:ext uri="{BB962C8B-B14F-4D97-AF65-F5344CB8AC3E}">
        <p14:creationId xmlns:p14="http://schemas.microsoft.com/office/powerpoint/2010/main" val="34858903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591D37-DF35-4678-BE66-EA72BA780750}" type="datetimeFigureOut">
              <a:rPr lang="en-US" smtClean="0"/>
              <a:t>9/18/2020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896194-CA74-4317-9B47-3C3DC32ECF25}" type="slidenum">
              <a:rPr lang="en-US" smtClean="0"/>
              <a:t>‹#›</a:t>
            </a:fld>
            <a:endParaRPr lang="en-US"/>
          </a:p>
        </p:txBody>
      </p:sp>
    </p:spTree>
    <p:extLst>
      <p:ext uri="{BB962C8B-B14F-4D97-AF65-F5344CB8AC3E}">
        <p14:creationId xmlns:p14="http://schemas.microsoft.com/office/powerpoint/2010/main" val="1202166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591D37-DF35-4678-BE66-EA72BA780750}" type="datetimeFigureOut">
              <a:rPr lang="en-US" smtClean="0"/>
              <a:t>9/18/2020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896194-CA74-4317-9B47-3C3DC32ECF25}" type="slidenum">
              <a:rPr lang="en-US" smtClean="0"/>
              <a:t>‹#›</a:t>
            </a:fld>
            <a:endParaRPr lang="en-US"/>
          </a:p>
        </p:txBody>
      </p:sp>
    </p:spTree>
    <p:extLst>
      <p:ext uri="{BB962C8B-B14F-4D97-AF65-F5344CB8AC3E}">
        <p14:creationId xmlns:p14="http://schemas.microsoft.com/office/powerpoint/2010/main" val="12636547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4240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A302258-0EB9-46D5-A73C-F0F2BA8EFB43}"/>
              </a:ext>
            </a:extLst>
          </p:cNvPr>
          <p:cNvSpPr txBox="1"/>
          <p:nvPr/>
        </p:nvSpPr>
        <p:spPr>
          <a:xfrm>
            <a:off x="66821" y="2397948"/>
            <a:ext cx="9010357" cy="2062103"/>
          </a:xfrm>
          <a:prstGeom prst="rect">
            <a:avLst/>
          </a:prstGeom>
          <a:noFill/>
        </p:spPr>
        <p:txBody>
          <a:bodyPr wrap="square">
            <a:spAutoFit/>
          </a:bodyPr>
          <a:lstStyle/>
          <a:p>
            <a:r>
              <a:rPr lang="en-US" sz="3200" b="0" i="0" dirty="0">
                <a:solidFill>
                  <a:schemeClr val="bg1"/>
                </a:solidFill>
                <a:effectLst/>
                <a:latin typeface="system-ui"/>
              </a:rPr>
              <a:t>The </a:t>
            </a:r>
            <a:r>
              <a:rPr lang="en-US" sz="3200" b="0" i="0" cap="small" dirty="0">
                <a:solidFill>
                  <a:schemeClr val="bg1"/>
                </a:solidFill>
                <a:effectLst/>
                <a:latin typeface="system-ui"/>
              </a:rPr>
              <a:t>Lord</a:t>
            </a:r>
            <a:r>
              <a:rPr lang="en-US" sz="3200" b="0" i="0" dirty="0">
                <a:solidFill>
                  <a:schemeClr val="bg1"/>
                </a:solidFill>
                <a:effectLst/>
                <a:latin typeface="system-ui"/>
              </a:rPr>
              <a:t> said to him, “Go, return on your way to the wilderness of Damascus, and when you have arrived, you shall anoint </a:t>
            </a:r>
            <a:r>
              <a:rPr lang="en-US" sz="3200" b="0" i="0" dirty="0" err="1">
                <a:solidFill>
                  <a:schemeClr val="bg1"/>
                </a:solidFill>
                <a:effectLst/>
                <a:latin typeface="system-ui"/>
              </a:rPr>
              <a:t>Hazael</a:t>
            </a:r>
            <a:r>
              <a:rPr lang="en-US" sz="3200" b="0" i="0" dirty="0">
                <a:solidFill>
                  <a:schemeClr val="bg1"/>
                </a:solidFill>
                <a:effectLst/>
                <a:latin typeface="system-ui"/>
              </a:rPr>
              <a:t> king over Aram;</a:t>
            </a:r>
            <a:r>
              <a:rPr lang="en-US" sz="3200" dirty="0">
                <a:solidFill>
                  <a:schemeClr val="bg1"/>
                </a:solidFill>
                <a:latin typeface="system-ui"/>
              </a:rPr>
              <a:t>									  							</a:t>
            </a:r>
            <a:r>
              <a:rPr lang="en-US" sz="3200" i="1" dirty="0">
                <a:solidFill>
                  <a:schemeClr val="bg1"/>
                </a:solidFill>
                <a:latin typeface="system-ui"/>
              </a:rPr>
              <a:t>1 Kings 19:15</a:t>
            </a:r>
            <a:endParaRPr lang="en-US" sz="3000" i="1" dirty="0">
              <a:solidFill>
                <a:schemeClr val="bg1"/>
              </a:solidFill>
            </a:endParaRPr>
          </a:p>
        </p:txBody>
      </p:sp>
    </p:spTree>
    <p:extLst>
      <p:ext uri="{BB962C8B-B14F-4D97-AF65-F5344CB8AC3E}">
        <p14:creationId xmlns:p14="http://schemas.microsoft.com/office/powerpoint/2010/main" val="390767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A302258-0EB9-46D5-A73C-F0F2BA8EFB43}"/>
              </a:ext>
            </a:extLst>
          </p:cNvPr>
          <p:cNvSpPr txBox="1"/>
          <p:nvPr/>
        </p:nvSpPr>
        <p:spPr>
          <a:xfrm>
            <a:off x="494334" y="1614177"/>
            <a:ext cx="7937148" cy="4031873"/>
          </a:xfrm>
          <a:prstGeom prst="rect">
            <a:avLst/>
          </a:prstGeom>
          <a:noFill/>
        </p:spPr>
        <p:txBody>
          <a:bodyPr wrap="square">
            <a:spAutoFit/>
          </a:bodyPr>
          <a:lstStyle/>
          <a:p>
            <a:r>
              <a:rPr lang="en-US" sz="3200" b="0" dirty="0">
                <a:solidFill>
                  <a:schemeClr val="bg1"/>
                </a:solidFill>
                <a:effectLst/>
                <a:latin typeface="system-ui"/>
              </a:rPr>
              <a:t>But do not let this one fact escape your notice, beloved, that with the Lord one day is like a  thousand years, and a thousand years like one day. The Lord is not slow about His promise, as some count slowness, but is patient toward you, not wishing for any to perish but for all to come to repentance.</a:t>
            </a:r>
            <a:r>
              <a:rPr lang="en-US" sz="3200" dirty="0">
                <a:solidFill>
                  <a:schemeClr val="bg1"/>
                </a:solidFill>
                <a:latin typeface="system-ui"/>
              </a:rPr>
              <a:t>									  												</a:t>
            </a:r>
            <a:r>
              <a:rPr lang="en-US" sz="3200" i="1" dirty="0">
                <a:solidFill>
                  <a:schemeClr val="bg1"/>
                </a:solidFill>
                <a:latin typeface="system-ui"/>
              </a:rPr>
              <a:t>2 Peter 3:8-9</a:t>
            </a:r>
            <a:endParaRPr lang="en-US" sz="3000" i="1" dirty="0">
              <a:solidFill>
                <a:schemeClr val="bg1"/>
              </a:solidFill>
            </a:endParaRPr>
          </a:p>
        </p:txBody>
      </p:sp>
    </p:spTree>
    <p:extLst>
      <p:ext uri="{BB962C8B-B14F-4D97-AF65-F5344CB8AC3E}">
        <p14:creationId xmlns:p14="http://schemas.microsoft.com/office/powerpoint/2010/main" val="8692507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A302258-0EB9-46D5-A73C-F0F2BA8EFB43}"/>
              </a:ext>
            </a:extLst>
          </p:cNvPr>
          <p:cNvSpPr txBox="1"/>
          <p:nvPr/>
        </p:nvSpPr>
        <p:spPr>
          <a:xfrm>
            <a:off x="0" y="1659284"/>
            <a:ext cx="9144000" cy="1077218"/>
          </a:xfrm>
          <a:prstGeom prst="rect">
            <a:avLst/>
          </a:prstGeom>
          <a:noFill/>
        </p:spPr>
        <p:txBody>
          <a:bodyPr wrap="square">
            <a:spAutoFit/>
          </a:bodyPr>
          <a:lstStyle/>
          <a:p>
            <a:pPr algn="ctr"/>
            <a:r>
              <a:rPr lang="en-US" sz="3200" b="0" i="0" dirty="0">
                <a:solidFill>
                  <a:schemeClr val="bg1"/>
                </a:solidFill>
                <a:effectLst/>
                <a:latin typeface="system-ui"/>
              </a:rPr>
              <a:t>“the man of God wept.”</a:t>
            </a:r>
          </a:p>
          <a:p>
            <a:pPr algn="ctr"/>
            <a:r>
              <a:rPr lang="en-US" sz="3200" i="1" dirty="0">
                <a:solidFill>
                  <a:schemeClr val="bg1"/>
                </a:solidFill>
                <a:latin typeface="system-ui"/>
              </a:rPr>
              <a:t>2 Kings 8:11</a:t>
            </a:r>
            <a:endParaRPr lang="en-US" sz="3000" i="1" dirty="0">
              <a:solidFill>
                <a:schemeClr val="bg1"/>
              </a:solidFill>
            </a:endParaRPr>
          </a:p>
        </p:txBody>
      </p:sp>
      <p:sp>
        <p:nvSpPr>
          <p:cNvPr id="2" name="TextBox 1">
            <a:extLst>
              <a:ext uri="{FF2B5EF4-FFF2-40B4-BE49-F238E27FC236}">
                <a16:creationId xmlns:a16="http://schemas.microsoft.com/office/drawing/2014/main" id="{A535CA01-A3E7-4A58-AE7E-7476D2290209}"/>
              </a:ext>
            </a:extLst>
          </p:cNvPr>
          <p:cNvSpPr txBox="1"/>
          <p:nvPr/>
        </p:nvSpPr>
        <p:spPr>
          <a:xfrm>
            <a:off x="0" y="4121498"/>
            <a:ext cx="9144000" cy="1077218"/>
          </a:xfrm>
          <a:prstGeom prst="rect">
            <a:avLst/>
          </a:prstGeom>
          <a:noFill/>
        </p:spPr>
        <p:txBody>
          <a:bodyPr wrap="square">
            <a:spAutoFit/>
          </a:bodyPr>
          <a:lstStyle/>
          <a:p>
            <a:pPr algn="ctr"/>
            <a:r>
              <a:rPr lang="en-US" sz="3200" b="0" i="0" dirty="0">
                <a:solidFill>
                  <a:schemeClr val="bg1"/>
                </a:solidFill>
                <a:effectLst/>
                <a:latin typeface="system-ui"/>
              </a:rPr>
              <a:t>“Jesus wept.”</a:t>
            </a:r>
          </a:p>
          <a:p>
            <a:pPr algn="ctr"/>
            <a:r>
              <a:rPr lang="en-US" sz="3200" i="1" dirty="0">
                <a:solidFill>
                  <a:schemeClr val="bg1"/>
                </a:solidFill>
                <a:latin typeface="system-ui"/>
              </a:rPr>
              <a:t>John 11:35</a:t>
            </a:r>
            <a:endParaRPr lang="en-US" sz="3000" i="1" dirty="0">
              <a:solidFill>
                <a:schemeClr val="bg1"/>
              </a:solidFill>
            </a:endParaRPr>
          </a:p>
        </p:txBody>
      </p:sp>
    </p:spTree>
    <p:extLst>
      <p:ext uri="{BB962C8B-B14F-4D97-AF65-F5344CB8AC3E}">
        <p14:creationId xmlns:p14="http://schemas.microsoft.com/office/powerpoint/2010/main" val="42349650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712B284-602C-47F5-B53D-866EEBDCD870}"/>
              </a:ext>
            </a:extLst>
          </p:cNvPr>
          <p:cNvSpPr txBox="1"/>
          <p:nvPr/>
        </p:nvSpPr>
        <p:spPr>
          <a:xfrm>
            <a:off x="0" y="2767280"/>
            <a:ext cx="9144000" cy="1323439"/>
          </a:xfrm>
          <a:prstGeom prst="rect">
            <a:avLst/>
          </a:prstGeom>
          <a:noFill/>
        </p:spPr>
        <p:txBody>
          <a:bodyPr wrap="square" rtlCol="0">
            <a:spAutoFit/>
          </a:bodyPr>
          <a:lstStyle/>
          <a:p>
            <a:pPr algn="ctr"/>
            <a:r>
              <a:rPr lang="en-US" sz="4400" b="1" dirty="0">
                <a:solidFill>
                  <a:schemeClr val="bg1"/>
                </a:solidFill>
              </a:rPr>
              <a:t>Sojourning and Suffocation </a:t>
            </a:r>
          </a:p>
          <a:p>
            <a:pPr algn="ctr"/>
            <a:r>
              <a:rPr lang="en-US" sz="3600" dirty="0">
                <a:solidFill>
                  <a:schemeClr val="bg1"/>
                </a:solidFill>
              </a:rPr>
              <a:t>2 Kings 8:1-29</a:t>
            </a:r>
            <a:endParaRPr lang="en-US" sz="3200" dirty="0">
              <a:solidFill>
                <a:schemeClr val="bg1"/>
              </a:solidFill>
            </a:endParaRPr>
          </a:p>
        </p:txBody>
      </p:sp>
    </p:spTree>
    <p:extLst>
      <p:ext uri="{BB962C8B-B14F-4D97-AF65-F5344CB8AC3E}">
        <p14:creationId xmlns:p14="http://schemas.microsoft.com/office/powerpoint/2010/main" val="1780228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14469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A302258-0EB9-46D5-A73C-F0F2BA8EFB43}"/>
              </a:ext>
            </a:extLst>
          </p:cNvPr>
          <p:cNvSpPr txBox="1"/>
          <p:nvPr/>
        </p:nvSpPr>
        <p:spPr>
          <a:xfrm>
            <a:off x="0" y="845556"/>
            <a:ext cx="8876714" cy="2616101"/>
          </a:xfrm>
          <a:prstGeom prst="rect">
            <a:avLst/>
          </a:prstGeom>
          <a:noFill/>
        </p:spPr>
        <p:txBody>
          <a:bodyPr wrap="square">
            <a:spAutoFit/>
          </a:bodyPr>
          <a:lstStyle/>
          <a:p>
            <a:pPr algn="ctr"/>
            <a:r>
              <a:rPr lang="en-US" sz="3600" b="0" i="0" u="sng" dirty="0">
                <a:solidFill>
                  <a:schemeClr val="bg1"/>
                </a:solidFill>
                <a:effectLst/>
                <a:latin typeface="system-ui"/>
              </a:rPr>
              <a:t>2 Kings 4:8</a:t>
            </a:r>
          </a:p>
          <a:p>
            <a:pPr algn="ctr"/>
            <a:r>
              <a:rPr lang="en-US" sz="3200" dirty="0">
                <a:solidFill>
                  <a:schemeClr val="bg1"/>
                </a:solidFill>
                <a:latin typeface="system-ui"/>
              </a:rPr>
              <a:t>“a wealthy woman” ESV</a:t>
            </a:r>
          </a:p>
          <a:p>
            <a:pPr algn="ctr"/>
            <a:r>
              <a:rPr lang="en-US" sz="3200" dirty="0">
                <a:solidFill>
                  <a:schemeClr val="bg1"/>
                </a:solidFill>
                <a:latin typeface="system-ui"/>
              </a:rPr>
              <a:t>“a prominent woman” NASB</a:t>
            </a:r>
          </a:p>
          <a:p>
            <a:pPr algn="ctr"/>
            <a:r>
              <a:rPr lang="en-US" sz="3200" dirty="0">
                <a:solidFill>
                  <a:schemeClr val="bg1"/>
                </a:solidFill>
                <a:latin typeface="system-ui"/>
              </a:rPr>
              <a:t>“a notable woman” NKJV</a:t>
            </a:r>
          </a:p>
          <a:p>
            <a:pPr algn="ctr"/>
            <a:r>
              <a:rPr lang="en-US" sz="3200" dirty="0">
                <a:solidFill>
                  <a:schemeClr val="bg1"/>
                </a:solidFill>
                <a:latin typeface="system-ui"/>
              </a:rPr>
              <a:t>“a great woman” KJV</a:t>
            </a:r>
            <a:endParaRPr lang="en-US" sz="3000" dirty="0">
              <a:solidFill>
                <a:schemeClr val="bg1"/>
              </a:solidFill>
            </a:endParaRPr>
          </a:p>
        </p:txBody>
      </p:sp>
      <p:sp>
        <p:nvSpPr>
          <p:cNvPr id="4" name="TextBox 3">
            <a:extLst>
              <a:ext uri="{FF2B5EF4-FFF2-40B4-BE49-F238E27FC236}">
                <a16:creationId xmlns:a16="http://schemas.microsoft.com/office/drawing/2014/main" id="{620226A9-6179-41BF-B5C6-61A60A8B1E81}"/>
              </a:ext>
            </a:extLst>
          </p:cNvPr>
          <p:cNvSpPr txBox="1"/>
          <p:nvPr/>
        </p:nvSpPr>
        <p:spPr>
          <a:xfrm>
            <a:off x="-181146" y="4526026"/>
            <a:ext cx="9239003" cy="1138773"/>
          </a:xfrm>
          <a:prstGeom prst="rect">
            <a:avLst/>
          </a:prstGeom>
          <a:noFill/>
        </p:spPr>
        <p:txBody>
          <a:bodyPr wrap="square">
            <a:spAutoFit/>
          </a:bodyPr>
          <a:lstStyle/>
          <a:p>
            <a:pPr algn="ctr"/>
            <a:r>
              <a:rPr lang="en-US" sz="3600" b="0" i="0" u="sng" dirty="0">
                <a:solidFill>
                  <a:schemeClr val="bg1"/>
                </a:solidFill>
                <a:effectLst/>
                <a:latin typeface="system-ui"/>
              </a:rPr>
              <a:t>2 Kings 8:1</a:t>
            </a:r>
          </a:p>
          <a:p>
            <a:pPr algn="ctr"/>
            <a:r>
              <a:rPr lang="en-US" sz="3200" b="0" i="0" dirty="0">
                <a:solidFill>
                  <a:schemeClr val="bg1"/>
                </a:solidFill>
                <a:effectLst/>
                <a:latin typeface="system-ui"/>
              </a:rPr>
              <a:t>“the woman whose son he had restored to life</a:t>
            </a:r>
            <a:r>
              <a:rPr lang="en-US" sz="3200" dirty="0">
                <a:solidFill>
                  <a:schemeClr val="bg1"/>
                </a:solidFill>
                <a:latin typeface="system-ui"/>
              </a:rPr>
              <a:t>”</a:t>
            </a:r>
            <a:endParaRPr lang="en-US" sz="3200" dirty="0">
              <a:solidFill>
                <a:schemeClr val="bg1"/>
              </a:solidFill>
            </a:endParaRPr>
          </a:p>
        </p:txBody>
      </p:sp>
    </p:spTree>
    <p:extLst>
      <p:ext uri="{BB962C8B-B14F-4D97-AF65-F5344CB8AC3E}">
        <p14:creationId xmlns:p14="http://schemas.microsoft.com/office/powerpoint/2010/main" val="2051699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F4EF3D-0084-40E0-A870-5C2C69C54F0D}"/>
              </a:ext>
            </a:extLst>
          </p:cNvPr>
          <p:cNvSpPr txBox="1"/>
          <p:nvPr/>
        </p:nvSpPr>
        <p:spPr>
          <a:xfrm>
            <a:off x="669494" y="1703787"/>
            <a:ext cx="7805011" cy="4031873"/>
          </a:xfrm>
          <a:prstGeom prst="rect">
            <a:avLst/>
          </a:prstGeom>
          <a:noFill/>
        </p:spPr>
        <p:txBody>
          <a:bodyPr wrap="square">
            <a:spAutoFit/>
          </a:bodyPr>
          <a:lstStyle/>
          <a:p>
            <a:r>
              <a:rPr lang="en-US" sz="3200" b="0" i="0" dirty="0">
                <a:solidFill>
                  <a:schemeClr val="bg1"/>
                </a:solidFill>
                <a:effectLst/>
                <a:latin typeface="system-ui"/>
              </a:rPr>
              <a:t>As he was relating to the king how he had </a:t>
            </a:r>
            <a:r>
              <a:rPr lang="en-US" sz="3200" b="1" i="0" dirty="0">
                <a:solidFill>
                  <a:srgbClr val="FFFF00"/>
                </a:solidFill>
                <a:effectLst/>
                <a:latin typeface="system-ui"/>
              </a:rPr>
              <a:t>restored to life </a:t>
            </a:r>
            <a:r>
              <a:rPr lang="en-US" sz="3200" b="0" i="0" dirty="0">
                <a:solidFill>
                  <a:schemeClr val="bg1"/>
                </a:solidFill>
                <a:effectLst/>
                <a:latin typeface="system-ui"/>
              </a:rPr>
              <a:t>the one who was dead, behold, the woman whose son he had </a:t>
            </a:r>
            <a:r>
              <a:rPr lang="en-US" sz="3200" b="1" dirty="0">
                <a:solidFill>
                  <a:srgbClr val="FFFF00"/>
                </a:solidFill>
                <a:effectLst/>
                <a:latin typeface="system-ui"/>
              </a:rPr>
              <a:t>restored to life </a:t>
            </a:r>
            <a:r>
              <a:rPr lang="en-US" sz="3200" b="0" i="0" dirty="0">
                <a:solidFill>
                  <a:schemeClr val="bg1"/>
                </a:solidFill>
                <a:effectLst/>
                <a:latin typeface="system-ui"/>
              </a:rPr>
              <a:t>appealed to the king for her house and for her field. And Gehazi said, “My lord, O king, this is the woman and this is her son, whom Elisha </a:t>
            </a:r>
            <a:r>
              <a:rPr lang="en-US" sz="3200" b="1" i="0" dirty="0">
                <a:solidFill>
                  <a:srgbClr val="FFFF00"/>
                </a:solidFill>
                <a:effectLst/>
                <a:latin typeface="system-ui"/>
              </a:rPr>
              <a:t>restored to life</a:t>
            </a:r>
            <a:r>
              <a:rPr lang="en-US" sz="3200" b="0" i="0" dirty="0">
                <a:solidFill>
                  <a:schemeClr val="bg1"/>
                </a:solidFill>
                <a:effectLst/>
                <a:latin typeface="system-ui"/>
              </a:rPr>
              <a:t>.”</a:t>
            </a:r>
          </a:p>
          <a:p>
            <a:r>
              <a:rPr lang="en-US" sz="3200" dirty="0">
                <a:solidFill>
                  <a:schemeClr val="bg1"/>
                </a:solidFill>
                <a:latin typeface="system-ui"/>
              </a:rPr>
              <a:t>												</a:t>
            </a:r>
            <a:r>
              <a:rPr lang="en-US" sz="3200" i="1" dirty="0">
                <a:solidFill>
                  <a:schemeClr val="bg1"/>
                </a:solidFill>
                <a:latin typeface="system-ui"/>
              </a:rPr>
              <a:t>2 Kings 8:5</a:t>
            </a:r>
            <a:endParaRPr lang="en-US" sz="3200" i="1" dirty="0">
              <a:solidFill>
                <a:schemeClr val="bg1"/>
              </a:solidFill>
            </a:endParaRPr>
          </a:p>
        </p:txBody>
      </p:sp>
    </p:spTree>
    <p:extLst>
      <p:ext uri="{BB962C8B-B14F-4D97-AF65-F5344CB8AC3E}">
        <p14:creationId xmlns:p14="http://schemas.microsoft.com/office/powerpoint/2010/main" val="2030511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A302258-0EB9-46D5-A73C-F0F2BA8EFB43}"/>
              </a:ext>
            </a:extLst>
          </p:cNvPr>
          <p:cNvSpPr txBox="1"/>
          <p:nvPr/>
        </p:nvSpPr>
        <p:spPr>
          <a:xfrm>
            <a:off x="66821" y="796313"/>
            <a:ext cx="9010357" cy="5016758"/>
          </a:xfrm>
          <a:prstGeom prst="rect">
            <a:avLst/>
          </a:prstGeom>
          <a:noFill/>
        </p:spPr>
        <p:txBody>
          <a:bodyPr wrap="square">
            <a:spAutoFit/>
          </a:bodyPr>
          <a:lstStyle/>
          <a:p>
            <a:r>
              <a:rPr lang="en-US" sz="3200" b="0" i="0" dirty="0">
                <a:solidFill>
                  <a:schemeClr val="bg1"/>
                </a:solidFill>
                <a:effectLst/>
                <a:latin typeface="system-ui"/>
              </a:rPr>
              <a:t>Or do you not know that the unrighteous</a:t>
            </a:r>
            <a:r>
              <a:rPr lang="en-US" sz="3200" baseline="30000" dirty="0">
                <a:solidFill>
                  <a:schemeClr val="bg1"/>
                </a:solidFill>
                <a:latin typeface="system-ui"/>
              </a:rPr>
              <a:t> </a:t>
            </a:r>
            <a:r>
              <a:rPr lang="en-US" sz="3200" b="0" i="0" dirty="0">
                <a:solidFill>
                  <a:schemeClr val="bg1"/>
                </a:solidFill>
                <a:effectLst/>
                <a:latin typeface="system-ui"/>
              </a:rPr>
              <a:t>will not inherit the kingdom of God? Do not be deceived: nether the sexually immoral, nor idolaters, nor adulterers, nor men who practice homosexuality, nor thieves, nor the greedy, nor drunkards, nor revilers, nor swindlers will inherit the kingdom of God. And  such were some of you. </a:t>
            </a:r>
            <a:r>
              <a:rPr lang="en-US" sz="3200" b="1" i="0" dirty="0">
                <a:solidFill>
                  <a:srgbClr val="FFFF00"/>
                </a:solidFill>
                <a:effectLst/>
                <a:latin typeface="system-ui"/>
              </a:rPr>
              <a:t>But you were washed</a:t>
            </a:r>
            <a:r>
              <a:rPr lang="en-US" sz="3200" b="0" i="0" dirty="0">
                <a:solidFill>
                  <a:schemeClr val="bg1"/>
                </a:solidFill>
                <a:effectLst/>
                <a:latin typeface="system-ui"/>
              </a:rPr>
              <a:t>, you were sanctified, you were justified in the name of the Lord Jesus Christ and by the Spirit of our God.</a:t>
            </a:r>
            <a:r>
              <a:rPr lang="en-US" sz="3200" dirty="0">
                <a:solidFill>
                  <a:schemeClr val="bg1"/>
                </a:solidFill>
                <a:latin typeface="system-ui"/>
              </a:rPr>
              <a:t>										  					</a:t>
            </a:r>
            <a:r>
              <a:rPr lang="en-US" sz="3200" i="1" dirty="0">
                <a:solidFill>
                  <a:schemeClr val="bg1"/>
                </a:solidFill>
                <a:latin typeface="system-ui"/>
              </a:rPr>
              <a:t>1 Corinthians 6:9-11</a:t>
            </a:r>
            <a:endParaRPr lang="en-US" sz="3000" i="1" dirty="0">
              <a:solidFill>
                <a:schemeClr val="bg1"/>
              </a:solidFill>
            </a:endParaRPr>
          </a:p>
        </p:txBody>
      </p:sp>
    </p:spTree>
    <p:extLst>
      <p:ext uri="{BB962C8B-B14F-4D97-AF65-F5344CB8AC3E}">
        <p14:creationId xmlns:p14="http://schemas.microsoft.com/office/powerpoint/2010/main" val="867554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A302258-0EB9-46D5-A73C-F0F2BA8EFB43}"/>
              </a:ext>
            </a:extLst>
          </p:cNvPr>
          <p:cNvSpPr txBox="1"/>
          <p:nvPr/>
        </p:nvSpPr>
        <p:spPr>
          <a:xfrm>
            <a:off x="66821" y="2019471"/>
            <a:ext cx="9010357" cy="3046988"/>
          </a:xfrm>
          <a:prstGeom prst="rect">
            <a:avLst/>
          </a:prstGeom>
          <a:noFill/>
        </p:spPr>
        <p:txBody>
          <a:bodyPr wrap="square">
            <a:spAutoFit/>
          </a:bodyPr>
          <a:lstStyle/>
          <a:p>
            <a:r>
              <a:rPr lang="en-US" sz="3200" b="0" i="0" dirty="0">
                <a:solidFill>
                  <a:schemeClr val="bg1"/>
                </a:solidFill>
                <a:effectLst/>
                <a:latin typeface="system-ui"/>
              </a:rPr>
              <a:t>But thanks be to God, that you who were once  </a:t>
            </a:r>
            <a:r>
              <a:rPr lang="en-US" sz="3200" b="1" i="0" dirty="0">
                <a:solidFill>
                  <a:srgbClr val="FFFF00"/>
                </a:solidFill>
                <a:effectLst/>
                <a:latin typeface="system-ui"/>
              </a:rPr>
              <a:t>slaves of sin</a:t>
            </a:r>
            <a:r>
              <a:rPr lang="en-US" sz="3200" b="0" i="0" dirty="0">
                <a:solidFill>
                  <a:schemeClr val="bg1"/>
                </a:solidFill>
                <a:effectLst/>
                <a:latin typeface="system-ui"/>
              </a:rPr>
              <a:t> have become obedient from the heart to the standard of teaching to which you were committed, and, having been set free from sin, have become </a:t>
            </a:r>
            <a:r>
              <a:rPr lang="en-US" sz="3200" b="1" i="0" dirty="0">
                <a:solidFill>
                  <a:srgbClr val="FFFF00"/>
                </a:solidFill>
                <a:effectLst/>
                <a:latin typeface="system-ui"/>
              </a:rPr>
              <a:t>slaves of righteousness</a:t>
            </a:r>
            <a:r>
              <a:rPr lang="en-US" sz="3200" b="0" i="0" dirty="0">
                <a:solidFill>
                  <a:schemeClr val="bg1"/>
                </a:solidFill>
                <a:effectLst/>
                <a:latin typeface="system-ui"/>
              </a:rPr>
              <a:t>.</a:t>
            </a:r>
            <a:r>
              <a:rPr lang="en-US" sz="3200" dirty="0">
                <a:solidFill>
                  <a:schemeClr val="bg1"/>
                </a:solidFill>
                <a:latin typeface="system-ui"/>
              </a:rPr>
              <a:t>							  													       </a:t>
            </a:r>
            <a:r>
              <a:rPr lang="en-US" sz="3200" i="1" dirty="0">
                <a:solidFill>
                  <a:schemeClr val="bg1"/>
                </a:solidFill>
                <a:latin typeface="system-ui"/>
              </a:rPr>
              <a:t>Romans 6:17-18</a:t>
            </a:r>
            <a:endParaRPr lang="en-US" sz="3000" i="1" dirty="0">
              <a:solidFill>
                <a:schemeClr val="bg1"/>
              </a:solidFill>
            </a:endParaRPr>
          </a:p>
        </p:txBody>
      </p:sp>
    </p:spTree>
    <p:extLst>
      <p:ext uri="{BB962C8B-B14F-4D97-AF65-F5344CB8AC3E}">
        <p14:creationId xmlns:p14="http://schemas.microsoft.com/office/powerpoint/2010/main" val="14537473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A302258-0EB9-46D5-A73C-F0F2BA8EFB43}"/>
              </a:ext>
            </a:extLst>
          </p:cNvPr>
          <p:cNvSpPr txBox="1"/>
          <p:nvPr/>
        </p:nvSpPr>
        <p:spPr>
          <a:xfrm>
            <a:off x="66821" y="2019471"/>
            <a:ext cx="9010357" cy="3046988"/>
          </a:xfrm>
          <a:prstGeom prst="rect">
            <a:avLst/>
          </a:prstGeom>
          <a:noFill/>
        </p:spPr>
        <p:txBody>
          <a:bodyPr wrap="square">
            <a:spAutoFit/>
          </a:bodyPr>
          <a:lstStyle/>
          <a:p>
            <a:r>
              <a:rPr lang="en-US" sz="3200" b="0" i="0" dirty="0">
                <a:solidFill>
                  <a:schemeClr val="bg1"/>
                </a:solidFill>
                <a:effectLst/>
                <a:latin typeface="system-ui"/>
              </a:rPr>
              <a:t>But thanks be to God, that you who were once  </a:t>
            </a:r>
            <a:r>
              <a:rPr lang="en-US" sz="3200" b="1" i="0" dirty="0">
                <a:solidFill>
                  <a:srgbClr val="FFFF00"/>
                </a:solidFill>
                <a:effectLst/>
                <a:latin typeface="system-ui"/>
              </a:rPr>
              <a:t>slaves of sin</a:t>
            </a:r>
            <a:r>
              <a:rPr lang="en-US" sz="3200" b="0" i="0" dirty="0">
                <a:solidFill>
                  <a:schemeClr val="bg1"/>
                </a:solidFill>
                <a:effectLst/>
                <a:latin typeface="system-ui"/>
              </a:rPr>
              <a:t> have become obedient from the heart to the standard of teaching to which you were committed, and, having been set free from sin, have become </a:t>
            </a:r>
            <a:r>
              <a:rPr lang="en-US" sz="3200" b="1" i="0" dirty="0">
                <a:solidFill>
                  <a:srgbClr val="FFFF00"/>
                </a:solidFill>
                <a:effectLst/>
                <a:latin typeface="system-ui"/>
              </a:rPr>
              <a:t>slaves of righteousness</a:t>
            </a:r>
            <a:r>
              <a:rPr lang="en-US" sz="3200" b="0" i="0" dirty="0">
                <a:solidFill>
                  <a:schemeClr val="bg1"/>
                </a:solidFill>
                <a:effectLst/>
                <a:latin typeface="system-ui"/>
              </a:rPr>
              <a:t>.</a:t>
            </a:r>
            <a:r>
              <a:rPr lang="en-US" sz="3200" dirty="0">
                <a:solidFill>
                  <a:schemeClr val="bg1"/>
                </a:solidFill>
                <a:latin typeface="system-ui"/>
              </a:rPr>
              <a:t>							  													       </a:t>
            </a:r>
            <a:r>
              <a:rPr lang="en-US" sz="3200" i="1" dirty="0">
                <a:solidFill>
                  <a:schemeClr val="bg1"/>
                </a:solidFill>
                <a:latin typeface="system-ui"/>
              </a:rPr>
              <a:t>Romans 6:17-18</a:t>
            </a:r>
            <a:endParaRPr lang="en-US" sz="3000" i="1" dirty="0">
              <a:solidFill>
                <a:schemeClr val="bg1"/>
              </a:solidFill>
            </a:endParaRPr>
          </a:p>
        </p:txBody>
      </p:sp>
    </p:spTree>
    <p:extLst>
      <p:ext uri="{BB962C8B-B14F-4D97-AF65-F5344CB8AC3E}">
        <p14:creationId xmlns:p14="http://schemas.microsoft.com/office/powerpoint/2010/main" val="1355712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2A302258-0EB9-46D5-A73C-F0F2BA8EFB43}"/>
              </a:ext>
            </a:extLst>
          </p:cNvPr>
          <p:cNvSpPr txBox="1"/>
          <p:nvPr/>
        </p:nvSpPr>
        <p:spPr>
          <a:xfrm>
            <a:off x="66821" y="2644170"/>
            <a:ext cx="9010357" cy="1569660"/>
          </a:xfrm>
          <a:prstGeom prst="rect">
            <a:avLst/>
          </a:prstGeom>
          <a:noFill/>
        </p:spPr>
        <p:txBody>
          <a:bodyPr wrap="square">
            <a:spAutoFit/>
          </a:bodyPr>
          <a:lstStyle/>
          <a:p>
            <a:r>
              <a:rPr lang="en-US" sz="3200" b="0" i="0" dirty="0">
                <a:solidFill>
                  <a:schemeClr val="bg1"/>
                </a:solidFill>
                <a:effectLst/>
                <a:latin typeface="system-ui"/>
              </a:rPr>
              <a:t>for at one time you were </a:t>
            </a:r>
            <a:r>
              <a:rPr lang="en-US" sz="3200" b="1" i="0" dirty="0">
                <a:solidFill>
                  <a:srgbClr val="FFFF00"/>
                </a:solidFill>
                <a:effectLst/>
                <a:latin typeface="system-ui"/>
              </a:rPr>
              <a:t>darkness</a:t>
            </a:r>
            <a:r>
              <a:rPr lang="en-US" sz="3200" b="0" i="0" dirty="0">
                <a:solidFill>
                  <a:schemeClr val="bg1"/>
                </a:solidFill>
                <a:effectLst/>
                <a:latin typeface="system-ui"/>
              </a:rPr>
              <a:t>, but now you are </a:t>
            </a:r>
            <a:r>
              <a:rPr lang="en-US" sz="3200" b="1" i="0" dirty="0">
                <a:solidFill>
                  <a:srgbClr val="FFFF00"/>
                </a:solidFill>
                <a:effectLst/>
                <a:latin typeface="system-ui"/>
              </a:rPr>
              <a:t>light</a:t>
            </a:r>
            <a:r>
              <a:rPr lang="en-US" sz="3200" b="0" i="0" dirty="0">
                <a:solidFill>
                  <a:schemeClr val="bg1"/>
                </a:solidFill>
                <a:effectLst/>
                <a:latin typeface="system-ui"/>
              </a:rPr>
              <a:t> in the Lord. Walk as children of light</a:t>
            </a:r>
            <a:r>
              <a:rPr lang="en-US" sz="3200" dirty="0">
                <a:solidFill>
                  <a:schemeClr val="bg1"/>
                </a:solidFill>
                <a:latin typeface="system-ui"/>
              </a:rPr>
              <a:t>									  										</a:t>
            </a:r>
            <a:r>
              <a:rPr lang="en-US" sz="3200" i="1" dirty="0">
                <a:solidFill>
                  <a:schemeClr val="bg1"/>
                </a:solidFill>
                <a:latin typeface="system-ui"/>
              </a:rPr>
              <a:t>Ephesians 5:8</a:t>
            </a:r>
            <a:endParaRPr lang="en-US" sz="3000" i="1" dirty="0">
              <a:solidFill>
                <a:schemeClr val="bg1"/>
              </a:solidFill>
            </a:endParaRPr>
          </a:p>
        </p:txBody>
      </p:sp>
    </p:spTree>
    <p:extLst>
      <p:ext uri="{BB962C8B-B14F-4D97-AF65-F5344CB8AC3E}">
        <p14:creationId xmlns:p14="http://schemas.microsoft.com/office/powerpoint/2010/main" val="31274180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283</TotalTime>
  <Words>590</Words>
  <Application>Microsoft Office PowerPoint</Application>
  <PresentationFormat>On-screen Show (4:3)</PresentationFormat>
  <Paragraphs>21</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system-ui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Alyse Nash</dc:creator>
  <cp:lastModifiedBy>Alyse Nash</cp:lastModifiedBy>
  <cp:revision>22</cp:revision>
  <dcterms:created xsi:type="dcterms:W3CDTF">2020-08-13T15:02:35Z</dcterms:created>
  <dcterms:modified xsi:type="dcterms:W3CDTF">2020-09-18T12:14:51Z</dcterms:modified>
</cp:coreProperties>
</file>