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60" r:id="rId3"/>
    <p:sldId id="274" r:id="rId4"/>
    <p:sldId id="287" r:id="rId5"/>
    <p:sldId id="288" r:id="rId6"/>
    <p:sldId id="294" r:id="rId7"/>
    <p:sldId id="295" r:id="rId8"/>
    <p:sldId id="296" r:id="rId9"/>
    <p:sldId id="289" r:id="rId10"/>
    <p:sldId id="297" r:id="rId11"/>
    <p:sldId id="298" r:id="rId12"/>
    <p:sldId id="299" r:id="rId13"/>
    <p:sldId id="292" r:id="rId14"/>
    <p:sldId id="261" r:id="rId15"/>
    <p:sldId id="300" r:id="rId16"/>
    <p:sldId id="293" r:id="rId17"/>
    <p:sldId id="275" r:id="rId18"/>
    <p:sldId id="301" r:id="rId19"/>
    <p:sldId id="302" r:id="rId20"/>
    <p:sldId id="277"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1" d="100"/>
          <a:sy n="81" d="100"/>
        </p:scale>
        <p:origin x="102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5591D37-DF35-4678-BE66-EA72BA780750}" type="datetimeFigureOut">
              <a:rPr lang="en-US" smtClean="0"/>
              <a:t>9/11/2020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896194-CA74-4317-9B47-3C3DC32ECF25}" type="slidenum">
              <a:rPr lang="en-US" smtClean="0"/>
              <a:t>‹#›</a:t>
            </a:fld>
            <a:endParaRPr lang="en-US"/>
          </a:p>
        </p:txBody>
      </p:sp>
    </p:spTree>
    <p:extLst>
      <p:ext uri="{BB962C8B-B14F-4D97-AF65-F5344CB8AC3E}">
        <p14:creationId xmlns:p14="http://schemas.microsoft.com/office/powerpoint/2010/main" val="1360181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591D37-DF35-4678-BE66-EA72BA780750}" type="datetimeFigureOut">
              <a:rPr lang="en-US" smtClean="0"/>
              <a:t>9/11/2020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896194-CA74-4317-9B47-3C3DC32ECF25}" type="slidenum">
              <a:rPr lang="en-US" smtClean="0"/>
              <a:t>‹#›</a:t>
            </a:fld>
            <a:endParaRPr lang="en-US"/>
          </a:p>
        </p:txBody>
      </p:sp>
    </p:spTree>
    <p:extLst>
      <p:ext uri="{BB962C8B-B14F-4D97-AF65-F5344CB8AC3E}">
        <p14:creationId xmlns:p14="http://schemas.microsoft.com/office/powerpoint/2010/main" val="1208536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591D37-DF35-4678-BE66-EA72BA780750}" type="datetimeFigureOut">
              <a:rPr lang="en-US" smtClean="0"/>
              <a:t>9/11/2020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896194-CA74-4317-9B47-3C3DC32ECF25}" type="slidenum">
              <a:rPr lang="en-US" smtClean="0"/>
              <a:t>‹#›</a:t>
            </a:fld>
            <a:endParaRPr lang="en-US"/>
          </a:p>
        </p:txBody>
      </p:sp>
    </p:spTree>
    <p:extLst>
      <p:ext uri="{BB962C8B-B14F-4D97-AF65-F5344CB8AC3E}">
        <p14:creationId xmlns:p14="http://schemas.microsoft.com/office/powerpoint/2010/main" val="4159375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591D37-DF35-4678-BE66-EA72BA780750}" type="datetimeFigureOut">
              <a:rPr lang="en-US" smtClean="0"/>
              <a:t>9/11/2020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896194-CA74-4317-9B47-3C3DC32ECF25}" type="slidenum">
              <a:rPr lang="en-US" smtClean="0"/>
              <a:t>‹#›</a:t>
            </a:fld>
            <a:endParaRPr lang="en-US"/>
          </a:p>
        </p:txBody>
      </p:sp>
    </p:spTree>
    <p:extLst>
      <p:ext uri="{BB962C8B-B14F-4D97-AF65-F5344CB8AC3E}">
        <p14:creationId xmlns:p14="http://schemas.microsoft.com/office/powerpoint/2010/main" val="33954758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591D37-DF35-4678-BE66-EA72BA780750}" type="datetimeFigureOut">
              <a:rPr lang="en-US" smtClean="0"/>
              <a:t>9/11/2020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896194-CA74-4317-9B47-3C3DC32ECF25}" type="slidenum">
              <a:rPr lang="en-US" smtClean="0"/>
              <a:t>‹#›</a:t>
            </a:fld>
            <a:endParaRPr lang="en-US"/>
          </a:p>
        </p:txBody>
      </p:sp>
    </p:spTree>
    <p:extLst>
      <p:ext uri="{BB962C8B-B14F-4D97-AF65-F5344CB8AC3E}">
        <p14:creationId xmlns:p14="http://schemas.microsoft.com/office/powerpoint/2010/main" val="3051243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591D37-DF35-4678-BE66-EA72BA780750}" type="datetimeFigureOut">
              <a:rPr lang="en-US" smtClean="0"/>
              <a:t>9/11/2020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896194-CA74-4317-9B47-3C3DC32ECF25}" type="slidenum">
              <a:rPr lang="en-US" smtClean="0"/>
              <a:t>‹#›</a:t>
            </a:fld>
            <a:endParaRPr lang="en-US"/>
          </a:p>
        </p:txBody>
      </p:sp>
    </p:spTree>
    <p:extLst>
      <p:ext uri="{BB962C8B-B14F-4D97-AF65-F5344CB8AC3E}">
        <p14:creationId xmlns:p14="http://schemas.microsoft.com/office/powerpoint/2010/main" val="3976318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591D37-DF35-4678-BE66-EA72BA780750}" type="datetimeFigureOut">
              <a:rPr lang="en-US" smtClean="0"/>
              <a:t>9/11/2020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896194-CA74-4317-9B47-3C3DC32ECF25}" type="slidenum">
              <a:rPr lang="en-US" smtClean="0"/>
              <a:t>‹#›</a:t>
            </a:fld>
            <a:endParaRPr lang="en-US"/>
          </a:p>
        </p:txBody>
      </p:sp>
    </p:spTree>
    <p:extLst>
      <p:ext uri="{BB962C8B-B14F-4D97-AF65-F5344CB8AC3E}">
        <p14:creationId xmlns:p14="http://schemas.microsoft.com/office/powerpoint/2010/main" val="3263048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591D37-DF35-4678-BE66-EA72BA780750}" type="datetimeFigureOut">
              <a:rPr lang="en-US" smtClean="0"/>
              <a:t>9/11/2020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896194-CA74-4317-9B47-3C3DC32ECF25}" type="slidenum">
              <a:rPr lang="en-US" smtClean="0"/>
              <a:t>‹#›</a:t>
            </a:fld>
            <a:endParaRPr lang="en-US"/>
          </a:p>
        </p:txBody>
      </p:sp>
    </p:spTree>
    <p:extLst>
      <p:ext uri="{BB962C8B-B14F-4D97-AF65-F5344CB8AC3E}">
        <p14:creationId xmlns:p14="http://schemas.microsoft.com/office/powerpoint/2010/main" val="176998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591D37-DF35-4678-BE66-EA72BA780750}" type="datetimeFigureOut">
              <a:rPr lang="en-US" smtClean="0"/>
              <a:t>9/11/2020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896194-CA74-4317-9B47-3C3DC32ECF25}" type="slidenum">
              <a:rPr lang="en-US" smtClean="0"/>
              <a:t>‹#›</a:t>
            </a:fld>
            <a:endParaRPr lang="en-US"/>
          </a:p>
        </p:txBody>
      </p:sp>
    </p:spTree>
    <p:extLst>
      <p:ext uri="{BB962C8B-B14F-4D97-AF65-F5344CB8AC3E}">
        <p14:creationId xmlns:p14="http://schemas.microsoft.com/office/powerpoint/2010/main" val="1617433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591D37-DF35-4678-BE66-EA72BA780750}" type="datetimeFigureOut">
              <a:rPr lang="en-US" smtClean="0"/>
              <a:t>9/11/2020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896194-CA74-4317-9B47-3C3DC32ECF25}" type="slidenum">
              <a:rPr lang="en-US" smtClean="0"/>
              <a:t>‹#›</a:t>
            </a:fld>
            <a:endParaRPr lang="en-US"/>
          </a:p>
        </p:txBody>
      </p:sp>
    </p:spTree>
    <p:extLst>
      <p:ext uri="{BB962C8B-B14F-4D97-AF65-F5344CB8AC3E}">
        <p14:creationId xmlns:p14="http://schemas.microsoft.com/office/powerpoint/2010/main" val="34858903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591D37-DF35-4678-BE66-EA72BA780750}" type="datetimeFigureOut">
              <a:rPr lang="en-US" smtClean="0"/>
              <a:t>9/11/2020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896194-CA74-4317-9B47-3C3DC32ECF25}" type="slidenum">
              <a:rPr lang="en-US" smtClean="0"/>
              <a:t>‹#›</a:t>
            </a:fld>
            <a:endParaRPr lang="en-US"/>
          </a:p>
        </p:txBody>
      </p:sp>
    </p:spTree>
    <p:extLst>
      <p:ext uri="{BB962C8B-B14F-4D97-AF65-F5344CB8AC3E}">
        <p14:creationId xmlns:p14="http://schemas.microsoft.com/office/powerpoint/2010/main" val="1202166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591D37-DF35-4678-BE66-EA72BA780750}" type="datetimeFigureOut">
              <a:rPr lang="en-US" smtClean="0"/>
              <a:t>9/11/2020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896194-CA74-4317-9B47-3C3DC32ECF25}" type="slidenum">
              <a:rPr lang="en-US" smtClean="0"/>
              <a:t>‹#›</a:t>
            </a:fld>
            <a:endParaRPr lang="en-US"/>
          </a:p>
        </p:txBody>
      </p:sp>
    </p:spTree>
    <p:extLst>
      <p:ext uri="{BB962C8B-B14F-4D97-AF65-F5344CB8AC3E}">
        <p14:creationId xmlns:p14="http://schemas.microsoft.com/office/powerpoint/2010/main" val="12636547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4240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A302258-0EB9-46D5-A73C-F0F2BA8EFB43}"/>
              </a:ext>
            </a:extLst>
          </p:cNvPr>
          <p:cNvSpPr txBox="1"/>
          <p:nvPr/>
        </p:nvSpPr>
        <p:spPr>
          <a:xfrm>
            <a:off x="133643" y="1742412"/>
            <a:ext cx="9010357" cy="3539430"/>
          </a:xfrm>
          <a:prstGeom prst="rect">
            <a:avLst/>
          </a:prstGeom>
          <a:noFill/>
        </p:spPr>
        <p:txBody>
          <a:bodyPr wrap="square">
            <a:spAutoFit/>
          </a:bodyPr>
          <a:lstStyle/>
          <a:p>
            <a:r>
              <a:rPr lang="en-US" sz="3200" b="0" i="0" dirty="0">
                <a:solidFill>
                  <a:schemeClr val="bg1"/>
                </a:solidFill>
                <a:effectLst/>
                <a:latin typeface="system-ui"/>
              </a:rPr>
              <a:t>And when these lepers came to the edge of the camp, they went into a tent and ate and drank, and they carried off silver and gold and clothing and went and hid them. Then they came back and entered another tent and carried off things from it and went and hid them.</a:t>
            </a:r>
            <a:r>
              <a:rPr lang="en-US" sz="3200" dirty="0">
                <a:solidFill>
                  <a:schemeClr val="bg1"/>
                </a:solidFill>
                <a:latin typeface="system-ui"/>
              </a:rPr>
              <a:t>										  																			</a:t>
            </a:r>
            <a:r>
              <a:rPr lang="en-US" sz="3200" i="1" dirty="0">
                <a:solidFill>
                  <a:schemeClr val="bg1"/>
                </a:solidFill>
                <a:latin typeface="system-ui"/>
              </a:rPr>
              <a:t>2 Kings 7:8</a:t>
            </a:r>
            <a:endParaRPr lang="en-US" sz="3000" i="1" dirty="0">
              <a:solidFill>
                <a:schemeClr val="bg1"/>
              </a:solidFill>
            </a:endParaRPr>
          </a:p>
        </p:txBody>
      </p:sp>
    </p:spTree>
    <p:extLst>
      <p:ext uri="{BB962C8B-B14F-4D97-AF65-F5344CB8AC3E}">
        <p14:creationId xmlns:p14="http://schemas.microsoft.com/office/powerpoint/2010/main" val="42349650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A302258-0EB9-46D5-A73C-F0F2BA8EFB43}"/>
              </a:ext>
            </a:extLst>
          </p:cNvPr>
          <p:cNvSpPr txBox="1"/>
          <p:nvPr/>
        </p:nvSpPr>
        <p:spPr>
          <a:xfrm>
            <a:off x="133643" y="1991793"/>
            <a:ext cx="9010357" cy="3046988"/>
          </a:xfrm>
          <a:prstGeom prst="rect">
            <a:avLst/>
          </a:prstGeom>
          <a:noFill/>
        </p:spPr>
        <p:txBody>
          <a:bodyPr wrap="square">
            <a:spAutoFit/>
          </a:bodyPr>
          <a:lstStyle/>
          <a:p>
            <a:r>
              <a:rPr lang="en-US" sz="3200" b="0" i="0" dirty="0">
                <a:solidFill>
                  <a:schemeClr val="bg1"/>
                </a:solidFill>
                <a:effectLst/>
                <a:latin typeface="system-ui"/>
              </a:rPr>
              <a:t>Then they said to one another, “We are not doing right. This day is a day of good news. If we are silent and wait until the morning light, punishment will overtake us. Now therefore come; let us go and tell the king's household.”</a:t>
            </a:r>
            <a:r>
              <a:rPr lang="en-US" sz="3200" dirty="0">
                <a:solidFill>
                  <a:schemeClr val="bg1"/>
                </a:solidFill>
                <a:latin typeface="system-ui"/>
              </a:rPr>
              <a:t>									  																		</a:t>
            </a:r>
            <a:r>
              <a:rPr lang="en-US" sz="3200" i="1" dirty="0">
                <a:solidFill>
                  <a:schemeClr val="bg1"/>
                </a:solidFill>
                <a:latin typeface="system-ui"/>
              </a:rPr>
              <a:t>2 Kings 7:9</a:t>
            </a:r>
            <a:endParaRPr lang="en-US" sz="3000" i="1" dirty="0">
              <a:solidFill>
                <a:schemeClr val="bg1"/>
              </a:solidFill>
            </a:endParaRPr>
          </a:p>
        </p:txBody>
      </p:sp>
    </p:spTree>
    <p:extLst>
      <p:ext uri="{BB962C8B-B14F-4D97-AF65-F5344CB8AC3E}">
        <p14:creationId xmlns:p14="http://schemas.microsoft.com/office/powerpoint/2010/main" val="27339421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A302258-0EB9-46D5-A73C-F0F2BA8EFB43}"/>
              </a:ext>
            </a:extLst>
          </p:cNvPr>
          <p:cNvSpPr txBox="1"/>
          <p:nvPr/>
        </p:nvSpPr>
        <p:spPr>
          <a:xfrm>
            <a:off x="216770" y="1433654"/>
            <a:ext cx="9010357" cy="4524315"/>
          </a:xfrm>
          <a:prstGeom prst="rect">
            <a:avLst/>
          </a:prstGeom>
          <a:noFill/>
        </p:spPr>
        <p:txBody>
          <a:bodyPr wrap="square">
            <a:spAutoFit/>
          </a:bodyPr>
          <a:lstStyle/>
          <a:p>
            <a:r>
              <a:rPr lang="en-US" sz="3200" b="0" i="0" dirty="0">
                <a:solidFill>
                  <a:schemeClr val="bg1"/>
                </a:solidFill>
                <a:effectLst/>
                <a:latin typeface="system-ui"/>
              </a:rPr>
              <a:t>Then the people went out and plundered the camp of the Syrians. So a </a:t>
            </a:r>
            <a:r>
              <a:rPr lang="en-US" sz="3200" b="0" i="0" dirty="0" err="1">
                <a:solidFill>
                  <a:schemeClr val="bg1"/>
                </a:solidFill>
                <a:effectLst/>
                <a:latin typeface="system-ui"/>
              </a:rPr>
              <a:t>seah</a:t>
            </a:r>
            <a:r>
              <a:rPr lang="en-US" sz="3200" b="0" i="0" dirty="0">
                <a:solidFill>
                  <a:schemeClr val="bg1"/>
                </a:solidFill>
                <a:effectLst/>
                <a:latin typeface="system-ui"/>
              </a:rPr>
              <a:t> of fine flour was sold for a shekel, and two </a:t>
            </a:r>
            <a:r>
              <a:rPr lang="en-US" sz="3200" b="0" i="0" dirty="0" err="1">
                <a:solidFill>
                  <a:schemeClr val="bg1"/>
                </a:solidFill>
                <a:effectLst/>
                <a:latin typeface="system-ui"/>
              </a:rPr>
              <a:t>seahs</a:t>
            </a:r>
            <a:r>
              <a:rPr lang="en-US" sz="3200" b="0" i="0" dirty="0">
                <a:solidFill>
                  <a:schemeClr val="bg1"/>
                </a:solidFill>
                <a:effectLst/>
                <a:latin typeface="system-ui"/>
              </a:rPr>
              <a:t> of barley for a shekel, according to the word of the </a:t>
            </a:r>
            <a:r>
              <a:rPr lang="en-US" sz="3200" b="0" i="0" cap="small" dirty="0">
                <a:solidFill>
                  <a:schemeClr val="bg1"/>
                </a:solidFill>
                <a:effectLst/>
                <a:latin typeface="system-ui"/>
              </a:rPr>
              <a:t>Lord</a:t>
            </a:r>
            <a:r>
              <a:rPr lang="en-US" sz="3200" b="0" i="0" dirty="0">
                <a:solidFill>
                  <a:schemeClr val="bg1"/>
                </a:solidFill>
                <a:effectLst/>
                <a:latin typeface="system-ui"/>
              </a:rPr>
              <a:t>. Now the king had appointed the captain on whose hand he leaned to have charge of the gate. And the people trampled him in the gate, so that he died, as the man of God had said when the king came down to him. </a:t>
            </a:r>
            <a:r>
              <a:rPr lang="en-US" sz="3200" dirty="0">
                <a:solidFill>
                  <a:schemeClr val="bg1"/>
                </a:solidFill>
                <a:latin typeface="system-ui"/>
              </a:rPr>
              <a:t>																	</a:t>
            </a:r>
            <a:r>
              <a:rPr lang="en-US" sz="3200" i="1" dirty="0">
                <a:solidFill>
                  <a:schemeClr val="bg1"/>
                </a:solidFill>
                <a:latin typeface="system-ui"/>
              </a:rPr>
              <a:t>2 Kings 7:16-17</a:t>
            </a:r>
            <a:endParaRPr lang="en-US" sz="3000" i="1" dirty="0">
              <a:solidFill>
                <a:schemeClr val="bg1"/>
              </a:solidFill>
            </a:endParaRPr>
          </a:p>
        </p:txBody>
      </p:sp>
    </p:spTree>
    <p:extLst>
      <p:ext uri="{BB962C8B-B14F-4D97-AF65-F5344CB8AC3E}">
        <p14:creationId xmlns:p14="http://schemas.microsoft.com/office/powerpoint/2010/main" val="38509523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08786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5649823-860B-4112-A168-E1EEBB15E24B}"/>
              </a:ext>
            </a:extLst>
          </p:cNvPr>
          <p:cNvSpPr txBox="1"/>
          <p:nvPr/>
        </p:nvSpPr>
        <p:spPr>
          <a:xfrm>
            <a:off x="70337" y="575600"/>
            <a:ext cx="9003323" cy="5016758"/>
          </a:xfrm>
          <a:prstGeom prst="rect">
            <a:avLst/>
          </a:prstGeom>
          <a:noFill/>
        </p:spPr>
        <p:txBody>
          <a:bodyPr wrap="square">
            <a:spAutoFit/>
          </a:bodyPr>
          <a:lstStyle/>
          <a:p>
            <a:r>
              <a:rPr lang="en-US" sz="3200" b="0" i="0" dirty="0">
                <a:solidFill>
                  <a:schemeClr val="bg1"/>
                </a:solidFill>
                <a:effectLst/>
                <a:latin typeface="system-ui"/>
              </a:rPr>
              <a:t>But Elisha said, “Hear the word of the </a:t>
            </a:r>
            <a:r>
              <a:rPr lang="en-US" sz="3200" b="0" i="0" cap="small" dirty="0">
                <a:solidFill>
                  <a:schemeClr val="bg1"/>
                </a:solidFill>
                <a:effectLst/>
                <a:latin typeface="system-ui"/>
              </a:rPr>
              <a:t>Lord</a:t>
            </a:r>
            <a:r>
              <a:rPr lang="en-US" sz="3200" b="0" i="0" dirty="0">
                <a:solidFill>
                  <a:schemeClr val="bg1"/>
                </a:solidFill>
                <a:effectLst/>
                <a:latin typeface="system-ui"/>
              </a:rPr>
              <a:t>: thus says the </a:t>
            </a:r>
            <a:r>
              <a:rPr lang="en-US" sz="3200" b="0" i="0" cap="small" dirty="0">
                <a:solidFill>
                  <a:schemeClr val="bg1"/>
                </a:solidFill>
                <a:effectLst/>
                <a:latin typeface="system-ui"/>
              </a:rPr>
              <a:t>Lord</a:t>
            </a:r>
            <a:r>
              <a:rPr lang="en-US" sz="3200" b="0" i="0" dirty="0">
                <a:solidFill>
                  <a:schemeClr val="bg1"/>
                </a:solidFill>
                <a:effectLst/>
                <a:latin typeface="system-ui"/>
              </a:rPr>
              <a:t>, Tomorrow about this time </a:t>
            </a:r>
            <a:r>
              <a:rPr lang="en-US" sz="3200" b="1" i="0" dirty="0">
                <a:solidFill>
                  <a:srgbClr val="FFFF00"/>
                </a:solidFill>
                <a:effectLst/>
                <a:latin typeface="system-ui"/>
              </a:rPr>
              <a:t>a </a:t>
            </a:r>
            <a:r>
              <a:rPr lang="en-US" sz="3200" b="1" i="0" dirty="0" err="1">
                <a:solidFill>
                  <a:srgbClr val="FFFF00"/>
                </a:solidFill>
                <a:effectLst/>
                <a:latin typeface="system-ui"/>
              </a:rPr>
              <a:t>seah</a:t>
            </a:r>
            <a:r>
              <a:rPr lang="en-US" sz="3200" b="1" i="0" dirty="0">
                <a:solidFill>
                  <a:srgbClr val="FFFF00"/>
                </a:solidFill>
                <a:effectLst/>
                <a:latin typeface="system-ui"/>
              </a:rPr>
              <a:t> of fine flour shall be sold for a shekel</a:t>
            </a:r>
            <a:r>
              <a:rPr lang="en-US" sz="3200" b="0" i="0" dirty="0">
                <a:solidFill>
                  <a:schemeClr val="bg1"/>
                </a:solidFill>
                <a:effectLst/>
                <a:latin typeface="system-ui"/>
              </a:rPr>
              <a:t>, and </a:t>
            </a:r>
            <a:r>
              <a:rPr lang="en-US" sz="3200" b="1" i="0" dirty="0">
                <a:solidFill>
                  <a:schemeClr val="accent2">
                    <a:lumMod val="60000"/>
                    <a:lumOff val="40000"/>
                  </a:schemeClr>
                </a:solidFill>
                <a:effectLst/>
                <a:latin typeface="system-ui"/>
              </a:rPr>
              <a:t>two </a:t>
            </a:r>
            <a:r>
              <a:rPr lang="en-US" sz="3200" b="1" i="0" dirty="0" err="1">
                <a:solidFill>
                  <a:schemeClr val="accent2">
                    <a:lumMod val="60000"/>
                    <a:lumOff val="40000"/>
                  </a:schemeClr>
                </a:solidFill>
                <a:effectLst/>
                <a:latin typeface="system-ui"/>
              </a:rPr>
              <a:t>seahs</a:t>
            </a:r>
            <a:r>
              <a:rPr lang="en-US" sz="3200" b="1" i="0" dirty="0">
                <a:solidFill>
                  <a:schemeClr val="accent2">
                    <a:lumMod val="60000"/>
                    <a:lumOff val="40000"/>
                  </a:schemeClr>
                </a:solidFill>
                <a:effectLst/>
                <a:latin typeface="system-ui"/>
              </a:rPr>
              <a:t> of barley for a shekel</a:t>
            </a:r>
            <a:r>
              <a:rPr lang="en-US" sz="3200" b="0" i="0" dirty="0">
                <a:solidFill>
                  <a:schemeClr val="bg1"/>
                </a:solidFill>
                <a:effectLst/>
                <a:latin typeface="system-ui"/>
              </a:rPr>
              <a:t>, at the gate of Samaria.” </a:t>
            </a:r>
          </a:p>
          <a:p>
            <a:endParaRPr lang="en-US" sz="3200" dirty="0">
              <a:solidFill>
                <a:schemeClr val="bg1"/>
              </a:solidFill>
              <a:latin typeface="system-ui"/>
            </a:endParaRPr>
          </a:p>
          <a:p>
            <a:r>
              <a:rPr lang="en-US" sz="3200" b="0" i="0" dirty="0">
                <a:solidFill>
                  <a:schemeClr val="bg1"/>
                </a:solidFill>
                <a:effectLst/>
                <a:latin typeface="system-ui"/>
              </a:rPr>
              <a:t>…Then the people went out and plundered the camp of the Syrians. So </a:t>
            </a:r>
            <a:r>
              <a:rPr lang="en-US" sz="3200" b="1" i="0" dirty="0">
                <a:solidFill>
                  <a:srgbClr val="FFFF00"/>
                </a:solidFill>
                <a:effectLst/>
                <a:latin typeface="system-ui"/>
              </a:rPr>
              <a:t>a </a:t>
            </a:r>
            <a:r>
              <a:rPr lang="en-US" sz="3200" b="1" i="0" dirty="0" err="1">
                <a:solidFill>
                  <a:srgbClr val="FFFF00"/>
                </a:solidFill>
                <a:effectLst/>
                <a:latin typeface="system-ui"/>
              </a:rPr>
              <a:t>seah</a:t>
            </a:r>
            <a:r>
              <a:rPr lang="en-US" sz="3200" b="1" i="0" dirty="0">
                <a:solidFill>
                  <a:srgbClr val="FFFF00"/>
                </a:solidFill>
                <a:effectLst/>
                <a:latin typeface="system-ui"/>
              </a:rPr>
              <a:t> of fine flour was sold for a shekel</a:t>
            </a:r>
            <a:r>
              <a:rPr lang="en-US" sz="3200" b="0" i="0" dirty="0">
                <a:solidFill>
                  <a:schemeClr val="bg1"/>
                </a:solidFill>
                <a:effectLst/>
                <a:latin typeface="system-ui"/>
              </a:rPr>
              <a:t>, and </a:t>
            </a:r>
            <a:r>
              <a:rPr lang="en-US" sz="3200" b="1" i="0" dirty="0">
                <a:solidFill>
                  <a:schemeClr val="accent2">
                    <a:lumMod val="60000"/>
                    <a:lumOff val="40000"/>
                  </a:schemeClr>
                </a:solidFill>
                <a:effectLst/>
                <a:latin typeface="system-ui"/>
              </a:rPr>
              <a:t>two </a:t>
            </a:r>
            <a:r>
              <a:rPr lang="en-US" sz="3200" b="1" i="0" dirty="0" err="1">
                <a:solidFill>
                  <a:schemeClr val="accent2">
                    <a:lumMod val="60000"/>
                    <a:lumOff val="40000"/>
                  </a:schemeClr>
                </a:solidFill>
                <a:effectLst/>
                <a:latin typeface="system-ui"/>
              </a:rPr>
              <a:t>seahs</a:t>
            </a:r>
            <a:r>
              <a:rPr lang="en-US" sz="3200" b="1" i="0" dirty="0">
                <a:solidFill>
                  <a:schemeClr val="accent2">
                    <a:lumMod val="60000"/>
                    <a:lumOff val="40000"/>
                  </a:schemeClr>
                </a:solidFill>
                <a:effectLst/>
                <a:latin typeface="system-ui"/>
              </a:rPr>
              <a:t> of barley for a shekel</a:t>
            </a:r>
            <a:r>
              <a:rPr lang="en-US" sz="3200" b="0" i="0" dirty="0">
                <a:solidFill>
                  <a:schemeClr val="bg1"/>
                </a:solidFill>
                <a:effectLst/>
                <a:latin typeface="system-ui"/>
              </a:rPr>
              <a:t>, according to the word of the </a:t>
            </a:r>
            <a:r>
              <a:rPr lang="en-US" sz="3200" b="0" i="0" cap="small" dirty="0">
                <a:solidFill>
                  <a:schemeClr val="bg1"/>
                </a:solidFill>
                <a:effectLst/>
                <a:latin typeface="system-ui"/>
              </a:rPr>
              <a:t>Lord</a:t>
            </a:r>
            <a:r>
              <a:rPr lang="en-US" sz="3200" b="0" i="0" dirty="0">
                <a:solidFill>
                  <a:schemeClr val="bg1"/>
                </a:solidFill>
                <a:effectLst/>
                <a:latin typeface="system-ui"/>
              </a:rPr>
              <a:t>.</a:t>
            </a:r>
          </a:p>
          <a:p>
            <a:r>
              <a:rPr lang="en-US" sz="3200" dirty="0">
                <a:solidFill>
                  <a:schemeClr val="bg1"/>
                </a:solidFill>
              </a:rPr>
              <a:t>														</a:t>
            </a:r>
            <a:r>
              <a:rPr lang="en-US" sz="3200" i="1" dirty="0">
                <a:solidFill>
                  <a:schemeClr val="bg1"/>
                </a:solidFill>
              </a:rPr>
              <a:t>2 Kings 7:1, 16</a:t>
            </a:r>
          </a:p>
        </p:txBody>
      </p:sp>
    </p:spTree>
    <p:extLst>
      <p:ext uri="{BB962C8B-B14F-4D97-AF65-F5344CB8AC3E}">
        <p14:creationId xmlns:p14="http://schemas.microsoft.com/office/powerpoint/2010/main" val="1521541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5649823-860B-4112-A168-E1EEBB15E24B}"/>
              </a:ext>
            </a:extLst>
          </p:cNvPr>
          <p:cNvSpPr txBox="1"/>
          <p:nvPr/>
        </p:nvSpPr>
        <p:spPr>
          <a:xfrm>
            <a:off x="0" y="1513750"/>
            <a:ext cx="9003323" cy="3539430"/>
          </a:xfrm>
          <a:prstGeom prst="rect">
            <a:avLst/>
          </a:prstGeom>
          <a:noFill/>
        </p:spPr>
        <p:txBody>
          <a:bodyPr wrap="square">
            <a:spAutoFit/>
          </a:bodyPr>
          <a:lstStyle/>
          <a:p>
            <a:r>
              <a:rPr lang="en-US" sz="3200" b="0" i="0" dirty="0">
                <a:solidFill>
                  <a:schemeClr val="bg1"/>
                </a:solidFill>
                <a:effectLst/>
                <a:latin typeface="system-ui"/>
              </a:rPr>
              <a:t>But he said, “You shall see it with your own eyes, but you shall not eat of it.”…Now the king had appointed the captain on whose hand he leaned to have charge of the gate. And the people trampled him in the gate, so that he died, as the man of God had said when the king came down to him.</a:t>
            </a:r>
          </a:p>
          <a:p>
            <a:r>
              <a:rPr lang="en-US" sz="3200" dirty="0">
                <a:solidFill>
                  <a:schemeClr val="bg1"/>
                </a:solidFill>
              </a:rPr>
              <a:t>														</a:t>
            </a:r>
            <a:r>
              <a:rPr lang="en-US" sz="3200" i="1" dirty="0">
                <a:solidFill>
                  <a:schemeClr val="bg1"/>
                </a:solidFill>
              </a:rPr>
              <a:t>2 Kings 7:2, 17</a:t>
            </a:r>
          </a:p>
        </p:txBody>
      </p:sp>
    </p:spTree>
    <p:extLst>
      <p:ext uri="{BB962C8B-B14F-4D97-AF65-F5344CB8AC3E}">
        <p14:creationId xmlns:p14="http://schemas.microsoft.com/office/powerpoint/2010/main" val="1665786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545593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C2A6A10-E2A4-4DB9-BE56-DAE7B10261EF}"/>
              </a:ext>
            </a:extLst>
          </p:cNvPr>
          <p:cNvSpPr txBox="1"/>
          <p:nvPr/>
        </p:nvSpPr>
        <p:spPr>
          <a:xfrm>
            <a:off x="0" y="260058"/>
            <a:ext cx="9003323" cy="3046988"/>
          </a:xfrm>
          <a:prstGeom prst="rect">
            <a:avLst/>
          </a:prstGeom>
          <a:noFill/>
        </p:spPr>
        <p:txBody>
          <a:bodyPr wrap="square">
            <a:spAutoFit/>
          </a:bodyPr>
          <a:lstStyle/>
          <a:p>
            <a:r>
              <a:rPr lang="en-US" sz="3200" dirty="0">
                <a:solidFill>
                  <a:schemeClr val="bg1"/>
                </a:solidFill>
              </a:rPr>
              <a:t>So will My word be which goes forth from My mouth;</a:t>
            </a:r>
            <a:br>
              <a:rPr lang="en-US" sz="3200" dirty="0">
                <a:solidFill>
                  <a:schemeClr val="bg1"/>
                </a:solidFill>
              </a:rPr>
            </a:br>
            <a:r>
              <a:rPr lang="en-US" sz="3200" dirty="0">
                <a:solidFill>
                  <a:schemeClr val="bg1"/>
                </a:solidFill>
              </a:rPr>
              <a:t>It will not return to Me empty,</a:t>
            </a:r>
            <a:br>
              <a:rPr lang="en-US" sz="3200" dirty="0">
                <a:solidFill>
                  <a:schemeClr val="bg1"/>
                </a:solidFill>
              </a:rPr>
            </a:br>
            <a:r>
              <a:rPr lang="en-US" sz="3200" dirty="0">
                <a:solidFill>
                  <a:schemeClr val="bg1"/>
                </a:solidFill>
              </a:rPr>
              <a:t>Without accomplishing what I desire,</a:t>
            </a:r>
            <a:br>
              <a:rPr lang="en-US" sz="3200" dirty="0">
                <a:solidFill>
                  <a:schemeClr val="bg1"/>
                </a:solidFill>
              </a:rPr>
            </a:br>
            <a:r>
              <a:rPr lang="en-US" sz="3200" dirty="0">
                <a:solidFill>
                  <a:schemeClr val="bg1"/>
                </a:solidFill>
              </a:rPr>
              <a:t>And without succeeding in the matter for which I sent it. </a:t>
            </a:r>
            <a:r>
              <a:rPr lang="en-US" sz="3200" dirty="0">
                <a:solidFill>
                  <a:schemeClr val="bg1"/>
                </a:solidFill>
                <a:latin typeface="system-ui"/>
              </a:rPr>
              <a:t>												    			</a:t>
            </a:r>
          </a:p>
          <a:p>
            <a:r>
              <a:rPr lang="en-US" sz="3200" i="1" dirty="0">
                <a:solidFill>
                  <a:schemeClr val="bg1"/>
                </a:solidFill>
                <a:latin typeface="system-ui"/>
              </a:rPr>
              <a:t>														Isaiah 55:11</a:t>
            </a:r>
          </a:p>
        </p:txBody>
      </p:sp>
      <p:sp>
        <p:nvSpPr>
          <p:cNvPr id="5" name="TextBox 4">
            <a:extLst>
              <a:ext uri="{FF2B5EF4-FFF2-40B4-BE49-F238E27FC236}">
                <a16:creationId xmlns:a16="http://schemas.microsoft.com/office/drawing/2014/main" id="{8220B336-AF23-402D-9FA4-E871223052F4}"/>
              </a:ext>
            </a:extLst>
          </p:cNvPr>
          <p:cNvSpPr txBox="1"/>
          <p:nvPr/>
        </p:nvSpPr>
        <p:spPr>
          <a:xfrm>
            <a:off x="1151906" y="4367589"/>
            <a:ext cx="6258297" cy="1569660"/>
          </a:xfrm>
          <a:prstGeom prst="rect">
            <a:avLst/>
          </a:prstGeom>
          <a:noFill/>
        </p:spPr>
        <p:txBody>
          <a:bodyPr wrap="square">
            <a:spAutoFit/>
          </a:bodyPr>
          <a:lstStyle/>
          <a:p>
            <a:pPr algn="ctr"/>
            <a:r>
              <a:rPr lang="en-US" sz="3200" b="0" i="0" dirty="0">
                <a:solidFill>
                  <a:schemeClr val="bg1"/>
                </a:solidFill>
                <a:effectLst/>
                <a:latin typeface="system-ui"/>
              </a:rPr>
              <a:t>Heaven and earth will pass away, but My words will not pass away.</a:t>
            </a:r>
          </a:p>
          <a:p>
            <a:pPr algn="ctr"/>
            <a:r>
              <a:rPr lang="en-US" sz="3200" i="1" dirty="0">
                <a:solidFill>
                  <a:schemeClr val="bg1"/>
                </a:solidFill>
                <a:latin typeface="system-ui"/>
              </a:rPr>
              <a:t>Matthew 24:35</a:t>
            </a:r>
            <a:endParaRPr lang="en-US" sz="3200" i="1" dirty="0">
              <a:solidFill>
                <a:schemeClr val="bg1"/>
              </a:solidFill>
            </a:endParaRPr>
          </a:p>
        </p:txBody>
      </p:sp>
    </p:spTree>
    <p:extLst>
      <p:ext uri="{BB962C8B-B14F-4D97-AF65-F5344CB8AC3E}">
        <p14:creationId xmlns:p14="http://schemas.microsoft.com/office/powerpoint/2010/main" val="4082208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44453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A302258-0EB9-46D5-A73C-F0F2BA8EFB43}"/>
              </a:ext>
            </a:extLst>
          </p:cNvPr>
          <p:cNvSpPr txBox="1"/>
          <p:nvPr/>
        </p:nvSpPr>
        <p:spPr>
          <a:xfrm>
            <a:off x="133643" y="1991793"/>
            <a:ext cx="9010357" cy="3046988"/>
          </a:xfrm>
          <a:prstGeom prst="rect">
            <a:avLst/>
          </a:prstGeom>
          <a:noFill/>
        </p:spPr>
        <p:txBody>
          <a:bodyPr wrap="square">
            <a:spAutoFit/>
          </a:bodyPr>
          <a:lstStyle/>
          <a:p>
            <a:r>
              <a:rPr lang="en-US" sz="3200" b="0" i="0" dirty="0">
                <a:solidFill>
                  <a:schemeClr val="bg1"/>
                </a:solidFill>
                <a:effectLst/>
                <a:latin typeface="system-ui"/>
              </a:rPr>
              <a:t>Then they said to one another, “We are not doing right. This day is a day of </a:t>
            </a:r>
            <a:r>
              <a:rPr lang="en-US" sz="3200" b="1" i="0" dirty="0">
                <a:solidFill>
                  <a:srgbClr val="FFFF00"/>
                </a:solidFill>
                <a:effectLst/>
                <a:latin typeface="system-ui"/>
              </a:rPr>
              <a:t>good news</a:t>
            </a:r>
            <a:r>
              <a:rPr lang="en-US" sz="3200" b="0" i="0" dirty="0">
                <a:solidFill>
                  <a:schemeClr val="bg1"/>
                </a:solidFill>
                <a:effectLst/>
                <a:latin typeface="system-ui"/>
              </a:rPr>
              <a:t>. If we are silent and wait until the morning light, punishment will overtake us. Now therefore come; let us go and tell the king's household.”</a:t>
            </a:r>
            <a:r>
              <a:rPr lang="en-US" sz="3200" dirty="0">
                <a:solidFill>
                  <a:schemeClr val="bg1"/>
                </a:solidFill>
                <a:latin typeface="system-ui"/>
              </a:rPr>
              <a:t>									  																		</a:t>
            </a:r>
            <a:r>
              <a:rPr lang="en-US" sz="3200" i="1" dirty="0">
                <a:solidFill>
                  <a:schemeClr val="bg1"/>
                </a:solidFill>
                <a:latin typeface="system-ui"/>
              </a:rPr>
              <a:t>2 Kings 7:9</a:t>
            </a:r>
            <a:endParaRPr lang="en-US" sz="3000" i="1" dirty="0">
              <a:solidFill>
                <a:schemeClr val="bg1"/>
              </a:solidFill>
            </a:endParaRPr>
          </a:p>
        </p:txBody>
      </p:sp>
    </p:spTree>
    <p:extLst>
      <p:ext uri="{BB962C8B-B14F-4D97-AF65-F5344CB8AC3E}">
        <p14:creationId xmlns:p14="http://schemas.microsoft.com/office/powerpoint/2010/main" val="2674795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712B284-602C-47F5-B53D-866EEBDCD870}"/>
              </a:ext>
            </a:extLst>
          </p:cNvPr>
          <p:cNvSpPr txBox="1"/>
          <p:nvPr/>
        </p:nvSpPr>
        <p:spPr>
          <a:xfrm>
            <a:off x="0" y="2767280"/>
            <a:ext cx="9144000" cy="1323439"/>
          </a:xfrm>
          <a:prstGeom prst="rect">
            <a:avLst/>
          </a:prstGeom>
          <a:noFill/>
        </p:spPr>
        <p:txBody>
          <a:bodyPr wrap="square" rtlCol="0">
            <a:spAutoFit/>
          </a:bodyPr>
          <a:lstStyle/>
          <a:p>
            <a:pPr algn="ctr"/>
            <a:r>
              <a:rPr lang="en-US" sz="4400" b="1" dirty="0">
                <a:solidFill>
                  <a:schemeClr val="bg1"/>
                </a:solidFill>
              </a:rPr>
              <a:t>The Siege of Samaria</a:t>
            </a:r>
          </a:p>
          <a:p>
            <a:pPr algn="ctr"/>
            <a:r>
              <a:rPr lang="en-US" sz="3600" dirty="0">
                <a:solidFill>
                  <a:schemeClr val="bg1"/>
                </a:solidFill>
              </a:rPr>
              <a:t>2 Kings 6:24-7:20</a:t>
            </a:r>
            <a:endParaRPr lang="en-US" sz="3200" dirty="0">
              <a:solidFill>
                <a:schemeClr val="bg1"/>
              </a:solidFill>
            </a:endParaRPr>
          </a:p>
        </p:txBody>
      </p:sp>
    </p:spTree>
    <p:extLst>
      <p:ext uri="{BB962C8B-B14F-4D97-AF65-F5344CB8AC3E}">
        <p14:creationId xmlns:p14="http://schemas.microsoft.com/office/powerpoint/2010/main" val="1780228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34940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A302258-0EB9-46D5-A73C-F0F2BA8EFB43}"/>
              </a:ext>
            </a:extLst>
          </p:cNvPr>
          <p:cNvSpPr txBox="1"/>
          <p:nvPr/>
        </p:nvSpPr>
        <p:spPr>
          <a:xfrm>
            <a:off x="133643" y="2350447"/>
            <a:ext cx="8876714" cy="2554545"/>
          </a:xfrm>
          <a:prstGeom prst="rect">
            <a:avLst/>
          </a:prstGeom>
          <a:noFill/>
        </p:spPr>
        <p:txBody>
          <a:bodyPr wrap="square">
            <a:spAutoFit/>
          </a:bodyPr>
          <a:lstStyle/>
          <a:p>
            <a:r>
              <a:rPr lang="en-US" sz="3200" b="0" i="0" dirty="0">
                <a:solidFill>
                  <a:schemeClr val="bg1"/>
                </a:solidFill>
                <a:effectLst/>
                <a:latin typeface="system-ui"/>
              </a:rPr>
              <a:t>And there was a great famine in Samaria, as they besieged it, until a donkey's head was sold for eighty shekels of silver, and the fourth part of a </a:t>
            </a:r>
            <a:r>
              <a:rPr lang="en-US" sz="3200" b="0" i="0" dirty="0" err="1">
                <a:solidFill>
                  <a:schemeClr val="bg1"/>
                </a:solidFill>
                <a:effectLst/>
                <a:latin typeface="system-ui"/>
              </a:rPr>
              <a:t>kab</a:t>
            </a:r>
            <a:r>
              <a:rPr lang="en-US" sz="3200" b="0" i="0" dirty="0">
                <a:solidFill>
                  <a:schemeClr val="bg1"/>
                </a:solidFill>
                <a:effectLst/>
                <a:latin typeface="system-ui"/>
              </a:rPr>
              <a:t> of dove's dung for five shekels of silver.</a:t>
            </a:r>
            <a:r>
              <a:rPr lang="en-US" sz="3200" dirty="0">
                <a:solidFill>
                  <a:schemeClr val="bg1"/>
                </a:solidFill>
                <a:latin typeface="system-ui"/>
              </a:rPr>
              <a:t>														  						</a:t>
            </a:r>
            <a:r>
              <a:rPr lang="en-US" sz="3200" i="1" dirty="0">
                <a:solidFill>
                  <a:schemeClr val="bg1"/>
                </a:solidFill>
                <a:latin typeface="system-ui"/>
              </a:rPr>
              <a:t>2 Kings 6:25</a:t>
            </a:r>
            <a:endParaRPr lang="en-US" sz="3000" i="1" dirty="0">
              <a:solidFill>
                <a:schemeClr val="bg1"/>
              </a:solidFill>
            </a:endParaRPr>
          </a:p>
        </p:txBody>
      </p:sp>
    </p:spTree>
    <p:extLst>
      <p:ext uri="{BB962C8B-B14F-4D97-AF65-F5344CB8AC3E}">
        <p14:creationId xmlns:p14="http://schemas.microsoft.com/office/powerpoint/2010/main" val="25614469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A302258-0EB9-46D5-A73C-F0F2BA8EFB43}"/>
              </a:ext>
            </a:extLst>
          </p:cNvPr>
          <p:cNvSpPr txBox="1"/>
          <p:nvPr/>
        </p:nvSpPr>
        <p:spPr>
          <a:xfrm>
            <a:off x="133643" y="1934810"/>
            <a:ext cx="8876714" cy="3539430"/>
          </a:xfrm>
          <a:prstGeom prst="rect">
            <a:avLst/>
          </a:prstGeom>
          <a:noFill/>
        </p:spPr>
        <p:txBody>
          <a:bodyPr wrap="square">
            <a:spAutoFit/>
          </a:bodyPr>
          <a:lstStyle/>
          <a:p>
            <a:r>
              <a:rPr lang="en-US" sz="3200" b="0" i="0" dirty="0">
                <a:solidFill>
                  <a:schemeClr val="bg1"/>
                </a:solidFill>
                <a:effectLst/>
                <a:latin typeface="system-ui"/>
              </a:rPr>
              <a:t>And the king asked her, “What is your trouble?” She answered, “This woman said to me, ‘Give your son, that we may eat him today, and we will eat my son tomorrow.’ So we boiled my son and ate him. And on the next day I said to her, ‘Give your son, that we may eat him.’ But she has hidden her son.”</a:t>
            </a:r>
            <a:r>
              <a:rPr lang="en-US" sz="3200" dirty="0">
                <a:solidFill>
                  <a:schemeClr val="bg1"/>
                </a:solidFill>
                <a:latin typeface="system-ui"/>
              </a:rPr>
              <a:t>														  			</a:t>
            </a:r>
            <a:r>
              <a:rPr lang="en-US" sz="3200" i="1" dirty="0">
                <a:solidFill>
                  <a:schemeClr val="bg1"/>
                </a:solidFill>
                <a:latin typeface="system-ui"/>
              </a:rPr>
              <a:t>2 Kings 6:28-29</a:t>
            </a:r>
            <a:endParaRPr lang="en-US" sz="3000" i="1" dirty="0">
              <a:solidFill>
                <a:schemeClr val="bg1"/>
              </a:solidFill>
            </a:endParaRPr>
          </a:p>
        </p:txBody>
      </p:sp>
    </p:spTree>
    <p:extLst>
      <p:ext uri="{BB962C8B-B14F-4D97-AF65-F5344CB8AC3E}">
        <p14:creationId xmlns:p14="http://schemas.microsoft.com/office/powerpoint/2010/main" val="2051699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A302258-0EB9-46D5-A73C-F0F2BA8EFB43}"/>
              </a:ext>
            </a:extLst>
          </p:cNvPr>
          <p:cNvSpPr txBox="1"/>
          <p:nvPr/>
        </p:nvSpPr>
        <p:spPr>
          <a:xfrm>
            <a:off x="133642" y="2397948"/>
            <a:ext cx="9010357" cy="2062103"/>
          </a:xfrm>
          <a:prstGeom prst="rect">
            <a:avLst/>
          </a:prstGeom>
          <a:noFill/>
        </p:spPr>
        <p:txBody>
          <a:bodyPr wrap="square">
            <a:spAutoFit/>
          </a:bodyPr>
          <a:lstStyle/>
          <a:p>
            <a:r>
              <a:rPr lang="en-US" sz="3200" b="0" i="0" dirty="0">
                <a:solidFill>
                  <a:schemeClr val="bg1"/>
                </a:solidFill>
                <a:effectLst/>
                <a:latin typeface="system-ui"/>
              </a:rPr>
              <a:t>and he said, “May God do so to me and more also, if the head of Elisha the son of </a:t>
            </a:r>
            <a:r>
              <a:rPr lang="en-US" sz="3200" b="0" i="0" dirty="0" err="1">
                <a:solidFill>
                  <a:schemeClr val="bg1"/>
                </a:solidFill>
                <a:effectLst/>
                <a:latin typeface="system-ui"/>
              </a:rPr>
              <a:t>Shaphat</a:t>
            </a:r>
            <a:r>
              <a:rPr lang="en-US" sz="3200" b="0" i="0" dirty="0">
                <a:solidFill>
                  <a:schemeClr val="bg1"/>
                </a:solidFill>
                <a:effectLst/>
                <a:latin typeface="system-ui"/>
              </a:rPr>
              <a:t> remains on his shoulders today.”</a:t>
            </a:r>
            <a:r>
              <a:rPr lang="en-US" sz="3200" dirty="0">
                <a:solidFill>
                  <a:schemeClr val="bg1"/>
                </a:solidFill>
                <a:latin typeface="system-ui"/>
              </a:rPr>
              <a:t>										  																	</a:t>
            </a:r>
            <a:r>
              <a:rPr lang="en-US" sz="3200" i="1" dirty="0">
                <a:solidFill>
                  <a:schemeClr val="bg1"/>
                </a:solidFill>
                <a:latin typeface="system-ui"/>
              </a:rPr>
              <a:t>2 Kings 6:31</a:t>
            </a:r>
            <a:endParaRPr lang="en-US" sz="3000" i="1" dirty="0">
              <a:solidFill>
                <a:schemeClr val="bg1"/>
              </a:solidFill>
            </a:endParaRPr>
          </a:p>
        </p:txBody>
      </p:sp>
    </p:spTree>
    <p:extLst>
      <p:ext uri="{BB962C8B-B14F-4D97-AF65-F5344CB8AC3E}">
        <p14:creationId xmlns:p14="http://schemas.microsoft.com/office/powerpoint/2010/main" val="2030511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A302258-0EB9-46D5-A73C-F0F2BA8EFB43}"/>
              </a:ext>
            </a:extLst>
          </p:cNvPr>
          <p:cNvSpPr txBox="1"/>
          <p:nvPr/>
        </p:nvSpPr>
        <p:spPr>
          <a:xfrm>
            <a:off x="66821" y="428178"/>
            <a:ext cx="9010357" cy="6001643"/>
          </a:xfrm>
          <a:prstGeom prst="rect">
            <a:avLst/>
          </a:prstGeom>
          <a:noFill/>
        </p:spPr>
        <p:txBody>
          <a:bodyPr wrap="square">
            <a:spAutoFit/>
          </a:bodyPr>
          <a:lstStyle/>
          <a:p>
            <a:r>
              <a:rPr lang="en-US" sz="3200" b="0" i="0" dirty="0">
                <a:solidFill>
                  <a:schemeClr val="bg1"/>
                </a:solidFill>
                <a:effectLst/>
                <a:latin typeface="system-ui"/>
              </a:rPr>
              <a:t>But Elisha said, “Hear the word of the </a:t>
            </a:r>
            <a:r>
              <a:rPr lang="en-US" sz="3200" b="0" i="0" cap="small" dirty="0">
                <a:solidFill>
                  <a:schemeClr val="bg1"/>
                </a:solidFill>
                <a:effectLst/>
                <a:latin typeface="system-ui"/>
              </a:rPr>
              <a:t>Lord</a:t>
            </a:r>
            <a:r>
              <a:rPr lang="en-US" sz="3200" b="0" i="0" dirty="0">
                <a:solidFill>
                  <a:schemeClr val="bg1"/>
                </a:solidFill>
                <a:effectLst/>
                <a:latin typeface="system-ui"/>
              </a:rPr>
              <a:t>: thus says the </a:t>
            </a:r>
            <a:r>
              <a:rPr lang="en-US" sz="3200" b="0" i="0" cap="small" dirty="0">
                <a:solidFill>
                  <a:schemeClr val="bg1"/>
                </a:solidFill>
                <a:effectLst/>
                <a:latin typeface="system-ui"/>
              </a:rPr>
              <a:t>Lord</a:t>
            </a:r>
            <a:r>
              <a:rPr lang="en-US" sz="3200" b="0" i="0" dirty="0">
                <a:solidFill>
                  <a:schemeClr val="bg1"/>
                </a:solidFill>
                <a:effectLst/>
                <a:latin typeface="system-ui"/>
              </a:rPr>
              <a:t>, Tomorrow about this time a </a:t>
            </a:r>
            <a:r>
              <a:rPr lang="en-US" sz="3200" b="0" i="0" dirty="0" err="1">
                <a:solidFill>
                  <a:schemeClr val="bg1"/>
                </a:solidFill>
                <a:effectLst/>
                <a:latin typeface="system-ui"/>
              </a:rPr>
              <a:t>seah</a:t>
            </a:r>
            <a:r>
              <a:rPr lang="en-US" sz="3200" b="0" i="0" dirty="0">
                <a:solidFill>
                  <a:schemeClr val="bg1"/>
                </a:solidFill>
                <a:effectLst/>
                <a:latin typeface="system-ui"/>
              </a:rPr>
              <a:t> of fine flour shall be sold for a shekel, and two </a:t>
            </a:r>
            <a:r>
              <a:rPr lang="en-US" sz="3200" b="0" i="0" dirty="0" err="1">
                <a:solidFill>
                  <a:schemeClr val="bg1"/>
                </a:solidFill>
                <a:effectLst/>
                <a:latin typeface="system-ui"/>
              </a:rPr>
              <a:t>seahs</a:t>
            </a:r>
            <a:r>
              <a:rPr lang="en-US" sz="3200" b="0" i="0" dirty="0">
                <a:solidFill>
                  <a:schemeClr val="bg1"/>
                </a:solidFill>
                <a:effectLst/>
                <a:latin typeface="system-ui"/>
              </a:rPr>
              <a:t> of barley for a shekel, at the gate of Samaria.” </a:t>
            </a:r>
          </a:p>
          <a:p>
            <a:endParaRPr lang="en-US" sz="3200" dirty="0">
              <a:solidFill>
                <a:schemeClr val="bg1"/>
              </a:solidFill>
              <a:latin typeface="system-ui"/>
            </a:endParaRPr>
          </a:p>
          <a:p>
            <a:r>
              <a:rPr lang="en-US" sz="3200" b="0" i="0" dirty="0">
                <a:solidFill>
                  <a:schemeClr val="bg1"/>
                </a:solidFill>
                <a:effectLst/>
                <a:latin typeface="system-ui"/>
              </a:rPr>
              <a:t>Then the captain on whose hand the king leaned said to the man of God, “If the </a:t>
            </a:r>
            <a:r>
              <a:rPr lang="en-US" sz="3200" b="0" i="0" cap="small" dirty="0">
                <a:solidFill>
                  <a:schemeClr val="bg1"/>
                </a:solidFill>
                <a:effectLst/>
                <a:latin typeface="system-ui"/>
              </a:rPr>
              <a:t>Lord</a:t>
            </a:r>
            <a:r>
              <a:rPr lang="en-US" sz="3200" b="0" i="0" dirty="0">
                <a:solidFill>
                  <a:schemeClr val="bg1"/>
                </a:solidFill>
                <a:effectLst/>
                <a:latin typeface="system-ui"/>
              </a:rPr>
              <a:t> himself should make windows in heaven, could this thing be?” </a:t>
            </a:r>
          </a:p>
          <a:p>
            <a:endParaRPr lang="en-US" sz="3200" dirty="0">
              <a:solidFill>
                <a:schemeClr val="bg1"/>
              </a:solidFill>
              <a:latin typeface="system-ui"/>
            </a:endParaRPr>
          </a:p>
          <a:p>
            <a:r>
              <a:rPr lang="en-US" sz="3200" b="0" i="0" dirty="0">
                <a:solidFill>
                  <a:schemeClr val="bg1"/>
                </a:solidFill>
                <a:effectLst/>
                <a:latin typeface="system-ui"/>
              </a:rPr>
              <a:t>But he said, “You shall see it with your own eyes, but you shall not eat of it.”</a:t>
            </a:r>
            <a:r>
              <a:rPr lang="en-US" sz="3200" dirty="0">
                <a:solidFill>
                  <a:schemeClr val="bg1"/>
                </a:solidFill>
                <a:latin typeface="system-ui"/>
              </a:rPr>
              <a:t>										  															</a:t>
            </a:r>
            <a:r>
              <a:rPr lang="en-US" sz="3200" i="1" dirty="0">
                <a:solidFill>
                  <a:schemeClr val="bg1"/>
                </a:solidFill>
                <a:latin typeface="system-ui"/>
              </a:rPr>
              <a:t>2 Kings 7:1-2</a:t>
            </a:r>
            <a:endParaRPr lang="en-US" sz="3000" i="1" dirty="0">
              <a:solidFill>
                <a:schemeClr val="bg1"/>
              </a:solidFill>
            </a:endParaRPr>
          </a:p>
        </p:txBody>
      </p:sp>
    </p:spTree>
    <p:extLst>
      <p:ext uri="{BB962C8B-B14F-4D97-AF65-F5344CB8AC3E}">
        <p14:creationId xmlns:p14="http://schemas.microsoft.com/office/powerpoint/2010/main" val="867554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A302258-0EB9-46D5-A73C-F0F2BA8EFB43}"/>
              </a:ext>
            </a:extLst>
          </p:cNvPr>
          <p:cNvSpPr txBox="1"/>
          <p:nvPr/>
        </p:nvSpPr>
        <p:spPr>
          <a:xfrm>
            <a:off x="66821" y="1342578"/>
            <a:ext cx="9010357" cy="4524315"/>
          </a:xfrm>
          <a:prstGeom prst="rect">
            <a:avLst/>
          </a:prstGeom>
          <a:noFill/>
        </p:spPr>
        <p:txBody>
          <a:bodyPr wrap="square">
            <a:spAutoFit/>
          </a:bodyPr>
          <a:lstStyle/>
          <a:p>
            <a:r>
              <a:rPr lang="en-US" sz="3200" b="0" i="0" dirty="0">
                <a:solidFill>
                  <a:schemeClr val="bg1"/>
                </a:solidFill>
                <a:effectLst/>
                <a:latin typeface="system-ui"/>
              </a:rPr>
              <a:t>Now there were four men who were lepers at the entrance to the gate. And they said to one another, “Why are we sitting here until we die? If we say, ‘Let us enter the city,’ the famine is in the city, and we shall die there. And if we sit here, we die also. So now come, let us go over to the camp of the Syrians. If they spare our lives we shall live, and if they kill us we shall but die.”</a:t>
            </a:r>
            <a:r>
              <a:rPr lang="en-US" sz="3200" dirty="0">
                <a:solidFill>
                  <a:schemeClr val="bg1"/>
                </a:solidFill>
                <a:latin typeface="system-ui"/>
              </a:rPr>
              <a:t>									  																		</a:t>
            </a:r>
            <a:r>
              <a:rPr lang="en-US" sz="3200" i="1" dirty="0">
                <a:solidFill>
                  <a:schemeClr val="bg1"/>
                </a:solidFill>
                <a:latin typeface="system-ui"/>
              </a:rPr>
              <a:t>2 Kings 7:3-4</a:t>
            </a:r>
            <a:endParaRPr lang="en-US" sz="3000" i="1" dirty="0">
              <a:solidFill>
                <a:schemeClr val="bg1"/>
              </a:solidFill>
            </a:endParaRPr>
          </a:p>
        </p:txBody>
      </p:sp>
    </p:spTree>
    <p:extLst>
      <p:ext uri="{BB962C8B-B14F-4D97-AF65-F5344CB8AC3E}">
        <p14:creationId xmlns:p14="http://schemas.microsoft.com/office/powerpoint/2010/main" val="14537473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A302258-0EB9-46D5-A73C-F0F2BA8EFB43}"/>
              </a:ext>
            </a:extLst>
          </p:cNvPr>
          <p:cNvSpPr txBox="1"/>
          <p:nvPr/>
        </p:nvSpPr>
        <p:spPr>
          <a:xfrm>
            <a:off x="66821" y="1342578"/>
            <a:ext cx="9010357" cy="4524315"/>
          </a:xfrm>
          <a:prstGeom prst="rect">
            <a:avLst/>
          </a:prstGeom>
          <a:noFill/>
        </p:spPr>
        <p:txBody>
          <a:bodyPr wrap="square">
            <a:spAutoFit/>
          </a:bodyPr>
          <a:lstStyle/>
          <a:p>
            <a:r>
              <a:rPr lang="en-US" sz="3200" b="0" i="0" dirty="0">
                <a:solidFill>
                  <a:schemeClr val="bg1"/>
                </a:solidFill>
                <a:effectLst/>
                <a:latin typeface="system-ui"/>
              </a:rPr>
              <a:t>Now there were four men who were lepers at the entrance to the gate. And they said to one another, “Why are we sitting here until we die? If we say, ‘Let us enter the city,’ the famine is in the city, and we shall die there. And if we sit here, we die also. So now come, let us go over to the camp of the Syrians. If they spare our lives we shall live, and if they kill us we shall but die.”</a:t>
            </a:r>
            <a:r>
              <a:rPr lang="en-US" sz="3200" dirty="0">
                <a:solidFill>
                  <a:schemeClr val="bg1"/>
                </a:solidFill>
                <a:latin typeface="system-ui"/>
              </a:rPr>
              <a:t>									  																		</a:t>
            </a:r>
            <a:r>
              <a:rPr lang="en-US" sz="3200" i="1" dirty="0">
                <a:solidFill>
                  <a:schemeClr val="bg1"/>
                </a:solidFill>
                <a:latin typeface="system-ui"/>
              </a:rPr>
              <a:t>2 Kings 7:3-4</a:t>
            </a:r>
            <a:endParaRPr lang="en-US" sz="3000" i="1" dirty="0">
              <a:solidFill>
                <a:schemeClr val="bg1"/>
              </a:solidFill>
            </a:endParaRPr>
          </a:p>
        </p:txBody>
      </p:sp>
    </p:spTree>
    <p:extLst>
      <p:ext uri="{BB962C8B-B14F-4D97-AF65-F5344CB8AC3E}">
        <p14:creationId xmlns:p14="http://schemas.microsoft.com/office/powerpoint/2010/main" val="31274180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A302258-0EB9-46D5-A73C-F0F2BA8EFB43}"/>
              </a:ext>
            </a:extLst>
          </p:cNvPr>
          <p:cNvSpPr txBox="1"/>
          <p:nvPr/>
        </p:nvSpPr>
        <p:spPr>
          <a:xfrm>
            <a:off x="66821" y="428178"/>
            <a:ext cx="9010357" cy="6001643"/>
          </a:xfrm>
          <a:prstGeom prst="rect">
            <a:avLst/>
          </a:prstGeom>
          <a:noFill/>
        </p:spPr>
        <p:txBody>
          <a:bodyPr wrap="square">
            <a:spAutoFit/>
          </a:bodyPr>
          <a:lstStyle/>
          <a:p>
            <a:r>
              <a:rPr lang="en-US" sz="3200" b="0" i="0" dirty="0">
                <a:solidFill>
                  <a:schemeClr val="bg1"/>
                </a:solidFill>
                <a:effectLst/>
                <a:latin typeface="system-ui"/>
              </a:rPr>
              <a:t>So they arose at twilight to go to the camp of the Syrians. But when they came to the edge of the camp of the Syrians, behold, there was no one there. For the Lord had made the army of the Syrians hear the sound of chariots and of horses, the sound of a great army, so that they said to one another, “Behold, the king of Israel has hired against us the kings of the Hittites and the kings of Egypt to come against us.” So they fled away in the twilight and abandoned their tents, their horses, and their donkeys, leaving the camp as it was, and fled for their lives.</a:t>
            </a:r>
            <a:r>
              <a:rPr lang="en-US" sz="3200" dirty="0">
                <a:solidFill>
                  <a:schemeClr val="bg1"/>
                </a:solidFill>
                <a:latin typeface="system-ui"/>
              </a:rPr>
              <a:t>										  								</a:t>
            </a:r>
            <a:r>
              <a:rPr lang="en-US" sz="3200" i="1" dirty="0">
                <a:solidFill>
                  <a:schemeClr val="bg1"/>
                </a:solidFill>
                <a:latin typeface="system-ui"/>
              </a:rPr>
              <a:t>2 Kings 7:5-7</a:t>
            </a:r>
            <a:endParaRPr lang="en-US" sz="3000" i="1" dirty="0">
              <a:solidFill>
                <a:schemeClr val="bg1"/>
              </a:solidFill>
            </a:endParaRPr>
          </a:p>
        </p:txBody>
      </p:sp>
    </p:spTree>
    <p:extLst>
      <p:ext uri="{BB962C8B-B14F-4D97-AF65-F5344CB8AC3E}">
        <p14:creationId xmlns:p14="http://schemas.microsoft.com/office/powerpoint/2010/main" val="390767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253</TotalTime>
  <Words>1432</Words>
  <Application>Microsoft Office PowerPoint</Application>
  <PresentationFormat>On-screen Show (4:3)</PresentationFormat>
  <Paragraphs>27</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system-ui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Alyse Nash</dc:creator>
  <cp:lastModifiedBy>Alyse Nash</cp:lastModifiedBy>
  <cp:revision>19</cp:revision>
  <dcterms:created xsi:type="dcterms:W3CDTF">2020-08-13T15:02:35Z</dcterms:created>
  <dcterms:modified xsi:type="dcterms:W3CDTF">2020-09-11T16:00:51Z</dcterms:modified>
</cp:coreProperties>
</file>