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74" r:id="rId4"/>
    <p:sldId id="287" r:id="rId5"/>
    <p:sldId id="288" r:id="rId6"/>
    <p:sldId id="289" r:id="rId7"/>
    <p:sldId id="290" r:id="rId8"/>
    <p:sldId id="291" r:id="rId9"/>
    <p:sldId id="292" r:id="rId10"/>
    <p:sldId id="261" r:id="rId11"/>
    <p:sldId id="293" r:id="rId12"/>
    <p:sldId id="275" r:id="rId13"/>
    <p:sldId id="276" r:id="rId14"/>
    <p:sldId id="277" r:id="rId15"/>
    <p:sldId id="273" r:id="rId16"/>
    <p:sldId id="27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3601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853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415937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39547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91D37-DF35-4678-BE66-EA72BA780750}"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05124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91D37-DF35-4678-BE66-EA72BA780750}"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97631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591D37-DF35-4678-BE66-EA72BA780750}" type="datetimeFigureOut">
              <a:rPr lang="en-US" smtClean="0"/>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26304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91D37-DF35-4678-BE66-EA72BA780750}" type="datetimeFigureOut">
              <a:rPr lang="en-US" smtClean="0"/>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7699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91D37-DF35-4678-BE66-EA72BA780750}" type="datetimeFigureOut">
              <a:rPr lang="en-US" smtClean="0"/>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61743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485890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216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91D37-DF35-4678-BE66-EA72BA780750}" type="datetimeFigureOut">
              <a:rPr lang="en-US" smtClean="0"/>
              <a:t>9/4/2020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96194-CA74-4317-9B47-3C3DC32ECF25}" type="slidenum">
              <a:rPr lang="en-US" smtClean="0"/>
              <a:t>‹#›</a:t>
            </a:fld>
            <a:endParaRPr lang="en-US"/>
          </a:p>
        </p:txBody>
      </p:sp>
    </p:spTree>
    <p:extLst>
      <p:ext uri="{BB962C8B-B14F-4D97-AF65-F5344CB8AC3E}">
        <p14:creationId xmlns:p14="http://schemas.microsoft.com/office/powerpoint/2010/main" val="126365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24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7" y="575600"/>
            <a:ext cx="9003323" cy="2554545"/>
          </a:xfrm>
          <a:prstGeom prst="rect">
            <a:avLst/>
          </a:prstGeom>
          <a:noFill/>
        </p:spPr>
        <p:txBody>
          <a:bodyPr wrap="square">
            <a:spAutoFit/>
          </a:bodyPr>
          <a:lstStyle/>
          <a:p>
            <a:r>
              <a:rPr lang="en-US" sz="3200" b="0" i="0" dirty="0">
                <a:solidFill>
                  <a:schemeClr val="bg1"/>
                </a:solidFill>
                <a:effectLst/>
                <a:latin typeface="system-ui"/>
              </a:rPr>
              <a:t>Look at the birds of the air, that they do not sow, nor reap nor gather into barns, and </a:t>
            </a:r>
            <a:r>
              <a:rPr lang="en-US" sz="3200" b="0" dirty="0">
                <a:solidFill>
                  <a:schemeClr val="bg1"/>
                </a:solidFill>
                <a:effectLst/>
                <a:latin typeface="system-ui"/>
              </a:rPr>
              <a:t>yet</a:t>
            </a:r>
            <a:r>
              <a:rPr lang="en-US" sz="3200" b="0" i="0" dirty="0">
                <a:solidFill>
                  <a:schemeClr val="bg1"/>
                </a:solidFill>
                <a:effectLst/>
                <a:latin typeface="system-ui"/>
              </a:rPr>
              <a:t> your heavenly Father feeds them. Are you not worth much more than they?</a:t>
            </a:r>
            <a:r>
              <a:rPr lang="en-US" sz="3200" dirty="0">
                <a:solidFill>
                  <a:schemeClr val="bg1"/>
                </a:solidFill>
              </a:rPr>
              <a:t>																											     </a:t>
            </a:r>
            <a:r>
              <a:rPr lang="en-US" sz="3200" i="1" dirty="0">
                <a:solidFill>
                  <a:schemeClr val="bg1"/>
                </a:solidFill>
              </a:rPr>
              <a:t>Matthew 6:26</a:t>
            </a:r>
          </a:p>
        </p:txBody>
      </p:sp>
      <p:sp>
        <p:nvSpPr>
          <p:cNvPr id="4" name="TextBox 3">
            <a:extLst>
              <a:ext uri="{FF2B5EF4-FFF2-40B4-BE49-F238E27FC236}">
                <a16:creationId xmlns:a16="http://schemas.microsoft.com/office/drawing/2014/main" id="{0C2A6A10-E2A4-4DB9-BE56-DAE7B10261EF}"/>
              </a:ext>
            </a:extLst>
          </p:cNvPr>
          <p:cNvSpPr txBox="1"/>
          <p:nvPr/>
        </p:nvSpPr>
        <p:spPr>
          <a:xfrm>
            <a:off x="70337" y="3681614"/>
            <a:ext cx="9003323" cy="3046988"/>
          </a:xfrm>
          <a:prstGeom prst="rect">
            <a:avLst/>
          </a:prstGeom>
          <a:noFill/>
        </p:spPr>
        <p:txBody>
          <a:bodyPr wrap="square">
            <a:spAutoFit/>
          </a:bodyPr>
          <a:lstStyle/>
          <a:p>
            <a:r>
              <a:rPr lang="en-US" sz="3200" dirty="0">
                <a:solidFill>
                  <a:schemeClr val="bg1"/>
                </a:solidFill>
              </a:rPr>
              <a:t>Are not two sparrows sold for a cent? And yet not one of them will fall to the ground apart from your Father. But the very hairs of your head are all numbered. So do not fear; you are more valuable than many sparrows. </a:t>
            </a:r>
          </a:p>
          <a:p>
            <a:r>
              <a:rPr lang="en-US" sz="3200" dirty="0">
                <a:solidFill>
                  <a:schemeClr val="bg1"/>
                </a:solidFill>
              </a:rPr>
              <a:t>												</a:t>
            </a:r>
            <a:r>
              <a:rPr lang="en-US" sz="3200" i="1" dirty="0">
                <a:solidFill>
                  <a:schemeClr val="bg1"/>
                </a:solidFill>
              </a:rPr>
              <a:t>Matthew 10:29-31</a:t>
            </a:r>
          </a:p>
        </p:txBody>
      </p:sp>
    </p:spTree>
    <p:extLst>
      <p:ext uri="{BB962C8B-B14F-4D97-AF65-F5344CB8AC3E}">
        <p14:creationId xmlns:p14="http://schemas.microsoft.com/office/powerpoint/2010/main" val="152154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55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2A6A10-E2A4-4DB9-BE56-DAE7B10261EF}"/>
              </a:ext>
            </a:extLst>
          </p:cNvPr>
          <p:cNvSpPr txBox="1"/>
          <p:nvPr/>
        </p:nvSpPr>
        <p:spPr>
          <a:xfrm>
            <a:off x="70338" y="2611372"/>
            <a:ext cx="9003323" cy="2062103"/>
          </a:xfrm>
          <a:prstGeom prst="rect">
            <a:avLst/>
          </a:prstGeom>
          <a:noFill/>
        </p:spPr>
        <p:txBody>
          <a:bodyPr wrap="square">
            <a:spAutoFit/>
          </a:bodyPr>
          <a:lstStyle/>
          <a:p>
            <a:r>
              <a:rPr lang="en-US" sz="3200" dirty="0">
                <a:solidFill>
                  <a:schemeClr val="bg1"/>
                </a:solidFill>
              </a:rPr>
              <a:t>For if while </a:t>
            </a:r>
            <a:r>
              <a:rPr lang="en-US" sz="3200" b="1" dirty="0">
                <a:solidFill>
                  <a:srgbClr val="FFFF00"/>
                </a:solidFill>
              </a:rPr>
              <a:t>we were enemies </a:t>
            </a:r>
            <a:r>
              <a:rPr lang="en-US" sz="3200" dirty="0">
                <a:solidFill>
                  <a:schemeClr val="bg1"/>
                </a:solidFill>
              </a:rPr>
              <a:t>we were reconciled to God through the death of His Son, much more, having been reconciled, we shall be saved by His life.</a:t>
            </a:r>
            <a:r>
              <a:rPr lang="en-US" sz="3200" dirty="0">
                <a:solidFill>
                  <a:schemeClr val="bg1"/>
                </a:solidFill>
                <a:latin typeface="system-ui"/>
              </a:rPr>
              <a:t>												    			</a:t>
            </a:r>
            <a:r>
              <a:rPr lang="en-US" sz="3200" i="1" dirty="0">
                <a:solidFill>
                  <a:schemeClr val="bg1"/>
                </a:solidFill>
                <a:latin typeface="system-ui"/>
              </a:rPr>
              <a:t>Romans 5:10</a:t>
            </a:r>
          </a:p>
        </p:txBody>
      </p:sp>
    </p:spTree>
    <p:extLst>
      <p:ext uri="{BB962C8B-B14F-4D97-AF65-F5344CB8AC3E}">
        <p14:creationId xmlns:p14="http://schemas.microsoft.com/office/powerpoint/2010/main" val="408220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649823-860B-4112-A168-E1EEBB15E24B}"/>
              </a:ext>
            </a:extLst>
          </p:cNvPr>
          <p:cNvSpPr txBox="1"/>
          <p:nvPr/>
        </p:nvSpPr>
        <p:spPr>
          <a:xfrm>
            <a:off x="70337" y="0"/>
            <a:ext cx="9003323" cy="1569660"/>
          </a:xfrm>
          <a:prstGeom prst="rect">
            <a:avLst/>
          </a:prstGeom>
          <a:noFill/>
        </p:spPr>
        <p:txBody>
          <a:bodyPr wrap="square">
            <a:spAutoFit/>
          </a:bodyPr>
          <a:lstStyle/>
          <a:p>
            <a:r>
              <a:rPr lang="en-US" sz="3200" b="0" i="0" dirty="0">
                <a:solidFill>
                  <a:schemeClr val="bg1"/>
                </a:solidFill>
                <a:effectLst/>
                <a:latin typeface="system-ui"/>
              </a:rPr>
              <a:t>But I say to you, love your enemies and pray for those who persecute you</a:t>
            </a:r>
            <a:r>
              <a:rPr lang="en-US" sz="3200" dirty="0">
                <a:solidFill>
                  <a:schemeClr val="bg1"/>
                </a:solidFill>
                <a:latin typeface="system-ui"/>
              </a:rPr>
              <a:t>														  								</a:t>
            </a:r>
            <a:r>
              <a:rPr lang="en-US" sz="3200" i="1" dirty="0">
                <a:solidFill>
                  <a:schemeClr val="bg1"/>
                </a:solidFill>
                <a:latin typeface="system-ui"/>
              </a:rPr>
              <a:t>Matthew 5:44</a:t>
            </a:r>
            <a:endParaRPr lang="en-US" sz="3200" i="1" dirty="0">
              <a:solidFill>
                <a:schemeClr val="bg1"/>
              </a:solidFill>
            </a:endParaRPr>
          </a:p>
        </p:txBody>
      </p:sp>
      <p:sp>
        <p:nvSpPr>
          <p:cNvPr id="4" name="TextBox 3">
            <a:extLst>
              <a:ext uri="{FF2B5EF4-FFF2-40B4-BE49-F238E27FC236}">
                <a16:creationId xmlns:a16="http://schemas.microsoft.com/office/drawing/2014/main" id="{0C2A6A10-E2A4-4DB9-BE56-DAE7B10261EF}"/>
              </a:ext>
            </a:extLst>
          </p:cNvPr>
          <p:cNvSpPr txBox="1"/>
          <p:nvPr/>
        </p:nvSpPr>
        <p:spPr>
          <a:xfrm>
            <a:off x="70340" y="1840659"/>
            <a:ext cx="9073660" cy="1569660"/>
          </a:xfrm>
          <a:prstGeom prst="rect">
            <a:avLst/>
          </a:prstGeom>
          <a:noFill/>
        </p:spPr>
        <p:txBody>
          <a:bodyPr wrap="square">
            <a:spAutoFit/>
          </a:bodyPr>
          <a:lstStyle/>
          <a:p>
            <a:r>
              <a:rPr lang="en-US" sz="3200" dirty="0">
                <a:solidFill>
                  <a:schemeClr val="bg1"/>
                </a:solidFill>
              </a:rPr>
              <a:t>Bless those who persecute you; bless and do not curse.</a:t>
            </a:r>
            <a:r>
              <a:rPr lang="en-US" sz="3200" dirty="0">
                <a:solidFill>
                  <a:schemeClr val="bg1"/>
                </a:solidFill>
                <a:latin typeface="system-ui"/>
              </a:rPr>
              <a:t>										    									   										 </a:t>
            </a:r>
            <a:r>
              <a:rPr lang="en-US" sz="3200" i="1" dirty="0">
                <a:solidFill>
                  <a:schemeClr val="bg1"/>
                </a:solidFill>
                <a:latin typeface="system-ui"/>
              </a:rPr>
              <a:t>Romans 12:14</a:t>
            </a:r>
          </a:p>
        </p:txBody>
      </p:sp>
      <p:sp>
        <p:nvSpPr>
          <p:cNvPr id="5" name="TextBox 4">
            <a:extLst>
              <a:ext uri="{FF2B5EF4-FFF2-40B4-BE49-F238E27FC236}">
                <a16:creationId xmlns:a16="http://schemas.microsoft.com/office/drawing/2014/main" id="{A95E8951-1423-4D2A-8DB7-8ACE7563D8CB}"/>
              </a:ext>
            </a:extLst>
          </p:cNvPr>
          <p:cNvSpPr txBox="1"/>
          <p:nvPr/>
        </p:nvSpPr>
        <p:spPr>
          <a:xfrm>
            <a:off x="140677" y="3681318"/>
            <a:ext cx="9003323" cy="3046988"/>
          </a:xfrm>
          <a:prstGeom prst="rect">
            <a:avLst/>
          </a:prstGeom>
          <a:noFill/>
        </p:spPr>
        <p:txBody>
          <a:bodyPr wrap="square">
            <a:spAutoFit/>
          </a:bodyPr>
          <a:lstStyle/>
          <a:p>
            <a:r>
              <a:rPr lang="en-US" sz="3200" b="0" i="0" dirty="0">
                <a:solidFill>
                  <a:schemeClr val="bg1"/>
                </a:solidFill>
                <a:effectLst/>
                <a:latin typeface="system-ui"/>
              </a:rPr>
              <a:t>To the contrary, “if your enemy is hungry, feed him; if he is thirsty, give him something to drink; for by so doing you will heap burning coals on his head.” Do not be overcome by evil, but overcome evil with good.</a:t>
            </a:r>
            <a:r>
              <a:rPr lang="en-US" b="0" i="0" dirty="0">
                <a:solidFill>
                  <a:srgbClr val="000000"/>
                </a:solidFill>
                <a:effectLst/>
                <a:latin typeface="system-ui"/>
              </a:rPr>
              <a:t>.</a:t>
            </a:r>
          </a:p>
          <a:p>
            <a:r>
              <a:rPr lang="en-US" sz="3200" dirty="0">
                <a:solidFill>
                  <a:srgbClr val="000000"/>
                </a:solidFill>
                <a:latin typeface="system-ui"/>
              </a:rPr>
              <a:t>												</a:t>
            </a:r>
            <a:r>
              <a:rPr lang="en-US" sz="3200" b="0" i="1" dirty="0">
                <a:solidFill>
                  <a:schemeClr val="bg1"/>
                </a:solidFill>
                <a:effectLst/>
                <a:latin typeface="system-ui"/>
              </a:rPr>
              <a:t>Romans 12:20-21</a:t>
            </a:r>
            <a:endParaRPr lang="en-US" sz="3200" i="1" dirty="0">
              <a:solidFill>
                <a:schemeClr val="bg1"/>
              </a:solidFill>
            </a:endParaRPr>
          </a:p>
        </p:txBody>
      </p:sp>
    </p:spTree>
    <p:extLst>
      <p:ext uri="{BB962C8B-B14F-4D97-AF65-F5344CB8AC3E}">
        <p14:creationId xmlns:p14="http://schemas.microsoft.com/office/powerpoint/2010/main" val="285048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94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3A05F-64F9-4168-9F8D-9657199832C0}"/>
              </a:ext>
            </a:extLst>
          </p:cNvPr>
          <p:cNvSpPr txBox="1"/>
          <p:nvPr/>
        </p:nvSpPr>
        <p:spPr>
          <a:xfrm>
            <a:off x="0" y="2063886"/>
            <a:ext cx="9144000" cy="3046988"/>
          </a:xfrm>
          <a:prstGeom prst="rect">
            <a:avLst/>
          </a:prstGeom>
          <a:noFill/>
        </p:spPr>
        <p:txBody>
          <a:bodyPr wrap="square">
            <a:spAutoFit/>
          </a:bodyPr>
          <a:lstStyle/>
          <a:p>
            <a:r>
              <a:rPr lang="en-US" sz="3200" b="0" i="0" dirty="0">
                <a:solidFill>
                  <a:schemeClr val="bg1"/>
                </a:solidFill>
                <a:effectLst/>
                <a:latin typeface="system-ui"/>
              </a:rPr>
              <a:t>I tell you, many will come from east and west and recline at table with Abraham, Isaac, and Jacob in the kingdom of heaven, while the sons of the kingdom will be thrown into the outer darkness. In that place there will be weeping and gnashing of teeth.</a:t>
            </a:r>
            <a:r>
              <a:rPr lang="en-US" sz="3200" dirty="0">
                <a:solidFill>
                  <a:schemeClr val="bg1"/>
                </a:solidFill>
                <a:latin typeface="system-ui"/>
              </a:rPr>
              <a:t>														</a:t>
            </a:r>
            <a:r>
              <a:rPr lang="en-US" sz="3200" b="0" i="1" dirty="0">
                <a:solidFill>
                  <a:schemeClr val="bg1"/>
                </a:solidFill>
                <a:effectLst/>
                <a:latin typeface="system-ui"/>
              </a:rPr>
              <a:t>Matthew </a:t>
            </a:r>
            <a:r>
              <a:rPr lang="en-US" sz="3200" i="1" dirty="0">
                <a:solidFill>
                  <a:schemeClr val="bg1"/>
                </a:solidFill>
                <a:latin typeface="system-ui"/>
              </a:rPr>
              <a:t>8:11-12</a:t>
            </a:r>
            <a:endParaRPr lang="en-US" sz="3200" i="1" dirty="0">
              <a:solidFill>
                <a:schemeClr val="bg1"/>
              </a:solidFill>
            </a:endParaRPr>
          </a:p>
        </p:txBody>
      </p:sp>
    </p:spTree>
    <p:extLst>
      <p:ext uri="{BB962C8B-B14F-4D97-AF65-F5344CB8AC3E}">
        <p14:creationId xmlns:p14="http://schemas.microsoft.com/office/powerpoint/2010/main" val="281678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416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12B284-602C-47F5-B53D-866EEBDCD870}"/>
              </a:ext>
            </a:extLst>
          </p:cNvPr>
          <p:cNvSpPr txBox="1"/>
          <p:nvPr/>
        </p:nvSpPr>
        <p:spPr>
          <a:xfrm>
            <a:off x="0" y="2767280"/>
            <a:ext cx="9144000" cy="1323439"/>
          </a:xfrm>
          <a:prstGeom prst="rect">
            <a:avLst/>
          </a:prstGeom>
          <a:noFill/>
        </p:spPr>
        <p:txBody>
          <a:bodyPr wrap="square" rtlCol="0">
            <a:spAutoFit/>
          </a:bodyPr>
          <a:lstStyle/>
          <a:p>
            <a:pPr algn="ctr"/>
            <a:r>
              <a:rPr lang="en-US" sz="4400" b="1" dirty="0">
                <a:solidFill>
                  <a:schemeClr val="bg1"/>
                </a:solidFill>
              </a:rPr>
              <a:t>The Arameans Seek Elisha</a:t>
            </a:r>
          </a:p>
          <a:p>
            <a:pPr algn="ctr"/>
            <a:r>
              <a:rPr lang="en-US" sz="3600" dirty="0">
                <a:solidFill>
                  <a:schemeClr val="bg1"/>
                </a:solidFill>
              </a:rPr>
              <a:t>2 Kings 6:8-23</a:t>
            </a:r>
            <a:endParaRPr lang="en-US" sz="3200" dirty="0">
              <a:solidFill>
                <a:schemeClr val="bg1"/>
              </a:solidFill>
            </a:endParaRPr>
          </a:p>
        </p:txBody>
      </p:sp>
    </p:spTree>
    <p:extLst>
      <p:ext uri="{BB962C8B-B14F-4D97-AF65-F5344CB8AC3E}">
        <p14:creationId xmlns:p14="http://schemas.microsoft.com/office/powerpoint/2010/main" val="178022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2397948"/>
            <a:ext cx="8876714" cy="2062103"/>
          </a:xfrm>
          <a:prstGeom prst="rect">
            <a:avLst/>
          </a:prstGeom>
          <a:noFill/>
        </p:spPr>
        <p:txBody>
          <a:bodyPr wrap="square">
            <a:spAutoFit/>
          </a:bodyPr>
          <a:lstStyle/>
          <a:p>
            <a:r>
              <a:rPr lang="en-US" sz="3200" b="0" i="0" dirty="0">
                <a:solidFill>
                  <a:schemeClr val="bg1"/>
                </a:solidFill>
                <a:effectLst/>
                <a:latin typeface="system-ui"/>
              </a:rPr>
              <a:t>So he said, “Go and </a:t>
            </a:r>
            <a:r>
              <a:rPr lang="en-US" sz="3200" b="1" dirty="0">
                <a:solidFill>
                  <a:srgbClr val="FFFF00"/>
                </a:solidFill>
                <a:effectLst/>
                <a:latin typeface="system-ui"/>
              </a:rPr>
              <a:t>see</a:t>
            </a:r>
            <a:r>
              <a:rPr lang="en-US" sz="3200" b="0" i="0" dirty="0">
                <a:solidFill>
                  <a:schemeClr val="bg1"/>
                </a:solidFill>
                <a:effectLst/>
                <a:latin typeface="system-ui"/>
              </a:rPr>
              <a:t> where he is, that I may send and take him.” And it was told him, saying, “Behold, he is in Dothan.”</a:t>
            </a:r>
          </a:p>
          <a:p>
            <a:r>
              <a:rPr lang="en-US" sz="3200" dirty="0">
                <a:solidFill>
                  <a:schemeClr val="bg1"/>
                </a:solidFill>
                <a:latin typeface="system-ui"/>
              </a:rPr>
              <a:t>														  </a:t>
            </a:r>
            <a:r>
              <a:rPr lang="en-US" sz="3200" i="1" dirty="0">
                <a:solidFill>
                  <a:schemeClr val="bg1"/>
                </a:solidFill>
                <a:latin typeface="system-ui"/>
              </a:rPr>
              <a:t>2 Kings 6:13</a:t>
            </a:r>
            <a:endParaRPr lang="en-US" sz="3000" i="1" dirty="0">
              <a:solidFill>
                <a:schemeClr val="bg1"/>
              </a:solidFill>
            </a:endParaRPr>
          </a:p>
        </p:txBody>
      </p:sp>
    </p:spTree>
    <p:extLst>
      <p:ext uri="{BB962C8B-B14F-4D97-AF65-F5344CB8AC3E}">
        <p14:creationId xmlns:p14="http://schemas.microsoft.com/office/powerpoint/2010/main" val="256144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3" y="2397948"/>
            <a:ext cx="8876714" cy="3046988"/>
          </a:xfrm>
          <a:prstGeom prst="rect">
            <a:avLst/>
          </a:prstGeom>
          <a:noFill/>
        </p:spPr>
        <p:txBody>
          <a:bodyPr wrap="square">
            <a:spAutoFit/>
          </a:bodyPr>
          <a:lstStyle/>
          <a:p>
            <a:r>
              <a:rPr lang="en-US" sz="3200" b="1" baseline="30000" dirty="0">
                <a:solidFill>
                  <a:schemeClr val="bg1"/>
                </a:solidFill>
                <a:effectLst/>
                <a:latin typeface="system-ui"/>
              </a:rPr>
              <a:t> </a:t>
            </a:r>
            <a:r>
              <a:rPr lang="en-US" sz="3200" b="0" dirty="0">
                <a:solidFill>
                  <a:schemeClr val="bg1"/>
                </a:solidFill>
                <a:effectLst/>
                <a:latin typeface="system-ui"/>
              </a:rPr>
              <a:t>Then Elisha prayed and said, “O </a:t>
            </a:r>
            <a:r>
              <a:rPr lang="en-US" sz="3200" b="0" cap="small" dirty="0">
                <a:solidFill>
                  <a:schemeClr val="bg1"/>
                </a:solidFill>
                <a:effectLst/>
                <a:latin typeface="system-ui"/>
              </a:rPr>
              <a:t>Lord</a:t>
            </a:r>
            <a:r>
              <a:rPr lang="en-US" sz="3200" b="0" dirty="0">
                <a:solidFill>
                  <a:schemeClr val="bg1"/>
                </a:solidFill>
                <a:effectLst/>
                <a:latin typeface="system-ui"/>
              </a:rPr>
              <a:t>, I pray, open his eyes that he may </a:t>
            </a:r>
            <a:r>
              <a:rPr lang="en-US" sz="3200" b="1" dirty="0">
                <a:solidFill>
                  <a:srgbClr val="FFFF00"/>
                </a:solidFill>
                <a:effectLst/>
                <a:latin typeface="system-ui"/>
              </a:rPr>
              <a:t>see</a:t>
            </a:r>
            <a:r>
              <a:rPr lang="en-US" sz="3200" b="0" dirty="0">
                <a:solidFill>
                  <a:schemeClr val="bg1"/>
                </a:solidFill>
                <a:effectLst/>
                <a:latin typeface="system-ui"/>
              </a:rPr>
              <a:t>.” And the </a:t>
            </a:r>
            <a:r>
              <a:rPr lang="en-US" sz="3200" b="0" cap="small" dirty="0">
                <a:solidFill>
                  <a:schemeClr val="bg1"/>
                </a:solidFill>
                <a:effectLst/>
                <a:latin typeface="system-ui"/>
              </a:rPr>
              <a:t>Lord</a:t>
            </a:r>
            <a:r>
              <a:rPr lang="en-US" sz="3200" b="0" dirty="0">
                <a:solidFill>
                  <a:schemeClr val="bg1"/>
                </a:solidFill>
                <a:effectLst/>
                <a:latin typeface="system-ui"/>
              </a:rPr>
              <a:t> opened the servant’s eyes and he </a:t>
            </a:r>
            <a:r>
              <a:rPr lang="en-US" sz="3200" b="1" dirty="0">
                <a:solidFill>
                  <a:srgbClr val="FFFF00"/>
                </a:solidFill>
                <a:effectLst/>
                <a:latin typeface="system-ui"/>
              </a:rPr>
              <a:t>saw</a:t>
            </a:r>
            <a:r>
              <a:rPr lang="en-US" sz="3200" b="0" dirty="0">
                <a:solidFill>
                  <a:schemeClr val="bg1"/>
                </a:solidFill>
                <a:effectLst/>
                <a:latin typeface="system-ui"/>
              </a:rPr>
              <a:t>; and behold, the mountain was full of horses and chariots of fire all around Elisha. </a:t>
            </a:r>
            <a:r>
              <a:rPr lang="en-US" sz="3200" dirty="0">
                <a:solidFill>
                  <a:schemeClr val="bg1"/>
                </a:solidFill>
                <a:latin typeface="system-ui"/>
              </a:rPr>
              <a:t>														  														</a:t>
            </a:r>
            <a:r>
              <a:rPr lang="en-US" sz="3200" i="1" dirty="0">
                <a:solidFill>
                  <a:schemeClr val="bg1"/>
                </a:solidFill>
                <a:latin typeface="system-ui"/>
              </a:rPr>
              <a:t>2 Kings 6:17</a:t>
            </a:r>
            <a:endParaRPr lang="en-US" sz="3000" i="1" dirty="0">
              <a:solidFill>
                <a:schemeClr val="bg1"/>
              </a:solidFill>
            </a:endParaRPr>
          </a:p>
        </p:txBody>
      </p:sp>
    </p:spTree>
    <p:extLst>
      <p:ext uri="{BB962C8B-B14F-4D97-AF65-F5344CB8AC3E}">
        <p14:creationId xmlns:p14="http://schemas.microsoft.com/office/powerpoint/2010/main" val="205169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2" y="2397948"/>
            <a:ext cx="9010357" cy="2554545"/>
          </a:xfrm>
          <a:prstGeom prst="rect">
            <a:avLst/>
          </a:prstGeom>
          <a:noFill/>
        </p:spPr>
        <p:txBody>
          <a:bodyPr wrap="square">
            <a:spAutoFit/>
          </a:bodyPr>
          <a:lstStyle/>
          <a:p>
            <a:r>
              <a:rPr lang="en-US" sz="3200" b="0" i="0" dirty="0">
                <a:solidFill>
                  <a:schemeClr val="bg1"/>
                </a:solidFill>
                <a:effectLst/>
                <a:latin typeface="system-ui"/>
              </a:rPr>
              <a:t>When they came down to him, Elisha prayed to the </a:t>
            </a:r>
            <a:r>
              <a:rPr lang="en-US" sz="3200" b="0" i="0" cap="small" dirty="0">
                <a:solidFill>
                  <a:schemeClr val="bg1"/>
                </a:solidFill>
                <a:effectLst/>
                <a:latin typeface="system-ui"/>
              </a:rPr>
              <a:t>Lord</a:t>
            </a:r>
            <a:r>
              <a:rPr lang="en-US" sz="3200" b="0" i="0" dirty="0">
                <a:solidFill>
                  <a:schemeClr val="bg1"/>
                </a:solidFill>
                <a:effectLst/>
                <a:latin typeface="system-ui"/>
              </a:rPr>
              <a:t> and said, “Strike this people with </a:t>
            </a:r>
            <a:r>
              <a:rPr lang="en-US" sz="3200" b="1" i="0" dirty="0">
                <a:solidFill>
                  <a:srgbClr val="FFFF00"/>
                </a:solidFill>
                <a:effectLst/>
                <a:latin typeface="system-ui"/>
              </a:rPr>
              <a:t>blindness</a:t>
            </a:r>
            <a:r>
              <a:rPr lang="en-US" sz="3200" b="0" i="0" dirty="0">
                <a:solidFill>
                  <a:schemeClr val="bg1"/>
                </a:solidFill>
                <a:effectLst/>
                <a:latin typeface="system-ui"/>
              </a:rPr>
              <a:t>, I pray.” So He struck them with </a:t>
            </a:r>
            <a:r>
              <a:rPr lang="en-US" sz="3200" b="1" i="0" dirty="0">
                <a:solidFill>
                  <a:srgbClr val="FFFF00"/>
                </a:solidFill>
                <a:effectLst/>
                <a:latin typeface="system-ui"/>
              </a:rPr>
              <a:t>blindness</a:t>
            </a:r>
            <a:r>
              <a:rPr lang="en-US" sz="3200" b="0" i="0" dirty="0">
                <a:solidFill>
                  <a:schemeClr val="bg1"/>
                </a:solidFill>
                <a:effectLst/>
                <a:latin typeface="system-ui"/>
              </a:rPr>
              <a:t> according to the word of Elisha.</a:t>
            </a:r>
            <a:r>
              <a:rPr lang="en-US" sz="3200" dirty="0">
                <a:solidFill>
                  <a:schemeClr val="bg1"/>
                </a:solidFill>
                <a:latin typeface="system-ui"/>
              </a:rPr>
              <a:t>												  														</a:t>
            </a:r>
            <a:r>
              <a:rPr lang="en-US" sz="3200" i="1" dirty="0">
                <a:solidFill>
                  <a:schemeClr val="bg1"/>
                </a:solidFill>
                <a:latin typeface="system-ui"/>
              </a:rPr>
              <a:t>2 Kings 6:18</a:t>
            </a:r>
            <a:endParaRPr lang="en-US" sz="3000" i="1" dirty="0">
              <a:solidFill>
                <a:schemeClr val="bg1"/>
              </a:solidFill>
            </a:endParaRPr>
          </a:p>
        </p:txBody>
      </p:sp>
    </p:spTree>
    <p:extLst>
      <p:ext uri="{BB962C8B-B14F-4D97-AF65-F5344CB8AC3E}">
        <p14:creationId xmlns:p14="http://schemas.microsoft.com/office/powerpoint/2010/main" val="203051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133642" y="2397948"/>
            <a:ext cx="9010357" cy="2554545"/>
          </a:xfrm>
          <a:prstGeom prst="rect">
            <a:avLst/>
          </a:prstGeom>
          <a:noFill/>
        </p:spPr>
        <p:txBody>
          <a:bodyPr wrap="square">
            <a:spAutoFit/>
          </a:bodyPr>
          <a:lstStyle/>
          <a:p>
            <a:r>
              <a:rPr lang="en-US" sz="3200" b="0" dirty="0">
                <a:solidFill>
                  <a:schemeClr val="bg1"/>
                </a:solidFill>
                <a:effectLst/>
                <a:latin typeface="system-ui"/>
              </a:rPr>
              <a:t>When they had come into Samaria, Elisha said, “O </a:t>
            </a:r>
            <a:r>
              <a:rPr lang="en-US" sz="3200" b="0" cap="small" dirty="0">
                <a:solidFill>
                  <a:schemeClr val="bg1"/>
                </a:solidFill>
                <a:effectLst/>
                <a:latin typeface="system-ui"/>
              </a:rPr>
              <a:t>Lord</a:t>
            </a:r>
            <a:r>
              <a:rPr lang="en-US" sz="3200" b="0" dirty="0">
                <a:solidFill>
                  <a:schemeClr val="bg1"/>
                </a:solidFill>
                <a:effectLst/>
                <a:latin typeface="system-ui"/>
              </a:rPr>
              <a:t>, open the eyes of these men, that they may </a:t>
            </a:r>
            <a:r>
              <a:rPr lang="en-US" sz="3200" b="1" dirty="0">
                <a:solidFill>
                  <a:srgbClr val="FFFF00"/>
                </a:solidFill>
                <a:effectLst/>
                <a:latin typeface="system-ui"/>
              </a:rPr>
              <a:t>see</a:t>
            </a:r>
            <a:r>
              <a:rPr lang="en-US" sz="3200" b="0" dirty="0">
                <a:solidFill>
                  <a:schemeClr val="bg1"/>
                </a:solidFill>
                <a:effectLst/>
                <a:latin typeface="system-ui"/>
              </a:rPr>
              <a:t>.” So the </a:t>
            </a:r>
            <a:r>
              <a:rPr lang="en-US" sz="3200" b="0" cap="small" dirty="0">
                <a:solidFill>
                  <a:schemeClr val="bg1"/>
                </a:solidFill>
                <a:effectLst/>
                <a:latin typeface="system-ui"/>
              </a:rPr>
              <a:t>Lord</a:t>
            </a:r>
            <a:r>
              <a:rPr lang="en-US" sz="3200" b="0" dirty="0">
                <a:solidFill>
                  <a:schemeClr val="bg1"/>
                </a:solidFill>
                <a:effectLst/>
                <a:latin typeface="system-ui"/>
              </a:rPr>
              <a:t> opened their eyes and they </a:t>
            </a:r>
            <a:r>
              <a:rPr lang="en-US" sz="3200" b="1" dirty="0">
                <a:solidFill>
                  <a:srgbClr val="FFFF00"/>
                </a:solidFill>
                <a:effectLst/>
                <a:latin typeface="system-ui"/>
              </a:rPr>
              <a:t>saw</a:t>
            </a:r>
            <a:r>
              <a:rPr lang="en-US" sz="3200" b="0" dirty="0">
                <a:solidFill>
                  <a:schemeClr val="bg1"/>
                </a:solidFill>
                <a:effectLst/>
                <a:latin typeface="system-ui"/>
              </a:rPr>
              <a:t>; and behold, they were in the midst of Samaria.</a:t>
            </a:r>
            <a:r>
              <a:rPr lang="en-US" sz="3200" dirty="0">
                <a:solidFill>
                  <a:schemeClr val="bg1"/>
                </a:solidFill>
                <a:latin typeface="system-ui"/>
              </a:rPr>
              <a:t>											  						</a:t>
            </a:r>
            <a:r>
              <a:rPr lang="en-US" sz="3200" i="1" dirty="0">
                <a:solidFill>
                  <a:schemeClr val="bg1"/>
                </a:solidFill>
                <a:latin typeface="system-ui"/>
              </a:rPr>
              <a:t>2 Kings 6:20</a:t>
            </a:r>
            <a:endParaRPr lang="en-US" sz="3000" i="1" dirty="0">
              <a:solidFill>
                <a:schemeClr val="bg1"/>
              </a:solidFill>
            </a:endParaRPr>
          </a:p>
        </p:txBody>
      </p:sp>
    </p:spTree>
    <p:extLst>
      <p:ext uri="{BB962C8B-B14F-4D97-AF65-F5344CB8AC3E}">
        <p14:creationId xmlns:p14="http://schemas.microsoft.com/office/powerpoint/2010/main" val="39076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260389"/>
            <a:ext cx="9144000" cy="6586418"/>
          </a:xfrm>
          <a:prstGeom prst="rect">
            <a:avLst/>
          </a:prstGeom>
          <a:noFill/>
        </p:spPr>
        <p:txBody>
          <a:bodyPr wrap="square">
            <a:spAutoFit/>
          </a:bodyPr>
          <a:lstStyle/>
          <a:p>
            <a:pPr algn="l"/>
            <a:r>
              <a:rPr lang="en-US" sz="3000" b="0" i="0" dirty="0">
                <a:solidFill>
                  <a:schemeClr val="bg1"/>
                </a:solidFill>
                <a:effectLst/>
                <a:latin typeface="system-ui"/>
              </a:rPr>
              <a:t>Then I heard the voice of the Lord, saying, “Whom shall I send, and who will go for Us?” Then I said, “Here am I. Send me!” He said, “Go, and tell this people:</a:t>
            </a:r>
          </a:p>
          <a:p>
            <a:pPr algn="l"/>
            <a:endParaRPr lang="en-US" sz="3000" b="0" i="0" dirty="0">
              <a:solidFill>
                <a:schemeClr val="bg1"/>
              </a:solidFill>
              <a:effectLst/>
              <a:latin typeface="system-ui"/>
            </a:endParaRPr>
          </a:p>
          <a:p>
            <a:pPr algn="l"/>
            <a:r>
              <a:rPr lang="en-US" sz="3000" b="0" i="0" dirty="0">
                <a:solidFill>
                  <a:schemeClr val="bg1"/>
                </a:solidFill>
                <a:effectLst/>
                <a:latin typeface="system-ui"/>
              </a:rPr>
              <a:t>‘Keep on listening, but do not perceive;</a:t>
            </a:r>
            <a:br>
              <a:rPr lang="en-US" sz="3000" b="0" i="0" dirty="0">
                <a:solidFill>
                  <a:schemeClr val="bg1"/>
                </a:solidFill>
                <a:effectLst/>
                <a:latin typeface="system-ui"/>
              </a:rPr>
            </a:br>
            <a:r>
              <a:rPr lang="en-US" sz="3000" b="0" i="0" dirty="0">
                <a:solidFill>
                  <a:schemeClr val="bg1"/>
                </a:solidFill>
                <a:effectLst/>
                <a:latin typeface="system-ui"/>
              </a:rPr>
              <a:t>Keep on looking, but do not understand.’</a:t>
            </a:r>
            <a:br>
              <a:rPr lang="en-US" sz="3000" b="0" i="0" dirty="0">
                <a:solidFill>
                  <a:schemeClr val="bg1"/>
                </a:solidFill>
                <a:effectLst/>
                <a:latin typeface="system-ui"/>
              </a:rPr>
            </a:br>
            <a:r>
              <a:rPr lang="en-US" sz="3000" b="0" i="0" dirty="0">
                <a:solidFill>
                  <a:schemeClr val="bg1"/>
                </a:solidFill>
                <a:effectLst/>
                <a:latin typeface="system-ui"/>
              </a:rPr>
              <a:t>“Render the hearts of this people insensitive,</a:t>
            </a:r>
            <a:br>
              <a:rPr lang="en-US" sz="3000" b="0" i="0" dirty="0">
                <a:solidFill>
                  <a:schemeClr val="bg1"/>
                </a:solidFill>
                <a:effectLst/>
                <a:latin typeface="system-ui"/>
              </a:rPr>
            </a:br>
            <a:r>
              <a:rPr lang="en-US" sz="3000" b="0" i="0" dirty="0">
                <a:solidFill>
                  <a:schemeClr val="bg1"/>
                </a:solidFill>
                <a:effectLst/>
                <a:latin typeface="system-ui"/>
              </a:rPr>
              <a:t>Their ears dull,</a:t>
            </a:r>
            <a:br>
              <a:rPr lang="en-US" sz="3000" b="0" i="0" dirty="0">
                <a:solidFill>
                  <a:schemeClr val="bg1"/>
                </a:solidFill>
                <a:effectLst/>
                <a:latin typeface="system-ui"/>
              </a:rPr>
            </a:br>
            <a:r>
              <a:rPr lang="en-US" sz="3000" b="0" i="0" dirty="0">
                <a:solidFill>
                  <a:schemeClr val="bg1"/>
                </a:solidFill>
                <a:effectLst/>
                <a:latin typeface="system-ui"/>
              </a:rPr>
              <a:t>And their eyes dim,</a:t>
            </a:r>
            <a:br>
              <a:rPr lang="en-US" sz="3000" b="0" i="0" dirty="0">
                <a:solidFill>
                  <a:schemeClr val="bg1"/>
                </a:solidFill>
                <a:effectLst/>
                <a:latin typeface="system-ui"/>
              </a:rPr>
            </a:br>
            <a:r>
              <a:rPr lang="en-US" sz="3000" b="0" i="0" dirty="0">
                <a:solidFill>
                  <a:schemeClr val="bg1"/>
                </a:solidFill>
                <a:effectLst/>
                <a:latin typeface="system-ui"/>
              </a:rPr>
              <a:t>Otherwise they might see with their eyes,</a:t>
            </a:r>
            <a:br>
              <a:rPr lang="en-US" sz="3000" b="0" i="0" dirty="0">
                <a:solidFill>
                  <a:schemeClr val="bg1"/>
                </a:solidFill>
                <a:effectLst/>
                <a:latin typeface="system-ui"/>
              </a:rPr>
            </a:br>
            <a:r>
              <a:rPr lang="en-US" sz="3000" b="0" i="0" dirty="0">
                <a:solidFill>
                  <a:schemeClr val="bg1"/>
                </a:solidFill>
                <a:effectLst/>
                <a:latin typeface="system-ui"/>
              </a:rPr>
              <a:t>Hear with their ears,</a:t>
            </a:r>
            <a:br>
              <a:rPr lang="en-US" sz="3000" b="0" i="0" dirty="0">
                <a:solidFill>
                  <a:schemeClr val="bg1"/>
                </a:solidFill>
                <a:effectLst/>
                <a:latin typeface="system-ui"/>
              </a:rPr>
            </a:br>
            <a:r>
              <a:rPr lang="en-US" sz="3000" b="0" i="0" dirty="0">
                <a:solidFill>
                  <a:schemeClr val="bg1"/>
                </a:solidFill>
                <a:effectLst/>
                <a:latin typeface="system-ui"/>
              </a:rPr>
              <a:t>Understand with their hearts,</a:t>
            </a:r>
            <a:br>
              <a:rPr lang="en-US" sz="3000" b="0" i="0" dirty="0">
                <a:solidFill>
                  <a:schemeClr val="bg1"/>
                </a:solidFill>
                <a:effectLst/>
                <a:latin typeface="system-ui"/>
              </a:rPr>
            </a:br>
            <a:r>
              <a:rPr lang="en-US" sz="3000" b="0" i="0" dirty="0">
                <a:solidFill>
                  <a:schemeClr val="bg1"/>
                </a:solidFill>
                <a:effectLst/>
                <a:latin typeface="system-ui"/>
              </a:rPr>
              <a:t>And return and be healed.”</a:t>
            </a:r>
          </a:p>
          <a:p>
            <a:r>
              <a:rPr lang="en-US" sz="3200" dirty="0">
                <a:solidFill>
                  <a:schemeClr val="bg1"/>
                </a:solidFill>
                <a:latin typeface="system-ui"/>
              </a:rPr>
              <a:t>										  					</a:t>
            </a:r>
            <a:r>
              <a:rPr lang="en-US" sz="3000" i="1" dirty="0">
                <a:solidFill>
                  <a:schemeClr val="bg1"/>
                </a:solidFill>
                <a:latin typeface="system-ui"/>
              </a:rPr>
              <a:t>Isaiah 6:9-10</a:t>
            </a:r>
            <a:endParaRPr lang="en-US" sz="3000" i="1" dirty="0">
              <a:solidFill>
                <a:schemeClr val="bg1"/>
              </a:solidFill>
            </a:endParaRPr>
          </a:p>
        </p:txBody>
      </p:sp>
    </p:spTree>
    <p:extLst>
      <p:ext uri="{BB962C8B-B14F-4D97-AF65-F5344CB8AC3E}">
        <p14:creationId xmlns:p14="http://schemas.microsoft.com/office/powerpoint/2010/main" val="898936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6FCB08-ADC8-4106-BDC2-DD225E375787}"/>
              </a:ext>
            </a:extLst>
          </p:cNvPr>
          <p:cNvSpPr txBox="1"/>
          <p:nvPr/>
        </p:nvSpPr>
        <p:spPr>
          <a:xfrm>
            <a:off x="451262" y="599458"/>
            <a:ext cx="8241475" cy="2062103"/>
          </a:xfrm>
          <a:prstGeom prst="rect">
            <a:avLst/>
          </a:prstGeom>
          <a:noFill/>
        </p:spPr>
        <p:txBody>
          <a:bodyPr wrap="square">
            <a:spAutoFit/>
          </a:bodyPr>
          <a:lstStyle/>
          <a:p>
            <a:r>
              <a:rPr lang="en-US" sz="3200" b="0" i="0" dirty="0">
                <a:solidFill>
                  <a:schemeClr val="bg1"/>
                </a:solidFill>
                <a:effectLst/>
                <a:latin typeface="system-ui"/>
              </a:rPr>
              <a:t>And the </a:t>
            </a:r>
            <a:r>
              <a:rPr lang="en-US" sz="3200" b="0" i="0" cap="small" dirty="0">
                <a:solidFill>
                  <a:schemeClr val="bg1"/>
                </a:solidFill>
                <a:effectLst/>
                <a:latin typeface="system-ui"/>
              </a:rPr>
              <a:t>Lord</a:t>
            </a:r>
            <a:r>
              <a:rPr lang="en-US" sz="3200" b="0" i="0" dirty="0">
                <a:solidFill>
                  <a:schemeClr val="bg1"/>
                </a:solidFill>
                <a:effectLst/>
                <a:latin typeface="system-ui"/>
              </a:rPr>
              <a:t> opened the servant’s eyes and he saw; and behold, the mountain was full of </a:t>
            </a:r>
            <a:r>
              <a:rPr lang="en-US" sz="3200" b="1" i="0" dirty="0">
                <a:solidFill>
                  <a:srgbClr val="FFFF00"/>
                </a:solidFill>
                <a:effectLst/>
                <a:latin typeface="system-ui"/>
              </a:rPr>
              <a:t>horses and chariots of fire </a:t>
            </a:r>
            <a:r>
              <a:rPr lang="en-US" sz="3200" b="0" i="0" dirty="0">
                <a:solidFill>
                  <a:schemeClr val="bg1"/>
                </a:solidFill>
                <a:effectLst/>
                <a:latin typeface="system-ui"/>
              </a:rPr>
              <a:t>all around Elisha.</a:t>
            </a:r>
          </a:p>
          <a:p>
            <a:r>
              <a:rPr lang="en-US" sz="3200" i="1" dirty="0">
                <a:solidFill>
                  <a:schemeClr val="bg1"/>
                </a:solidFill>
                <a:latin typeface="system-ui"/>
              </a:rPr>
              <a:t>												2 Kings 6:17b</a:t>
            </a:r>
            <a:r>
              <a:rPr lang="en-US" b="0" i="0" dirty="0">
                <a:solidFill>
                  <a:srgbClr val="000000"/>
                </a:solidFill>
                <a:effectLst/>
                <a:latin typeface="system-ui"/>
              </a:rPr>
              <a:t>.</a:t>
            </a:r>
            <a:endParaRPr lang="en-US" dirty="0"/>
          </a:p>
        </p:txBody>
      </p:sp>
      <p:sp>
        <p:nvSpPr>
          <p:cNvPr id="4" name="TextBox 3">
            <a:extLst>
              <a:ext uri="{FF2B5EF4-FFF2-40B4-BE49-F238E27FC236}">
                <a16:creationId xmlns:a16="http://schemas.microsoft.com/office/drawing/2014/main" id="{03C824F1-264E-4C21-B377-6CFE67C73668}"/>
              </a:ext>
            </a:extLst>
          </p:cNvPr>
          <p:cNvSpPr txBox="1"/>
          <p:nvPr/>
        </p:nvSpPr>
        <p:spPr>
          <a:xfrm>
            <a:off x="544285" y="3703997"/>
            <a:ext cx="8241475" cy="2554545"/>
          </a:xfrm>
          <a:prstGeom prst="rect">
            <a:avLst/>
          </a:prstGeom>
          <a:noFill/>
        </p:spPr>
        <p:txBody>
          <a:bodyPr wrap="square">
            <a:spAutoFit/>
          </a:bodyPr>
          <a:lstStyle/>
          <a:p>
            <a:r>
              <a:rPr lang="en-US" sz="3200" dirty="0">
                <a:solidFill>
                  <a:schemeClr val="bg1"/>
                </a:solidFill>
              </a:rPr>
              <a:t>As they were going along and talking, behold, there appeared </a:t>
            </a:r>
            <a:r>
              <a:rPr lang="en-US" sz="3200" b="1" dirty="0">
                <a:solidFill>
                  <a:srgbClr val="FFFF00"/>
                </a:solidFill>
              </a:rPr>
              <a:t>a chariot of fire and horses of fire </a:t>
            </a:r>
            <a:r>
              <a:rPr lang="en-US" sz="3200" dirty="0">
                <a:solidFill>
                  <a:schemeClr val="bg1"/>
                </a:solidFill>
              </a:rPr>
              <a:t>which separated the two of them. And Elijah went up by a whirlwind to heaven.</a:t>
            </a:r>
            <a:r>
              <a:rPr lang="en-US" sz="3200" dirty="0">
                <a:solidFill>
                  <a:schemeClr val="bg1"/>
                </a:solidFill>
                <a:latin typeface="system-ui"/>
              </a:rPr>
              <a:t>				</a:t>
            </a:r>
            <a:r>
              <a:rPr lang="en-US" sz="3200" i="1" dirty="0">
                <a:solidFill>
                  <a:schemeClr val="bg1"/>
                </a:solidFill>
                <a:latin typeface="system-ui"/>
              </a:rPr>
              <a:t>									 2 Kings 2:11</a:t>
            </a:r>
            <a:r>
              <a:rPr lang="en-US" b="0" i="0" dirty="0">
                <a:solidFill>
                  <a:srgbClr val="000000"/>
                </a:solidFill>
                <a:effectLst/>
                <a:latin typeface="system-ui"/>
              </a:rPr>
              <a:t>.</a:t>
            </a:r>
            <a:endParaRPr lang="en-US" dirty="0"/>
          </a:p>
        </p:txBody>
      </p:sp>
    </p:spTree>
    <p:extLst>
      <p:ext uri="{BB962C8B-B14F-4D97-AF65-F5344CB8AC3E}">
        <p14:creationId xmlns:p14="http://schemas.microsoft.com/office/powerpoint/2010/main" val="3893956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87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TotalTime>
  <Words>916</Words>
  <Application>Microsoft Office PowerPoint</Application>
  <PresentationFormat>On-screen Show (4:3)</PresentationFormat>
  <Paragraphs>23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15</cp:revision>
  <dcterms:created xsi:type="dcterms:W3CDTF">2020-08-13T15:02:35Z</dcterms:created>
  <dcterms:modified xsi:type="dcterms:W3CDTF">2020-09-04T13:08:45Z</dcterms:modified>
</cp:coreProperties>
</file>