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63" r:id="rId6"/>
    <p:sldId id="264" r:id="rId7"/>
    <p:sldId id="265" r:id="rId8"/>
    <p:sldId id="266" r:id="rId9"/>
    <p:sldId id="267" r:id="rId10"/>
    <p:sldId id="268" r:id="rId11"/>
    <p:sldId id="269" r:id="rId12"/>
    <p:sldId id="2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99BB72-333C-477C-B9F8-50B5E0AA29A5}"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3493843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99BB72-333C-477C-B9F8-50B5E0AA29A5}"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12015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99BB72-333C-477C-B9F8-50B5E0AA29A5}"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314706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99BB72-333C-477C-B9F8-50B5E0AA29A5}"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2114537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9BB72-333C-477C-B9F8-50B5E0AA29A5}"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276188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99BB72-333C-477C-B9F8-50B5E0AA29A5}"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257847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99BB72-333C-477C-B9F8-50B5E0AA29A5}"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1927255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99BB72-333C-477C-B9F8-50B5E0AA29A5}"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3142451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9BB72-333C-477C-B9F8-50B5E0AA29A5}" type="datetimeFigureOut">
              <a:rPr lang="en-US" smtClean="0"/>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161181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99BB72-333C-477C-B9F8-50B5E0AA29A5}"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304535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99BB72-333C-477C-B9F8-50B5E0AA29A5}"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5160A-050A-45E9-9102-EB77FEE7A903}" type="slidenum">
              <a:rPr lang="en-US" smtClean="0"/>
              <a:t>‹#›</a:t>
            </a:fld>
            <a:endParaRPr lang="en-US"/>
          </a:p>
        </p:txBody>
      </p:sp>
    </p:spTree>
    <p:extLst>
      <p:ext uri="{BB962C8B-B14F-4D97-AF65-F5344CB8AC3E}">
        <p14:creationId xmlns:p14="http://schemas.microsoft.com/office/powerpoint/2010/main" val="65651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9BB72-333C-477C-B9F8-50B5E0AA29A5}" type="datetimeFigureOut">
              <a:rPr lang="en-US" smtClean="0"/>
              <a:t>8/14/2020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5160A-050A-45E9-9102-EB77FEE7A903}" type="slidenum">
              <a:rPr lang="en-US" smtClean="0"/>
              <a:t>‹#›</a:t>
            </a:fld>
            <a:endParaRPr lang="en-US"/>
          </a:p>
        </p:txBody>
      </p:sp>
    </p:spTree>
    <p:extLst>
      <p:ext uri="{BB962C8B-B14F-4D97-AF65-F5344CB8AC3E}">
        <p14:creationId xmlns:p14="http://schemas.microsoft.com/office/powerpoint/2010/main" val="3753933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1799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See the source image">
            <a:extLst>
              <a:ext uri="{FF2B5EF4-FFF2-40B4-BE49-F238E27FC236}">
                <a16:creationId xmlns:a16="http://schemas.microsoft.com/office/drawing/2014/main" id="{200CD539-F875-40C4-B6A9-4FE329CBB4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2" r="9825" b="-1"/>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01B3CF8-0C47-43C0-8144-04A6CEB08687}"/>
              </a:ext>
            </a:extLst>
          </p:cNvPr>
          <p:cNvSpPr txBox="1"/>
          <p:nvPr/>
        </p:nvSpPr>
        <p:spPr>
          <a:xfrm>
            <a:off x="0" y="4794615"/>
            <a:ext cx="9144000" cy="2062103"/>
          </a:xfrm>
          <a:prstGeom prst="rect">
            <a:avLst/>
          </a:prstGeom>
          <a:noFill/>
        </p:spPr>
        <p:txBody>
          <a:bodyPr wrap="square" rtlCol="0">
            <a:spAutoFit/>
          </a:bodyPr>
          <a:lstStyle/>
          <a:p>
            <a:pPr algn="ctr"/>
            <a:r>
              <a:rPr lang="en-US" sz="3200" b="1" i="0" dirty="0">
                <a:solidFill>
                  <a:srgbClr val="FFFF00"/>
                </a:solidFill>
                <a:effectLst>
                  <a:glow rad="101600">
                    <a:schemeClr val="tx1">
                      <a:alpha val="60000"/>
                    </a:schemeClr>
                  </a:glow>
                </a:effectLst>
                <a:latin typeface="system-ui"/>
              </a:rPr>
              <a:t>For all that is in the world, </a:t>
            </a:r>
            <a:r>
              <a:rPr lang="en-US" sz="3200" b="1" i="0" dirty="0">
                <a:solidFill>
                  <a:schemeClr val="bg1"/>
                </a:solidFill>
                <a:effectLst>
                  <a:glow rad="101600">
                    <a:schemeClr val="tx1">
                      <a:alpha val="60000"/>
                    </a:schemeClr>
                  </a:glow>
                </a:effectLst>
                <a:latin typeface="system-ui"/>
              </a:rPr>
              <a:t>the</a:t>
            </a:r>
            <a:r>
              <a:rPr lang="en-US" sz="3200" b="1" i="0" dirty="0">
                <a:solidFill>
                  <a:srgbClr val="FFFF00"/>
                </a:solidFill>
                <a:effectLst>
                  <a:glow rad="101600">
                    <a:schemeClr val="tx1">
                      <a:alpha val="60000"/>
                    </a:schemeClr>
                  </a:glow>
                </a:effectLst>
                <a:latin typeface="system-ui"/>
              </a:rPr>
              <a:t> </a:t>
            </a:r>
            <a:r>
              <a:rPr lang="en-US" sz="3200" b="1" i="0" dirty="0">
                <a:solidFill>
                  <a:schemeClr val="bg1"/>
                </a:solidFill>
                <a:effectLst>
                  <a:glow rad="101600">
                    <a:schemeClr val="tx1">
                      <a:alpha val="60000"/>
                    </a:schemeClr>
                  </a:glow>
                </a:effectLst>
                <a:latin typeface="system-ui"/>
              </a:rPr>
              <a:t>lust of the flesh </a:t>
            </a:r>
            <a:r>
              <a:rPr lang="en-US" sz="3200" b="1" i="0" dirty="0">
                <a:solidFill>
                  <a:srgbClr val="FFFF00"/>
                </a:solidFill>
                <a:effectLst>
                  <a:glow rad="101600">
                    <a:schemeClr val="tx1">
                      <a:alpha val="60000"/>
                    </a:schemeClr>
                  </a:glow>
                </a:effectLst>
                <a:latin typeface="system-ui"/>
              </a:rPr>
              <a:t>and </a:t>
            </a:r>
            <a:r>
              <a:rPr lang="en-US" sz="3200" b="1" i="0" dirty="0">
                <a:solidFill>
                  <a:schemeClr val="bg1"/>
                </a:solidFill>
                <a:effectLst>
                  <a:glow rad="101600">
                    <a:schemeClr val="tx1">
                      <a:alpha val="60000"/>
                    </a:schemeClr>
                  </a:glow>
                </a:effectLst>
                <a:latin typeface="system-ui"/>
              </a:rPr>
              <a:t>the</a:t>
            </a:r>
            <a:r>
              <a:rPr lang="en-US" sz="3200" b="1" i="0" dirty="0">
                <a:solidFill>
                  <a:srgbClr val="FFFF00"/>
                </a:solidFill>
                <a:effectLst>
                  <a:glow rad="101600">
                    <a:schemeClr val="tx1">
                      <a:alpha val="60000"/>
                    </a:schemeClr>
                  </a:glow>
                </a:effectLst>
                <a:latin typeface="system-ui"/>
              </a:rPr>
              <a:t> </a:t>
            </a:r>
            <a:r>
              <a:rPr lang="en-US" sz="3200" b="1" i="0" dirty="0">
                <a:solidFill>
                  <a:schemeClr val="bg1"/>
                </a:solidFill>
                <a:effectLst>
                  <a:glow rad="101600">
                    <a:schemeClr val="tx1">
                      <a:alpha val="60000"/>
                    </a:schemeClr>
                  </a:glow>
                </a:effectLst>
                <a:latin typeface="system-ui"/>
              </a:rPr>
              <a:t>lust of the eyes </a:t>
            </a:r>
            <a:r>
              <a:rPr lang="en-US" sz="3200" b="1" i="0" dirty="0">
                <a:solidFill>
                  <a:srgbClr val="FFFF00"/>
                </a:solidFill>
                <a:effectLst>
                  <a:glow rad="101600">
                    <a:schemeClr val="tx1">
                      <a:alpha val="60000"/>
                    </a:schemeClr>
                  </a:glow>
                </a:effectLst>
                <a:latin typeface="system-ui"/>
              </a:rPr>
              <a:t>and </a:t>
            </a:r>
            <a:r>
              <a:rPr lang="en-US" sz="3200" b="1" i="0" dirty="0">
                <a:solidFill>
                  <a:schemeClr val="bg1"/>
                </a:solidFill>
                <a:effectLst>
                  <a:glow rad="101600">
                    <a:schemeClr val="tx1">
                      <a:alpha val="60000"/>
                    </a:schemeClr>
                  </a:glow>
                </a:effectLst>
                <a:latin typeface="system-ui"/>
              </a:rPr>
              <a:t>the</a:t>
            </a:r>
            <a:r>
              <a:rPr lang="en-US" sz="3200" b="1" i="0" dirty="0">
                <a:solidFill>
                  <a:srgbClr val="FFFF00"/>
                </a:solidFill>
                <a:effectLst>
                  <a:glow rad="101600">
                    <a:schemeClr val="tx1">
                      <a:alpha val="60000"/>
                    </a:schemeClr>
                  </a:glow>
                </a:effectLst>
                <a:latin typeface="system-ui"/>
              </a:rPr>
              <a:t> </a:t>
            </a:r>
            <a:r>
              <a:rPr lang="en-US" sz="3200" b="1" i="0" dirty="0">
                <a:solidFill>
                  <a:schemeClr val="bg1"/>
                </a:solidFill>
                <a:effectLst>
                  <a:glow rad="101600">
                    <a:schemeClr val="tx1">
                      <a:alpha val="60000"/>
                    </a:schemeClr>
                  </a:glow>
                </a:effectLst>
                <a:latin typeface="system-ui"/>
              </a:rPr>
              <a:t>boastful pride of life</a:t>
            </a:r>
            <a:r>
              <a:rPr lang="en-US" sz="3200" b="1" i="0" dirty="0">
                <a:solidFill>
                  <a:srgbClr val="FFFF00"/>
                </a:solidFill>
                <a:effectLst>
                  <a:glow rad="101600">
                    <a:schemeClr val="tx1">
                      <a:alpha val="60000"/>
                    </a:schemeClr>
                  </a:glow>
                </a:effectLst>
                <a:latin typeface="system-ui"/>
              </a:rPr>
              <a:t>, is not from the Father, but is from the world.</a:t>
            </a:r>
          </a:p>
          <a:p>
            <a:pPr algn="ctr"/>
            <a:r>
              <a:rPr lang="en-US" sz="3000" b="1" i="1" dirty="0">
                <a:solidFill>
                  <a:srgbClr val="FFFF00"/>
                </a:solidFill>
                <a:effectLst>
                  <a:glow rad="101600">
                    <a:schemeClr val="tx1">
                      <a:alpha val="60000"/>
                    </a:schemeClr>
                  </a:glow>
                </a:effectLst>
                <a:latin typeface="system-ui"/>
              </a:rPr>
              <a:t>1 John 2:16</a:t>
            </a:r>
            <a:endParaRPr lang="en-US" sz="3000" b="1" i="1" dirty="0">
              <a:solidFill>
                <a:srgbClr val="FFFF00"/>
              </a:solidFill>
              <a:effectLst>
                <a:glow rad="101600">
                  <a:schemeClr val="tx1">
                    <a:alpha val="60000"/>
                  </a:schemeClr>
                </a:glow>
              </a:effectLst>
            </a:endParaRPr>
          </a:p>
        </p:txBody>
      </p:sp>
      <p:sp>
        <p:nvSpPr>
          <p:cNvPr id="8" name="TextBox 7">
            <a:extLst>
              <a:ext uri="{FF2B5EF4-FFF2-40B4-BE49-F238E27FC236}">
                <a16:creationId xmlns:a16="http://schemas.microsoft.com/office/drawing/2014/main" id="{E265F05F-1467-422C-8C73-7F608F130B5F}"/>
              </a:ext>
            </a:extLst>
          </p:cNvPr>
          <p:cNvSpPr txBox="1"/>
          <p:nvPr/>
        </p:nvSpPr>
        <p:spPr>
          <a:xfrm>
            <a:off x="77944" y="1363969"/>
            <a:ext cx="8988112" cy="2062103"/>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gn="ctr"/>
            <a:r>
              <a:rPr lang="en-US" sz="3200" b="0" dirty="0">
                <a:solidFill>
                  <a:schemeClr val="bg1"/>
                </a:solidFill>
                <a:effectLst/>
                <a:latin typeface="system-ui"/>
              </a:rPr>
              <a:t>For we do not have a high priest who cannot sympathize with our weaknesses, but One who has been tempted in all things as we are, yet without sin.</a:t>
            </a:r>
          </a:p>
          <a:p>
            <a:pPr algn="ctr"/>
            <a:r>
              <a:rPr lang="en-US" sz="3200" i="1" dirty="0">
                <a:solidFill>
                  <a:schemeClr val="bg1"/>
                </a:solidFill>
                <a:latin typeface="system-ui"/>
              </a:rPr>
              <a:t>Hebrews 4:15</a:t>
            </a:r>
            <a:endParaRPr lang="en-US" sz="3200" i="1" dirty="0">
              <a:solidFill>
                <a:schemeClr val="bg1"/>
              </a:solidFill>
            </a:endParaRPr>
          </a:p>
        </p:txBody>
      </p:sp>
    </p:spTree>
    <p:extLst>
      <p:ext uri="{BB962C8B-B14F-4D97-AF65-F5344CB8AC3E}">
        <p14:creationId xmlns:p14="http://schemas.microsoft.com/office/powerpoint/2010/main" val="4005396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See the source image">
            <a:extLst>
              <a:ext uri="{FF2B5EF4-FFF2-40B4-BE49-F238E27FC236}">
                <a16:creationId xmlns:a16="http://schemas.microsoft.com/office/drawing/2014/main" id="{200CD539-F875-40C4-B6A9-4FE329CBB4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2" r="9825" b="-1"/>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01B3CF8-0C47-43C0-8144-04A6CEB08687}"/>
              </a:ext>
            </a:extLst>
          </p:cNvPr>
          <p:cNvSpPr txBox="1"/>
          <p:nvPr/>
        </p:nvSpPr>
        <p:spPr>
          <a:xfrm>
            <a:off x="0" y="4274111"/>
            <a:ext cx="9144000" cy="646331"/>
          </a:xfrm>
          <a:prstGeom prst="rect">
            <a:avLst/>
          </a:prstGeom>
          <a:noFill/>
        </p:spPr>
        <p:txBody>
          <a:bodyPr wrap="square" rtlCol="0">
            <a:spAutoFit/>
          </a:bodyPr>
          <a:lstStyle/>
          <a:p>
            <a:pPr algn="ctr"/>
            <a:r>
              <a:rPr lang="en-US" sz="3600" b="1" dirty="0">
                <a:solidFill>
                  <a:srgbClr val="FFFF00"/>
                </a:solidFill>
                <a:effectLst>
                  <a:glow rad="101600">
                    <a:schemeClr val="tx1">
                      <a:alpha val="60000"/>
                    </a:schemeClr>
                  </a:glow>
                </a:effectLst>
                <a:latin typeface="system-ui"/>
              </a:rPr>
              <a:t>It is not a sin to be tempted.</a:t>
            </a:r>
            <a:endParaRPr lang="en-US" sz="3200" b="1" i="1" dirty="0">
              <a:solidFill>
                <a:srgbClr val="FFFF00"/>
              </a:solidFill>
              <a:effectLst>
                <a:glow rad="101600">
                  <a:schemeClr val="tx1">
                    <a:alpha val="60000"/>
                  </a:schemeClr>
                </a:glow>
              </a:effectLst>
            </a:endParaRPr>
          </a:p>
        </p:txBody>
      </p:sp>
      <p:sp>
        <p:nvSpPr>
          <p:cNvPr id="6" name="TextBox 5">
            <a:extLst>
              <a:ext uri="{FF2B5EF4-FFF2-40B4-BE49-F238E27FC236}">
                <a16:creationId xmlns:a16="http://schemas.microsoft.com/office/drawing/2014/main" id="{FA7499D5-9A6A-43BB-A651-7B2CBD684057}"/>
              </a:ext>
            </a:extLst>
          </p:cNvPr>
          <p:cNvSpPr txBox="1"/>
          <p:nvPr/>
        </p:nvSpPr>
        <p:spPr>
          <a:xfrm>
            <a:off x="0" y="4919724"/>
            <a:ext cx="9144000" cy="646331"/>
          </a:xfrm>
          <a:prstGeom prst="rect">
            <a:avLst/>
          </a:prstGeom>
          <a:noFill/>
        </p:spPr>
        <p:txBody>
          <a:bodyPr wrap="square" rtlCol="0">
            <a:spAutoFit/>
          </a:bodyPr>
          <a:lstStyle/>
          <a:p>
            <a:pPr algn="ctr"/>
            <a:r>
              <a:rPr lang="en-US" sz="3600" b="1" dirty="0">
                <a:solidFill>
                  <a:srgbClr val="FFFF00"/>
                </a:solidFill>
                <a:effectLst>
                  <a:glow rad="101600">
                    <a:schemeClr val="tx1">
                      <a:alpha val="60000"/>
                    </a:schemeClr>
                  </a:glow>
                </a:effectLst>
                <a:latin typeface="system-ui"/>
              </a:rPr>
              <a:t>Temptation is a part of being a disciple.</a:t>
            </a:r>
            <a:endParaRPr lang="en-US" sz="3200" b="1" i="1" dirty="0">
              <a:solidFill>
                <a:srgbClr val="FFFF00"/>
              </a:solidFill>
              <a:effectLst>
                <a:glow rad="101600">
                  <a:schemeClr val="tx1">
                    <a:alpha val="60000"/>
                  </a:schemeClr>
                </a:glow>
              </a:effectLst>
            </a:endParaRPr>
          </a:p>
        </p:txBody>
      </p:sp>
      <p:sp>
        <p:nvSpPr>
          <p:cNvPr id="7" name="TextBox 6">
            <a:extLst>
              <a:ext uri="{FF2B5EF4-FFF2-40B4-BE49-F238E27FC236}">
                <a16:creationId xmlns:a16="http://schemas.microsoft.com/office/drawing/2014/main" id="{DDED2A56-AFB0-4F33-A808-334BCFD1DE19}"/>
              </a:ext>
            </a:extLst>
          </p:cNvPr>
          <p:cNvSpPr txBox="1"/>
          <p:nvPr/>
        </p:nvSpPr>
        <p:spPr>
          <a:xfrm>
            <a:off x="0" y="5565337"/>
            <a:ext cx="9144000" cy="646331"/>
          </a:xfrm>
          <a:prstGeom prst="rect">
            <a:avLst/>
          </a:prstGeom>
          <a:noFill/>
        </p:spPr>
        <p:txBody>
          <a:bodyPr wrap="square" rtlCol="0">
            <a:spAutoFit/>
          </a:bodyPr>
          <a:lstStyle/>
          <a:p>
            <a:pPr algn="ctr"/>
            <a:r>
              <a:rPr lang="en-US" sz="3600" b="1" dirty="0">
                <a:solidFill>
                  <a:srgbClr val="FFFF00"/>
                </a:solidFill>
                <a:effectLst>
                  <a:glow rad="101600">
                    <a:schemeClr val="tx1">
                      <a:alpha val="60000"/>
                    </a:schemeClr>
                  </a:glow>
                </a:effectLst>
                <a:latin typeface="system-ui"/>
              </a:rPr>
              <a:t>Jesus used Scripture to overcome temptation.</a:t>
            </a:r>
            <a:endParaRPr lang="en-US" sz="3200" b="1" i="1" dirty="0">
              <a:solidFill>
                <a:srgbClr val="FFFF00"/>
              </a:solidFill>
              <a:effectLst>
                <a:glow rad="101600">
                  <a:schemeClr val="tx1">
                    <a:alpha val="60000"/>
                  </a:schemeClr>
                </a:glow>
              </a:effectLst>
            </a:endParaRPr>
          </a:p>
        </p:txBody>
      </p:sp>
      <p:sp>
        <p:nvSpPr>
          <p:cNvPr id="9" name="TextBox 8">
            <a:extLst>
              <a:ext uri="{FF2B5EF4-FFF2-40B4-BE49-F238E27FC236}">
                <a16:creationId xmlns:a16="http://schemas.microsoft.com/office/drawing/2014/main" id="{F55ED74A-43EB-453C-B4CA-1E19CE9EA3D6}"/>
              </a:ext>
            </a:extLst>
          </p:cNvPr>
          <p:cNvSpPr txBox="1"/>
          <p:nvPr/>
        </p:nvSpPr>
        <p:spPr>
          <a:xfrm>
            <a:off x="0" y="6210232"/>
            <a:ext cx="9144000" cy="646331"/>
          </a:xfrm>
          <a:prstGeom prst="rect">
            <a:avLst/>
          </a:prstGeom>
          <a:noFill/>
        </p:spPr>
        <p:txBody>
          <a:bodyPr wrap="square" rtlCol="0">
            <a:spAutoFit/>
          </a:bodyPr>
          <a:lstStyle/>
          <a:p>
            <a:pPr algn="ctr"/>
            <a:r>
              <a:rPr lang="en-US" sz="3600" b="1" dirty="0">
                <a:solidFill>
                  <a:srgbClr val="FFFF00"/>
                </a:solidFill>
                <a:effectLst>
                  <a:glow rad="101600">
                    <a:schemeClr val="tx1">
                      <a:alpha val="60000"/>
                    </a:schemeClr>
                  </a:glow>
                </a:effectLst>
                <a:latin typeface="system-ui"/>
              </a:rPr>
              <a:t>The devil doesn’t quit.</a:t>
            </a:r>
            <a:endParaRPr lang="en-US" sz="3200" b="1" i="1" dirty="0">
              <a:solidFill>
                <a:srgbClr val="FFFF00"/>
              </a:solidFill>
              <a:effectLst>
                <a:glow rad="101600">
                  <a:schemeClr val="tx1">
                    <a:alpha val="60000"/>
                  </a:schemeClr>
                </a:glow>
              </a:effectLst>
            </a:endParaRPr>
          </a:p>
        </p:txBody>
      </p:sp>
    </p:spTree>
    <p:extLst>
      <p:ext uri="{BB962C8B-B14F-4D97-AF65-F5344CB8AC3E}">
        <p14:creationId xmlns:p14="http://schemas.microsoft.com/office/powerpoint/2010/main" val="211873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See the source image">
            <a:extLst>
              <a:ext uri="{FF2B5EF4-FFF2-40B4-BE49-F238E27FC236}">
                <a16:creationId xmlns:a16="http://schemas.microsoft.com/office/drawing/2014/main" id="{200CD539-F875-40C4-B6A9-4FE329CBB4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2" r="9825" b="-1"/>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27A02102-9EBE-4AA6-BBEE-F623AE8D9C92}"/>
              </a:ext>
            </a:extLst>
          </p:cNvPr>
          <p:cNvSpPr txBox="1"/>
          <p:nvPr/>
        </p:nvSpPr>
        <p:spPr>
          <a:xfrm>
            <a:off x="1143" y="181957"/>
            <a:ext cx="9142857" cy="6494085"/>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gn="l"/>
            <a:r>
              <a:rPr lang="en-US" sz="3200" b="0" i="0" dirty="0">
                <a:solidFill>
                  <a:schemeClr val="bg1"/>
                </a:solidFill>
                <a:effectLst/>
                <a:latin typeface="system-ui"/>
              </a:rPr>
              <a:t>When the perishable puts on the imperishable, and the mortal puts on immortality, then shall come to pass the saying that is written:                                “Death is swallowed up in victory.”</a:t>
            </a:r>
            <a:br>
              <a:rPr lang="en-US" sz="3200" b="0" i="0" dirty="0">
                <a:solidFill>
                  <a:schemeClr val="bg1"/>
                </a:solidFill>
                <a:effectLst/>
                <a:latin typeface="system-ui"/>
              </a:rPr>
            </a:br>
            <a:r>
              <a:rPr lang="en-US" sz="3200" b="1" baseline="30000" dirty="0">
                <a:solidFill>
                  <a:schemeClr val="bg1"/>
                </a:solidFill>
                <a:latin typeface="system-ui"/>
              </a:rPr>
              <a:t>   </a:t>
            </a:r>
            <a:r>
              <a:rPr lang="en-US" sz="3200" b="0" i="0" dirty="0">
                <a:solidFill>
                  <a:schemeClr val="bg1"/>
                </a:solidFill>
                <a:effectLst/>
                <a:latin typeface="system-ui"/>
              </a:rPr>
              <a:t>“O death, where is your victory?</a:t>
            </a:r>
            <a:br>
              <a:rPr lang="en-US" sz="3200" b="0" i="0" dirty="0">
                <a:solidFill>
                  <a:schemeClr val="bg1"/>
                </a:solidFill>
                <a:effectLst/>
                <a:latin typeface="system-ui"/>
              </a:rPr>
            </a:br>
            <a:r>
              <a:rPr lang="en-US" sz="3200" b="0" i="0" dirty="0">
                <a:solidFill>
                  <a:schemeClr val="bg1"/>
                </a:solidFill>
                <a:effectLst/>
                <a:latin typeface="Courier New" panose="02070309020205020404" pitchFamily="49" charset="0"/>
              </a:rPr>
              <a:t>    </a:t>
            </a:r>
            <a:r>
              <a:rPr lang="en-US" sz="3200" b="0" i="0" dirty="0">
                <a:solidFill>
                  <a:schemeClr val="bg1"/>
                </a:solidFill>
                <a:effectLst/>
                <a:latin typeface="system-ui"/>
              </a:rPr>
              <a:t>O death, where is your sting?”</a:t>
            </a:r>
          </a:p>
          <a:p>
            <a:pPr algn="l"/>
            <a:r>
              <a:rPr lang="en-US" sz="3200" b="0" i="0" dirty="0">
                <a:solidFill>
                  <a:schemeClr val="bg1"/>
                </a:solidFill>
                <a:effectLst/>
                <a:latin typeface="system-ui"/>
              </a:rPr>
              <a:t>The sting of death is sin, and the power of sin is the law. But thanks be to God, who gives us the victory through our Lord Jesus Christ. Therefore, my beloved brothers, be steadfast, immovable, always abounding in the work of the Lord, knowing that in the Lord your labor is not in vain.</a:t>
            </a:r>
          </a:p>
          <a:p>
            <a:pPr algn="l"/>
            <a:r>
              <a:rPr lang="en-US" sz="3200" dirty="0">
                <a:solidFill>
                  <a:schemeClr val="bg1"/>
                </a:solidFill>
                <a:latin typeface="system-ui"/>
              </a:rPr>
              <a:t>											1 Corinthians 15:54-58</a:t>
            </a:r>
            <a:endParaRPr lang="en-US" sz="3200" b="0" i="0" dirty="0">
              <a:solidFill>
                <a:schemeClr val="bg1"/>
              </a:solidFill>
              <a:effectLst/>
              <a:latin typeface="system-ui"/>
            </a:endParaRPr>
          </a:p>
        </p:txBody>
      </p:sp>
    </p:spTree>
    <p:extLst>
      <p:ext uri="{BB962C8B-B14F-4D97-AF65-F5344CB8AC3E}">
        <p14:creationId xmlns:p14="http://schemas.microsoft.com/office/powerpoint/2010/main" val="137788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FAE76BF-D910-40B6-9CE4-21F960897C2D}"/>
              </a:ext>
            </a:extLst>
          </p:cNvPr>
          <p:cNvSpPr txBox="1"/>
          <p:nvPr/>
        </p:nvSpPr>
        <p:spPr>
          <a:xfrm>
            <a:off x="393895" y="2151727"/>
            <a:ext cx="8356210" cy="2554545"/>
          </a:xfrm>
          <a:prstGeom prst="rect">
            <a:avLst/>
          </a:prstGeom>
          <a:noFill/>
        </p:spPr>
        <p:txBody>
          <a:bodyPr wrap="square">
            <a:spAutoFit/>
          </a:bodyPr>
          <a:lstStyle/>
          <a:p>
            <a:pPr algn="l"/>
            <a:r>
              <a:rPr lang="en-US" sz="3200" b="0" i="0" dirty="0">
                <a:solidFill>
                  <a:schemeClr val="bg1"/>
                </a:solidFill>
                <a:effectLst/>
                <a:latin typeface="system-ui"/>
              </a:rPr>
              <a:t>Now the serpent was more crafty than any other beast of the field that the </a:t>
            </a:r>
            <a:r>
              <a:rPr lang="en-US" sz="3200" b="0" i="0" cap="small" dirty="0">
                <a:solidFill>
                  <a:schemeClr val="bg1"/>
                </a:solidFill>
                <a:effectLst/>
                <a:latin typeface="system-ui"/>
              </a:rPr>
              <a:t>Lord</a:t>
            </a:r>
            <a:r>
              <a:rPr lang="en-US" sz="3200" b="0" i="0" dirty="0">
                <a:solidFill>
                  <a:schemeClr val="bg1"/>
                </a:solidFill>
                <a:effectLst/>
                <a:latin typeface="system-ui"/>
              </a:rPr>
              <a:t> God had made.</a:t>
            </a:r>
          </a:p>
          <a:p>
            <a:pPr algn="l"/>
            <a:r>
              <a:rPr lang="en-US" sz="3200" b="0" i="0" dirty="0">
                <a:solidFill>
                  <a:schemeClr val="bg1"/>
                </a:solidFill>
                <a:effectLst/>
                <a:latin typeface="system-ui"/>
              </a:rPr>
              <a:t>He said to the woman, “Did God actually say, ‘You shall not eat of any tree in the garden’?”</a:t>
            </a:r>
          </a:p>
          <a:p>
            <a:pPr algn="l"/>
            <a:r>
              <a:rPr lang="en-US" sz="3200" i="1" dirty="0">
                <a:solidFill>
                  <a:schemeClr val="bg1"/>
                </a:solidFill>
                <a:latin typeface="system-ui"/>
              </a:rPr>
              <a:t>													Genesis 3:1</a:t>
            </a:r>
            <a:endParaRPr lang="en-US" sz="3200" b="0" i="1" dirty="0">
              <a:solidFill>
                <a:schemeClr val="bg1"/>
              </a:solidFill>
              <a:effectLst/>
              <a:latin typeface="system-ui"/>
            </a:endParaRPr>
          </a:p>
        </p:txBody>
      </p:sp>
    </p:spTree>
    <p:extLst>
      <p:ext uri="{BB962C8B-B14F-4D97-AF65-F5344CB8AC3E}">
        <p14:creationId xmlns:p14="http://schemas.microsoft.com/office/powerpoint/2010/main" val="886713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FAE76BF-D910-40B6-9CE4-21F960897C2D}"/>
              </a:ext>
            </a:extLst>
          </p:cNvPr>
          <p:cNvSpPr txBox="1"/>
          <p:nvPr/>
        </p:nvSpPr>
        <p:spPr>
          <a:xfrm>
            <a:off x="450166" y="2151727"/>
            <a:ext cx="8243668" cy="2554545"/>
          </a:xfrm>
          <a:prstGeom prst="rect">
            <a:avLst/>
          </a:prstGeom>
          <a:noFill/>
        </p:spPr>
        <p:txBody>
          <a:bodyPr wrap="square">
            <a:spAutoFit/>
          </a:bodyPr>
          <a:lstStyle/>
          <a:p>
            <a:pPr algn="l"/>
            <a:r>
              <a:rPr lang="en-US" sz="3200" b="0" i="0" dirty="0">
                <a:solidFill>
                  <a:schemeClr val="bg1"/>
                </a:solidFill>
                <a:effectLst/>
                <a:latin typeface="system-ui"/>
              </a:rPr>
              <a:t>I will put enmity between you and the woman,</a:t>
            </a:r>
            <a:br>
              <a:rPr lang="en-US" sz="3200" dirty="0">
                <a:solidFill>
                  <a:schemeClr val="bg1"/>
                </a:solidFill>
              </a:rPr>
            </a:br>
            <a:r>
              <a:rPr lang="en-US" sz="3200" b="0" i="0" dirty="0">
                <a:solidFill>
                  <a:schemeClr val="bg1"/>
                </a:solidFill>
                <a:effectLst/>
                <a:latin typeface="system-ui"/>
              </a:rPr>
              <a:t>and between your offspring and her offspring;</a:t>
            </a:r>
            <a:br>
              <a:rPr lang="en-US" sz="3200" dirty="0">
                <a:solidFill>
                  <a:schemeClr val="bg1"/>
                </a:solidFill>
              </a:rPr>
            </a:br>
            <a:r>
              <a:rPr lang="en-US" sz="3200" b="0" i="0" dirty="0">
                <a:solidFill>
                  <a:schemeClr val="bg1"/>
                </a:solidFill>
                <a:effectLst/>
                <a:latin typeface="system-ui"/>
              </a:rPr>
              <a:t>he shall bruise your head,</a:t>
            </a:r>
            <a:br>
              <a:rPr lang="en-US" sz="3200" dirty="0">
                <a:solidFill>
                  <a:schemeClr val="bg1"/>
                </a:solidFill>
              </a:rPr>
            </a:br>
            <a:r>
              <a:rPr lang="en-US" sz="3200" b="0" i="0" dirty="0">
                <a:solidFill>
                  <a:schemeClr val="bg1"/>
                </a:solidFill>
                <a:effectLst/>
                <a:latin typeface="system-ui"/>
              </a:rPr>
              <a:t>and you shall bruise his heel.</a:t>
            </a:r>
            <a:r>
              <a:rPr lang="en-US" sz="3200" i="1" dirty="0">
                <a:solidFill>
                  <a:schemeClr val="bg1"/>
                </a:solidFill>
                <a:latin typeface="system-ui"/>
              </a:rPr>
              <a:t>																				Genesis 3:15</a:t>
            </a:r>
            <a:endParaRPr lang="en-US" sz="3200" b="0" i="1" dirty="0">
              <a:solidFill>
                <a:schemeClr val="bg1"/>
              </a:solidFill>
              <a:effectLst/>
              <a:latin typeface="system-ui"/>
            </a:endParaRPr>
          </a:p>
        </p:txBody>
      </p:sp>
    </p:spTree>
    <p:extLst>
      <p:ext uri="{BB962C8B-B14F-4D97-AF65-F5344CB8AC3E}">
        <p14:creationId xmlns:p14="http://schemas.microsoft.com/office/powerpoint/2010/main" val="427611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5430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See the source image">
            <a:extLst>
              <a:ext uri="{FF2B5EF4-FFF2-40B4-BE49-F238E27FC236}">
                <a16:creationId xmlns:a16="http://schemas.microsoft.com/office/drawing/2014/main" id="{200CD539-F875-40C4-B6A9-4FE329CBB4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2" r="9825" b="-1"/>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BAE135F-3BCC-463C-9C54-1313105FECDB}"/>
              </a:ext>
            </a:extLst>
          </p:cNvPr>
          <p:cNvSpPr txBox="1"/>
          <p:nvPr/>
        </p:nvSpPr>
        <p:spPr>
          <a:xfrm>
            <a:off x="0" y="3124200"/>
            <a:ext cx="8976360" cy="1862048"/>
          </a:xfrm>
          <a:prstGeom prst="rect">
            <a:avLst/>
          </a:prstGeom>
          <a:noFill/>
        </p:spPr>
        <p:txBody>
          <a:bodyPr wrap="square" rtlCol="0">
            <a:spAutoFit/>
          </a:bodyPr>
          <a:lstStyle/>
          <a:p>
            <a:pPr algn="ctr"/>
            <a:r>
              <a:rPr lang="en-US" sz="11500" dirty="0">
                <a:solidFill>
                  <a:srgbClr val="FFC000"/>
                </a:solidFill>
                <a:effectLst>
                  <a:glow rad="228600">
                    <a:schemeClr val="accent2">
                      <a:satMod val="175000"/>
                      <a:alpha val="40000"/>
                    </a:schemeClr>
                  </a:glow>
                  <a:reflection blurRad="6350" stA="55000" endA="300" endPos="45500" dir="5400000" sy="-100000" algn="bl" rotWithShape="0"/>
                </a:effectLst>
                <a:latin typeface="Freestyle Script" panose="030804020302050B0404" pitchFamily="66" charset="0"/>
              </a:rPr>
              <a:t>Tempted by the Devil</a:t>
            </a:r>
          </a:p>
        </p:txBody>
      </p:sp>
    </p:spTree>
    <p:extLst>
      <p:ext uri="{BB962C8B-B14F-4D97-AF65-F5344CB8AC3E}">
        <p14:creationId xmlns:p14="http://schemas.microsoft.com/office/powerpoint/2010/main" val="3506599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See the source image">
            <a:extLst>
              <a:ext uri="{FF2B5EF4-FFF2-40B4-BE49-F238E27FC236}">
                <a16:creationId xmlns:a16="http://schemas.microsoft.com/office/drawing/2014/main" id="{200CD539-F875-40C4-B6A9-4FE329CBB4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2" r="9825" b="-1"/>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01B3CF8-0C47-43C0-8144-04A6CEB08687}"/>
              </a:ext>
            </a:extLst>
          </p:cNvPr>
          <p:cNvSpPr txBox="1"/>
          <p:nvPr/>
        </p:nvSpPr>
        <p:spPr>
          <a:xfrm>
            <a:off x="195805" y="2982351"/>
            <a:ext cx="8609427" cy="3477875"/>
          </a:xfrm>
          <a:prstGeom prst="rect">
            <a:avLst/>
          </a:prstGeom>
          <a:noFill/>
        </p:spPr>
        <p:txBody>
          <a:bodyPr wrap="square" rtlCol="0">
            <a:spAutoFit/>
          </a:bodyPr>
          <a:lstStyle/>
          <a:p>
            <a:pPr algn="ctr"/>
            <a:r>
              <a:rPr lang="en-US" sz="4400" b="1" dirty="0">
                <a:solidFill>
                  <a:srgbClr val="FFFF00"/>
                </a:solidFill>
                <a:effectLst>
                  <a:glow rad="101600">
                    <a:schemeClr val="tx1">
                      <a:alpha val="60000"/>
                    </a:schemeClr>
                  </a:glow>
                </a:effectLst>
              </a:rPr>
              <a:t>Matthew 4:1-11</a:t>
            </a:r>
          </a:p>
          <a:p>
            <a:pPr algn="ctr"/>
            <a:endParaRPr lang="en-US" sz="4400" b="1" dirty="0">
              <a:solidFill>
                <a:srgbClr val="FFFF00"/>
              </a:solidFill>
              <a:effectLst>
                <a:glow rad="101600">
                  <a:schemeClr val="tx1">
                    <a:alpha val="60000"/>
                  </a:schemeClr>
                </a:glow>
              </a:effectLst>
            </a:endParaRPr>
          </a:p>
          <a:p>
            <a:pPr algn="ctr"/>
            <a:r>
              <a:rPr lang="en-US" sz="4400" b="1" dirty="0">
                <a:solidFill>
                  <a:srgbClr val="FFFF00"/>
                </a:solidFill>
                <a:effectLst>
                  <a:glow rad="101600">
                    <a:schemeClr val="tx1">
                      <a:alpha val="60000"/>
                    </a:schemeClr>
                  </a:glow>
                </a:effectLst>
              </a:rPr>
              <a:t>Mark 1:12-13</a:t>
            </a:r>
          </a:p>
          <a:p>
            <a:pPr algn="ctr"/>
            <a:endParaRPr lang="en-US" sz="4400" b="1" dirty="0">
              <a:solidFill>
                <a:srgbClr val="FFFF00"/>
              </a:solidFill>
              <a:effectLst>
                <a:glow rad="101600">
                  <a:schemeClr val="tx1">
                    <a:alpha val="60000"/>
                  </a:schemeClr>
                </a:glow>
              </a:effectLst>
            </a:endParaRPr>
          </a:p>
          <a:p>
            <a:pPr algn="ctr"/>
            <a:r>
              <a:rPr lang="en-US" sz="4400" b="1" dirty="0">
                <a:solidFill>
                  <a:srgbClr val="FFFF00"/>
                </a:solidFill>
                <a:effectLst>
                  <a:glow rad="101600">
                    <a:schemeClr val="tx1">
                      <a:alpha val="60000"/>
                    </a:schemeClr>
                  </a:glow>
                </a:effectLst>
              </a:rPr>
              <a:t>Luke 4:1-13</a:t>
            </a:r>
          </a:p>
        </p:txBody>
      </p:sp>
    </p:spTree>
    <p:extLst>
      <p:ext uri="{BB962C8B-B14F-4D97-AF65-F5344CB8AC3E}">
        <p14:creationId xmlns:p14="http://schemas.microsoft.com/office/powerpoint/2010/main" val="2530167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See the source image">
            <a:extLst>
              <a:ext uri="{FF2B5EF4-FFF2-40B4-BE49-F238E27FC236}">
                <a16:creationId xmlns:a16="http://schemas.microsoft.com/office/drawing/2014/main" id="{200CD539-F875-40C4-B6A9-4FE329CBB4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2" r="9825" b="-1"/>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01B3CF8-0C47-43C0-8144-04A6CEB08687}"/>
              </a:ext>
            </a:extLst>
          </p:cNvPr>
          <p:cNvSpPr txBox="1"/>
          <p:nvPr/>
        </p:nvSpPr>
        <p:spPr>
          <a:xfrm>
            <a:off x="195805" y="2982351"/>
            <a:ext cx="8609427" cy="3477875"/>
          </a:xfrm>
          <a:prstGeom prst="rect">
            <a:avLst/>
          </a:prstGeom>
          <a:noFill/>
        </p:spPr>
        <p:txBody>
          <a:bodyPr wrap="square" rtlCol="0">
            <a:spAutoFit/>
          </a:bodyPr>
          <a:lstStyle/>
          <a:p>
            <a:pPr algn="ctr"/>
            <a:endParaRPr lang="en-US" sz="4400" b="1" dirty="0">
              <a:solidFill>
                <a:srgbClr val="FFFF00"/>
              </a:solidFill>
              <a:effectLst>
                <a:glow rad="101600">
                  <a:schemeClr val="tx1">
                    <a:alpha val="60000"/>
                  </a:schemeClr>
                </a:glow>
              </a:effectLst>
            </a:endParaRPr>
          </a:p>
          <a:p>
            <a:pPr algn="ctr"/>
            <a:endParaRPr lang="en-US" sz="4400" b="1" dirty="0">
              <a:solidFill>
                <a:srgbClr val="FFFF00"/>
              </a:solidFill>
              <a:effectLst>
                <a:glow rad="101600">
                  <a:schemeClr val="tx1">
                    <a:alpha val="60000"/>
                  </a:schemeClr>
                </a:glow>
              </a:effectLst>
            </a:endParaRPr>
          </a:p>
          <a:p>
            <a:pPr algn="ctr"/>
            <a:endParaRPr lang="en-US" sz="4400" b="1" dirty="0">
              <a:solidFill>
                <a:srgbClr val="FFFF00"/>
              </a:solidFill>
              <a:effectLst>
                <a:glow rad="101600">
                  <a:schemeClr val="tx1">
                    <a:alpha val="60000"/>
                  </a:schemeClr>
                </a:glow>
              </a:effectLst>
            </a:endParaRPr>
          </a:p>
          <a:p>
            <a:pPr algn="ctr"/>
            <a:endParaRPr lang="en-US" sz="4400" b="1" dirty="0">
              <a:solidFill>
                <a:srgbClr val="FFFF00"/>
              </a:solidFill>
              <a:effectLst>
                <a:glow rad="101600">
                  <a:schemeClr val="tx1">
                    <a:alpha val="60000"/>
                  </a:schemeClr>
                </a:glow>
              </a:effectLst>
            </a:endParaRPr>
          </a:p>
          <a:p>
            <a:pPr algn="ctr"/>
            <a:r>
              <a:rPr lang="en-US" sz="4400" b="1" dirty="0">
                <a:solidFill>
                  <a:srgbClr val="FFFF00"/>
                </a:solidFill>
                <a:effectLst>
                  <a:glow rad="101600">
                    <a:schemeClr val="tx1">
                      <a:alpha val="60000"/>
                    </a:schemeClr>
                  </a:glow>
                </a:effectLst>
              </a:rPr>
              <a:t>Luke 4:1-13</a:t>
            </a:r>
          </a:p>
        </p:txBody>
      </p:sp>
    </p:spTree>
    <p:extLst>
      <p:ext uri="{BB962C8B-B14F-4D97-AF65-F5344CB8AC3E}">
        <p14:creationId xmlns:p14="http://schemas.microsoft.com/office/powerpoint/2010/main" val="294288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See the source image">
            <a:extLst>
              <a:ext uri="{FF2B5EF4-FFF2-40B4-BE49-F238E27FC236}">
                <a16:creationId xmlns:a16="http://schemas.microsoft.com/office/drawing/2014/main" id="{200CD539-F875-40C4-B6A9-4FE329CBB4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2" r="9825" b="-1"/>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01B3CF8-0C47-43C0-8144-04A6CEB08687}"/>
              </a:ext>
            </a:extLst>
          </p:cNvPr>
          <p:cNvSpPr txBox="1"/>
          <p:nvPr/>
        </p:nvSpPr>
        <p:spPr>
          <a:xfrm>
            <a:off x="267286" y="2546253"/>
            <a:ext cx="8609427" cy="4154984"/>
          </a:xfrm>
          <a:prstGeom prst="rect">
            <a:avLst/>
          </a:prstGeom>
          <a:noFill/>
        </p:spPr>
        <p:txBody>
          <a:bodyPr wrap="square" rtlCol="0">
            <a:spAutoFit/>
          </a:bodyPr>
          <a:lstStyle/>
          <a:p>
            <a:pPr algn="ctr"/>
            <a:endParaRPr lang="en-US" sz="4400" b="1" dirty="0">
              <a:solidFill>
                <a:srgbClr val="FFFF00"/>
              </a:solidFill>
              <a:effectLst>
                <a:glow rad="101600">
                  <a:schemeClr val="tx1">
                    <a:alpha val="60000"/>
                  </a:schemeClr>
                </a:glow>
              </a:effectLst>
            </a:endParaRPr>
          </a:p>
          <a:p>
            <a:pPr algn="ctr"/>
            <a:endParaRPr lang="en-US" sz="4400" b="1" dirty="0">
              <a:solidFill>
                <a:srgbClr val="FFFF00"/>
              </a:solidFill>
              <a:effectLst>
                <a:glow rad="101600">
                  <a:schemeClr val="tx1">
                    <a:alpha val="60000"/>
                  </a:schemeClr>
                </a:glow>
              </a:effectLst>
            </a:endParaRPr>
          </a:p>
          <a:p>
            <a:pPr algn="ctr"/>
            <a:endParaRPr lang="en-US" sz="4400" b="1" dirty="0">
              <a:solidFill>
                <a:srgbClr val="FFFF00"/>
              </a:solidFill>
              <a:effectLst>
                <a:glow rad="101600">
                  <a:schemeClr val="tx1">
                    <a:alpha val="60000"/>
                  </a:schemeClr>
                </a:glow>
              </a:effectLst>
            </a:endParaRPr>
          </a:p>
          <a:p>
            <a:pPr algn="ctr"/>
            <a:endParaRPr lang="en-US" sz="4400" b="1" dirty="0">
              <a:solidFill>
                <a:srgbClr val="FFFF00"/>
              </a:solidFill>
              <a:effectLst>
                <a:glow rad="101600">
                  <a:schemeClr val="tx1">
                    <a:alpha val="60000"/>
                  </a:schemeClr>
                </a:glow>
              </a:effectLst>
            </a:endParaRPr>
          </a:p>
          <a:p>
            <a:pPr algn="ctr"/>
            <a:r>
              <a:rPr lang="en-US" sz="4400" b="1" dirty="0">
                <a:solidFill>
                  <a:srgbClr val="FFFF00"/>
                </a:solidFill>
                <a:effectLst>
                  <a:glow rad="101600">
                    <a:schemeClr val="tx1">
                      <a:alpha val="60000"/>
                    </a:schemeClr>
                  </a:glow>
                </a:effectLst>
              </a:rPr>
              <a:t>“If you are the Son of God…”</a:t>
            </a:r>
          </a:p>
          <a:p>
            <a:pPr algn="ctr"/>
            <a:r>
              <a:rPr lang="en-US" sz="4400" b="1" dirty="0">
                <a:solidFill>
                  <a:srgbClr val="FFFF00"/>
                </a:solidFill>
                <a:effectLst>
                  <a:glow rad="101600">
                    <a:schemeClr val="tx1">
                      <a:alpha val="60000"/>
                    </a:schemeClr>
                  </a:glow>
                </a:effectLst>
              </a:rPr>
              <a:t>Luke 4:3,9</a:t>
            </a:r>
          </a:p>
        </p:txBody>
      </p:sp>
      <p:sp>
        <p:nvSpPr>
          <p:cNvPr id="2" name="TextBox 1">
            <a:extLst>
              <a:ext uri="{FF2B5EF4-FFF2-40B4-BE49-F238E27FC236}">
                <a16:creationId xmlns:a16="http://schemas.microsoft.com/office/drawing/2014/main" id="{FCC5DA1E-BF81-43A5-92B0-50910DC57268}"/>
              </a:ext>
            </a:extLst>
          </p:cNvPr>
          <p:cNvSpPr txBox="1"/>
          <p:nvPr/>
        </p:nvSpPr>
        <p:spPr>
          <a:xfrm>
            <a:off x="2447777" y="2890391"/>
            <a:ext cx="4248443" cy="107721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3200" dirty="0">
                <a:solidFill>
                  <a:schemeClr val="bg1"/>
                </a:solidFill>
              </a:rPr>
              <a:t>“Adam, the son of God.”</a:t>
            </a:r>
          </a:p>
          <a:p>
            <a:pPr algn="ctr"/>
            <a:r>
              <a:rPr lang="en-US" sz="3200" dirty="0">
                <a:solidFill>
                  <a:schemeClr val="bg1"/>
                </a:solidFill>
              </a:rPr>
              <a:t>Luke 3:38</a:t>
            </a:r>
          </a:p>
        </p:txBody>
      </p:sp>
    </p:spTree>
    <p:extLst>
      <p:ext uri="{BB962C8B-B14F-4D97-AF65-F5344CB8AC3E}">
        <p14:creationId xmlns:p14="http://schemas.microsoft.com/office/powerpoint/2010/main" val="1334024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See the source image">
            <a:extLst>
              <a:ext uri="{FF2B5EF4-FFF2-40B4-BE49-F238E27FC236}">
                <a16:creationId xmlns:a16="http://schemas.microsoft.com/office/drawing/2014/main" id="{200CD539-F875-40C4-B6A9-4FE329CBB4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2" r="9825" b="-1"/>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01B3CF8-0C47-43C0-8144-04A6CEB08687}"/>
              </a:ext>
            </a:extLst>
          </p:cNvPr>
          <p:cNvSpPr txBox="1"/>
          <p:nvPr/>
        </p:nvSpPr>
        <p:spPr>
          <a:xfrm>
            <a:off x="267286" y="2546253"/>
            <a:ext cx="8609427" cy="4154984"/>
          </a:xfrm>
          <a:prstGeom prst="rect">
            <a:avLst/>
          </a:prstGeom>
          <a:noFill/>
        </p:spPr>
        <p:txBody>
          <a:bodyPr wrap="square" rtlCol="0">
            <a:spAutoFit/>
          </a:bodyPr>
          <a:lstStyle/>
          <a:p>
            <a:pPr algn="ctr"/>
            <a:endParaRPr lang="en-US" sz="4400" b="1" dirty="0">
              <a:solidFill>
                <a:srgbClr val="FFFF00"/>
              </a:solidFill>
              <a:effectLst>
                <a:glow rad="101600">
                  <a:schemeClr val="tx1">
                    <a:alpha val="60000"/>
                  </a:schemeClr>
                </a:glow>
              </a:effectLst>
            </a:endParaRPr>
          </a:p>
          <a:p>
            <a:pPr algn="ctr"/>
            <a:endParaRPr lang="en-US" sz="4400" b="1" dirty="0">
              <a:solidFill>
                <a:srgbClr val="FFFF00"/>
              </a:solidFill>
              <a:effectLst>
                <a:glow rad="101600">
                  <a:schemeClr val="tx1">
                    <a:alpha val="60000"/>
                  </a:schemeClr>
                </a:glow>
              </a:effectLst>
            </a:endParaRPr>
          </a:p>
          <a:p>
            <a:pPr algn="ctr"/>
            <a:endParaRPr lang="en-US" sz="4400" b="1" dirty="0">
              <a:solidFill>
                <a:srgbClr val="FFFF00"/>
              </a:solidFill>
              <a:effectLst>
                <a:glow rad="101600">
                  <a:schemeClr val="tx1">
                    <a:alpha val="60000"/>
                  </a:schemeClr>
                </a:glow>
              </a:effectLst>
            </a:endParaRPr>
          </a:p>
          <a:p>
            <a:pPr algn="ctr"/>
            <a:endParaRPr lang="en-US" sz="4400" b="1" dirty="0">
              <a:solidFill>
                <a:srgbClr val="FFFF00"/>
              </a:solidFill>
              <a:effectLst>
                <a:glow rad="101600">
                  <a:schemeClr val="tx1">
                    <a:alpha val="60000"/>
                  </a:schemeClr>
                </a:glow>
              </a:effectLst>
            </a:endParaRPr>
          </a:p>
          <a:p>
            <a:pPr algn="ctr"/>
            <a:r>
              <a:rPr lang="en-US" sz="4400" b="1" dirty="0">
                <a:solidFill>
                  <a:srgbClr val="FFFF00"/>
                </a:solidFill>
                <a:effectLst>
                  <a:glow rad="101600">
                    <a:schemeClr val="tx1">
                      <a:alpha val="60000"/>
                    </a:schemeClr>
                  </a:glow>
                </a:effectLst>
              </a:rPr>
              <a:t>“If you are the Son of God…”</a:t>
            </a:r>
          </a:p>
          <a:p>
            <a:pPr algn="ctr"/>
            <a:r>
              <a:rPr lang="en-US" sz="4400" b="1" dirty="0">
                <a:solidFill>
                  <a:srgbClr val="FFFF00"/>
                </a:solidFill>
                <a:effectLst>
                  <a:glow rad="101600">
                    <a:schemeClr val="tx1">
                      <a:alpha val="60000"/>
                    </a:schemeClr>
                  </a:glow>
                </a:effectLst>
              </a:rPr>
              <a:t>Luke 4:3,9</a:t>
            </a:r>
          </a:p>
        </p:txBody>
      </p:sp>
      <p:sp>
        <p:nvSpPr>
          <p:cNvPr id="2" name="TextBox 1">
            <a:extLst>
              <a:ext uri="{FF2B5EF4-FFF2-40B4-BE49-F238E27FC236}">
                <a16:creationId xmlns:a16="http://schemas.microsoft.com/office/drawing/2014/main" id="{FCC5DA1E-BF81-43A5-92B0-50910DC57268}"/>
              </a:ext>
            </a:extLst>
          </p:cNvPr>
          <p:cNvSpPr txBox="1"/>
          <p:nvPr/>
        </p:nvSpPr>
        <p:spPr>
          <a:xfrm>
            <a:off x="323556" y="156763"/>
            <a:ext cx="8496886" cy="3046988"/>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3200" dirty="0"/>
              <a:t>Then you shall say to Pharaoh, ‘Thus says the </a:t>
            </a:r>
            <a:r>
              <a:rPr lang="en-US" sz="3200" cap="small" dirty="0"/>
              <a:t>Lord</a:t>
            </a:r>
            <a:r>
              <a:rPr lang="en-US" sz="3200" dirty="0"/>
              <a:t>, “</a:t>
            </a:r>
            <a:r>
              <a:rPr lang="en-US" sz="3200" b="1" dirty="0">
                <a:solidFill>
                  <a:srgbClr val="FFFF00"/>
                </a:solidFill>
              </a:rPr>
              <a:t>Israel is My son</a:t>
            </a:r>
            <a:r>
              <a:rPr lang="en-US" sz="3200" dirty="0"/>
              <a:t>, My firstborn. So I said to you, ‘Let </a:t>
            </a:r>
            <a:r>
              <a:rPr lang="en-US" sz="3200" b="1" dirty="0">
                <a:solidFill>
                  <a:srgbClr val="FFFF00"/>
                </a:solidFill>
              </a:rPr>
              <a:t>My son </a:t>
            </a:r>
            <a:r>
              <a:rPr lang="en-US" sz="3200" dirty="0"/>
              <a:t>go that he may serve Me’; but you have refused to let him go. Behold, I will kill your son, your firstborn.”</a:t>
            </a:r>
          </a:p>
          <a:p>
            <a:pPr algn="ctr"/>
            <a:r>
              <a:rPr lang="en-US" sz="3200" dirty="0">
                <a:solidFill>
                  <a:schemeClr val="bg1"/>
                </a:solidFill>
              </a:rPr>
              <a:t>Exodus 4:22-23</a:t>
            </a:r>
          </a:p>
        </p:txBody>
      </p:sp>
      <p:sp>
        <p:nvSpPr>
          <p:cNvPr id="6" name="TextBox 5">
            <a:extLst>
              <a:ext uri="{FF2B5EF4-FFF2-40B4-BE49-F238E27FC236}">
                <a16:creationId xmlns:a16="http://schemas.microsoft.com/office/drawing/2014/main" id="{86B707BA-27DE-4E0B-AAFC-FD657BBCC2CD}"/>
              </a:ext>
            </a:extLst>
          </p:cNvPr>
          <p:cNvSpPr txBox="1"/>
          <p:nvPr/>
        </p:nvSpPr>
        <p:spPr>
          <a:xfrm>
            <a:off x="323555" y="3382834"/>
            <a:ext cx="8496887" cy="156966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3200" dirty="0"/>
              <a:t>When Israel was a youth I loved him,</a:t>
            </a:r>
            <a:br>
              <a:rPr lang="en-US" sz="3200" dirty="0"/>
            </a:br>
            <a:r>
              <a:rPr lang="en-US" sz="3200" dirty="0"/>
              <a:t>And out of Egypt I called </a:t>
            </a:r>
            <a:r>
              <a:rPr lang="en-US" sz="3200" b="1" dirty="0">
                <a:solidFill>
                  <a:srgbClr val="FFFF00"/>
                </a:solidFill>
              </a:rPr>
              <a:t>My son</a:t>
            </a:r>
            <a:r>
              <a:rPr lang="en-US" sz="3200" dirty="0"/>
              <a:t>.</a:t>
            </a:r>
          </a:p>
          <a:p>
            <a:pPr algn="ctr"/>
            <a:r>
              <a:rPr lang="en-US" sz="3200" dirty="0">
                <a:solidFill>
                  <a:schemeClr val="bg1"/>
                </a:solidFill>
              </a:rPr>
              <a:t>Hosea 11:1</a:t>
            </a:r>
          </a:p>
        </p:txBody>
      </p:sp>
    </p:spTree>
    <p:extLst>
      <p:ext uri="{BB962C8B-B14F-4D97-AF65-F5344CB8AC3E}">
        <p14:creationId xmlns:p14="http://schemas.microsoft.com/office/powerpoint/2010/main" val="2337463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483</Words>
  <Application>Microsoft Office PowerPoint</Application>
  <PresentationFormat>On-screen Show (4:3)</PresentationFormat>
  <Paragraphs>44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Courier New</vt:lpstr>
      <vt:lpstr>Freestyle Script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10</cp:revision>
  <dcterms:created xsi:type="dcterms:W3CDTF">2020-08-13T17:45:16Z</dcterms:created>
  <dcterms:modified xsi:type="dcterms:W3CDTF">2020-08-14T16:26:17Z</dcterms:modified>
</cp:coreProperties>
</file>