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70" r:id="rId4"/>
    <p:sldId id="271" r:id="rId5"/>
    <p:sldId id="272" r:id="rId6"/>
    <p:sldId id="273" r:id="rId7"/>
    <p:sldId id="274" r:id="rId8"/>
    <p:sldId id="275" r:id="rId9"/>
    <p:sldId id="276" r:id="rId10"/>
    <p:sldId id="277" r:id="rId11"/>
    <p:sldId id="278" r:id="rId12"/>
    <p:sldId id="279" r:id="rId13"/>
    <p:sldId id="281" r:id="rId14"/>
    <p:sldId id="282"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12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4B337B-50E9-4F36-8AB7-A2A6F50CAC07}" type="datetimeFigureOut">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B0CA4-9464-49F0-845B-DE3A2A373690}" type="slidenum">
              <a:rPr lang="en-US" smtClean="0"/>
              <a:t>‹#›</a:t>
            </a:fld>
            <a:endParaRPr lang="en-US"/>
          </a:p>
        </p:txBody>
      </p:sp>
    </p:spTree>
    <p:extLst>
      <p:ext uri="{BB962C8B-B14F-4D97-AF65-F5344CB8AC3E}">
        <p14:creationId xmlns:p14="http://schemas.microsoft.com/office/powerpoint/2010/main" val="18919645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4B337B-50E9-4F36-8AB7-A2A6F50CAC07}" type="datetimeFigureOut">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B0CA4-9464-49F0-845B-DE3A2A373690}" type="slidenum">
              <a:rPr lang="en-US" smtClean="0"/>
              <a:t>‹#›</a:t>
            </a:fld>
            <a:endParaRPr lang="en-US"/>
          </a:p>
        </p:txBody>
      </p:sp>
    </p:spTree>
    <p:extLst>
      <p:ext uri="{BB962C8B-B14F-4D97-AF65-F5344CB8AC3E}">
        <p14:creationId xmlns:p14="http://schemas.microsoft.com/office/powerpoint/2010/main" val="38178838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4B337B-50E9-4F36-8AB7-A2A6F50CAC07}" type="datetimeFigureOut">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B0CA4-9464-49F0-845B-DE3A2A373690}" type="slidenum">
              <a:rPr lang="en-US" smtClean="0"/>
              <a:t>‹#›</a:t>
            </a:fld>
            <a:endParaRPr lang="en-US"/>
          </a:p>
        </p:txBody>
      </p:sp>
    </p:spTree>
    <p:extLst>
      <p:ext uri="{BB962C8B-B14F-4D97-AF65-F5344CB8AC3E}">
        <p14:creationId xmlns:p14="http://schemas.microsoft.com/office/powerpoint/2010/main" val="43751192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4B337B-50E9-4F36-8AB7-A2A6F50CAC07}" type="datetimeFigureOut">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B0CA4-9464-49F0-845B-DE3A2A373690}" type="slidenum">
              <a:rPr lang="en-US" smtClean="0"/>
              <a:t>‹#›</a:t>
            </a:fld>
            <a:endParaRPr lang="en-US"/>
          </a:p>
        </p:txBody>
      </p:sp>
    </p:spTree>
    <p:extLst>
      <p:ext uri="{BB962C8B-B14F-4D97-AF65-F5344CB8AC3E}">
        <p14:creationId xmlns:p14="http://schemas.microsoft.com/office/powerpoint/2010/main" val="42927519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4B337B-50E9-4F36-8AB7-A2A6F50CAC07}" type="datetimeFigureOut">
              <a:rPr lang="en-US" smtClean="0"/>
              <a:t>8/7/2020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8B0CA4-9464-49F0-845B-DE3A2A373690}" type="slidenum">
              <a:rPr lang="en-US" smtClean="0"/>
              <a:t>‹#›</a:t>
            </a:fld>
            <a:endParaRPr lang="en-US"/>
          </a:p>
        </p:txBody>
      </p:sp>
    </p:spTree>
    <p:extLst>
      <p:ext uri="{BB962C8B-B14F-4D97-AF65-F5344CB8AC3E}">
        <p14:creationId xmlns:p14="http://schemas.microsoft.com/office/powerpoint/2010/main" val="27642845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4B337B-50E9-4F36-8AB7-A2A6F50CAC07}" type="datetimeFigureOut">
              <a:rPr lang="en-US" smtClean="0"/>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B0CA4-9464-49F0-845B-DE3A2A373690}" type="slidenum">
              <a:rPr lang="en-US" smtClean="0"/>
              <a:t>‹#›</a:t>
            </a:fld>
            <a:endParaRPr lang="en-US"/>
          </a:p>
        </p:txBody>
      </p:sp>
    </p:spTree>
    <p:extLst>
      <p:ext uri="{BB962C8B-B14F-4D97-AF65-F5344CB8AC3E}">
        <p14:creationId xmlns:p14="http://schemas.microsoft.com/office/powerpoint/2010/main" val="763364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4B337B-50E9-4F36-8AB7-A2A6F50CAC07}" type="datetimeFigureOut">
              <a:rPr lang="en-US" smtClean="0"/>
              <a:t>8/7/2020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8B0CA4-9464-49F0-845B-DE3A2A373690}" type="slidenum">
              <a:rPr lang="en-US" smtClean="0"/>
              <a:t>‹#›</a:t>
            </a:fld>
            <a:endParaRPr lang="en-US"/>
          </a:p>
        </p:txBody>
      </p:sp>
    </p:spTree>
    <p:extLst>
      <p:ext uri="{BB962C8B-B14F-4D97-AF65-F5344CB8AC3E}">
        <p14:creationId xmlns:p14="http://schemas.microsoft.com/office/powerpoint/2010/main" val="4194454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4B337B-50E9-4F36-8AB7-A2A6F50CAC07}" type="datetimeFigureOut">
              <a:rPr lang="en-US" smtClean="0"/>
              <a:t>8/7/2020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8B0CA4-9464-49F0-845B-DE3A2A373690}" type="slidenum">
              <a:rPr lang="en-US" smtClean="0"/>
              <a:t>‹#›</a:t>
            </a:fld>
            <a:endParaRPr lang="en-US"/>
          </a:p>
        </p:txBody>
      </p:sp>
    </p:spTree>
    <p:extLst>
      <p:ext uri="{BB962C8B-B14F-4D97-AF65-F5344CB8AC3E}">
        <p14:creationId xmlns:p14="http://schemas.microsoft.com/office/powerpoint/2010/main" val="19061035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4B337B-50E9-4F36-8AB7-A2A6F50CAC07}" type="datetimeFigureOut">
              <a:rPr lang="en-US" smtClean="0"/>
              <a:t>8/7/2020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8B0CA4-9464-49F0-845B-DE3A2A373690}" type="slidenum">
              <a:rPr lang="en-US" smtClean="0"/>
              <a:t>‹#›</a:t>
            </a:fld>
            <a:endParaRPr lang="en-US"/>
          </a:p>
        </p:txBody>
      </p:sp>
    </p:spTree>
    <p:extLst>
      <p:ext uri="{BB962C8B-B14F-4D97-AF65-F5344CB8AC3E}">
        <p14:creationId xmlns:p14="http://schemas.microsoft.com/office/powerpoint/2010/main" val="1497720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4B337B-50E9-4F36-8AB7-A2A6F50CAC07}" type="datetimeFigureOut">
              <a:rPr lang="en-US" smtClean="0"/>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B0CA4-9464-49F0-845B-DE3A2A373690}" type="slidenum">
              <a:rPr lang="en-US" smtClean="0"/>
              <a:t>‹#›</a:t>
            </a:fld>
            <a:endParaRPr lang="en-US"/>
          </a:p>
        </p:txBody>
      </p:sp>
    </p:spTree>
    <p:extLst>
      <p:ext uri="{BB962C8B-B14F-4D97-AF65-F5344CB8AC3E}">
        <p14:creationId xmlns:p14="http://schemas.microsoft.com/office/powerpoint/2010/main" val="32575982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4B337B-50E9-4F36-8AB7-A2A6F50CAC07}" type="datetimeFigureOut">
              <a:rPr lang="en-US" smtClean="0"/>
              <a:t>8/7/2020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8B0CA4-9464-49F0-845B-DE3A2A373690}" type="slidenum">
              <a:rPr lang="en-US" smtClean="0"/>
              <a:t>‹#›</a:t>
            </a:fld>
            <a:endParaRPr lang="en-US"/>
          </a:p>
        </p:txBody>
      </p:sp>
    </p:spTree>
    <p:extLst>
      <p:ext uri="{BB962C8B-B14F-4D97-AF65-F5344CB8AC3E}">
        <p14:creationId xmlns:p14="http://schemas.microsoft.com/office/powerpoint/2010/main" val="23336344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4B337B-50E9-4F36-8AB7-A2A6F50CAC07}" type="datetimeFigureOut">
              <a:rPr lang="en-US" smtClean="0"/>
              <a:t>8/7/2020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8B0CA4-9464-49F0-845B-DE3A2A373690}" type="slidenum">
              <a:rPr lang="en-US" smtClean="0"/>
              <a:t>‹#›</a:t>
            </a:fld>
            <a:endParaRPr lang="en-US"/>
          </a:p>
        </p:txBody>
      </p:sp>
    </p:spTree>
    <p:extLst>
      <p:ext uri="{BB962C8B-B14F-4D97-AF65-F5344CB8AC3E}">
        <p14:creationId xmlns:p14="http://schemas.microsoft.com/office/powerpoint/2010/main" val="32370304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26119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F14B4-256E-4806-A1F5-8E7CF74DBE5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3FC9E73-2A2D-4E63-8AC2-7923B91E5280}"/>
              </a:ext>
            </a:extLst>
          </p:cNvPr>
          <p:cNvSpPr>
            <a:spLocks noGrp="1"/>
          </p:cNvSpPr>
          <p:nvPr>
            <p:ph type="subTitle" idx="1"/>
          </p:nvPr>
        </p:nvSpPr>
        <p:spPr/>
        <p:txBody>
          <a:bodyPr/>
          <a:lstStyle/>
          <a:p>
            <a:endParaRPr lang="en-US"/>
          </a:p>
        </p:txBody>
      </p:sp>
      <p:pic>
        <p:nvPicPr>
          <p:cNvPr id="7" name="Picture 6" descr="See the source image">
            <a:extLst>
              <a:ext uri="{FF2B5EF4-FFF2-40B4-BE49-F238E27FC236}">
                <a16:creationId xmlns:a16="http://schemas.microsoft.com/office/drawing/2014/main" id="{5BDA0556-7F31-46F4-9790-631D206090D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011" r="19657" b="1"/>
          <a:stretch/>
        </p:blipFill>
        <p:spPr bwMode="auto">
          <a:xfrm>
            <a:off x="21" y="10"/>
            <a:ext cx="9143979" cy="685799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EAF3AEE3-4BF4-4F2F-AB2B-7EF23026700A}"/>
              </a:ext>
            </a:extLst>
          </p:cNvPr>
          <p:cNvSpPr txBox="1"/>
          <p:nvPr/>
        </p:nvSpPr>
        <p:spPr>
          <a:xfrm>
            <a:off x="1023425" y="2458023"/>
            <a:ext cx="7262446" cy="35394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3200" b="0" i="0" dirty="0">
                <a:solidFill>
                  <a:srgbClr val="000000"/>
                </a:solidFill>
                <a:effectLst/>
                <a:latin typeface="Abadi" panose="020B0604020104020204" pitchFamily="34" charset="0"/>
              </a:rPr>
              <a:t>Then He said to Thomas, “Reach here with your finger, and </a:t>
            </a:r>
            <a:r>
              <a:rPr lang="en-US" sz="3200" b="1" i="0" dirty="0">
                <a:solidFill>
                  <a:srgbClr val="FF0000"/>
                </a:solidFill>
                <a:effectLst/>
                <a:latin typeface="Abadi" panose="020B0604020104020204" pitchFamily="34" charset="0"/>
              </a:rPr>
              <a:t>see</a:t>
            </a:r>
            <a:r>
              <a:rPr lang="en-US" sz="3200" b="0" i="0" dirty="0">
                <a:solidFill>
                  <a:srgbClr val="000000"/>
                </a:solidFill>
                <a:effectLst/>
                <a:latin typeface="Abadi" panose="020B0604020104020204" pitchFamily="34" charset="0"/>
              </a:rPr>
              <a:t> My hands; and reach here your hand and put it into My side; and do not be unbelieving, but believing.” Thomas answered and said to Him, “My Lord and my God!”</a:t>
            </a:r>
            <a:r>
              <a:rPr lang="en-US" sz="3200" dirty="0">
                <a:solidFill>
                  <a:srgbClr val="000000"/>
                </a:solidFill>
                <a:latin typeface="Abadi" panose="020B0604020104020204" pitchFamily="34" charset="0"/>
              </a:rPr>
              <a:t>										            </a:t>
            </a:r>
            <a:r>
              <a:rPr lang="en-US" sz="3000" dirty="0">
                <a:solidFill>
                  <a:srgbClr val="000000"/>
                </a:solidFill>
                <a:latin typeface="Abadi" panose="020B0604020104020204" pitchFamily="34" charset="0"/>
              </a:rPr>
              <a:t>John 20:27-28</a:t>
            </a:r>
            <a:endParaRPr lang="en-US" sz="3000" dirty="0">
              <a:latin typeface="Abadi" panose="020B0604020104020204" pitchFamily="34" charset="0"/>
            </a:endParaRPr>
          </a:p>
        </p:txBody>
      </p:sp>
    </p:spTree>
    <p:extLst>
      <p:ext uri="{BB962C8B-B14F-4D97-AF65-F5344CB8AC3E}">
        <p14:creationId xmlns:p14="http://schemas.microsoft.com/office/powerpoint/2010/main" val="42930481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F14B4-256E-4806-A1F5-8E7CF74DBE5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3FC9E73-2A2D-4E63-8AC2-7923B91E5280}"/>
              </a:ext>
            </a:extLst>
          </p:cNvPr>
          <p:cNvSpPr>
            <a:spLocks noGrp="1"/>
          </p:cNvSpPr>
          <p:nvPr>
            <p:ph type="subTitle" idx="1"/>
          </p:nvPr>
        </p:nvSpPr>
        <p:spPr/>
        <p:txBody>
          <a:bodyPr/>
          <a:lstStyle/>
          <a:p>
            <a:endParaRPr lang="en-US"/>
          </a:p>
        </p:txBody>
      </p:sp>
      <p:pic>
        <p:nvPicPr>
          <p:cNvPr id="7" name="Picture 6" descr="See the source image">
            <a:extLst>
              <a:ext uri="{FF2B5EF4-FFF2-40B4-BE49-F238E27FC236}">
                <a16:creationId xmlns:a16="http://schemas.microsoft.com/office/drawing/2014/main" id="{5BDA0556-7F31-46F4-9790-631D206090D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011" r="19657" b="1"/>
          <a:stretch/>
        </p:blipFill>
        <p:spPr bwMode="auto">
          <a:xfrm>
            <a:off x="21" y="10"/>
            <a:ext cx="9143979" cy="685799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53C3A57-0E34-4D04-998B-2ADC501C018F}"/>
              </a:ext>
            </a:extLst>
          </p:cNvPr>
          <p:cNvSpPr txBox="1"/>
          <p:nvPr/>
        </p:nvSpPr>
        <p:spPr>
          <a:xfrm>
            <a:off x="291903" y="2767513"/>
            <a:ext cx="8331591" cy="206210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3200" b="0" dirty="0">
                <a:solidFill>
                  <a:srgbClr val="000000"/>
                </a:solidFill>
                <a:effectLst/>
                <a:latin typeface="Abadi" panose="020B0604020104020204" pitchFamily="34" charset="0"/>
              </a:rPr>
              <a:t>Jesus said to him, “Thomas, because you have seen Me, you have believed. Blessed are those </a:t>
            </a:r>
            <a:r>
              <a:rPr lang="en-US" sz="3200" b="1" dirty="0">
                <a:solidFill>
                  <a:srgbClr val="FF0000"/>
                </a:solidFill>
                <a:effectLst/>
                <a:latin typeface="Abadi" panose="020B0604020104020204" pitchFamily="34" charset="0"/>
              </a:rPr>
              <a:t>who have not seen </a:t>
            </a:r>
            <a:r>
              <a:rPr lang="en-US" sz="3200" b="0" dirty="0">
                <a:solidFill>
                  <a:srgbClr val="000000"/>
                </a:solidFill>
                <a:effectLst/>
                <a:latin typeface="Abadi" panose="020B0604020104020204" pitchFamily="34" charset="0"/>
              </a:rPr>
              <a:t>and yet have believed.”</a:t>
            </a:r>
            <a:r>
              <a:rPr lang="en-US" sz="3200" dirty="0">
                <a:solidFill>
                  <a:srgbClr val="000000"/>
                </a:solidFill>
                <a:latin typeface="Abadi" panose="020B0604020104020204" pitchFamily="34" charset="0"/>
              </a:rPr>
              <a:t>										         	      </a:t>
            </a:r>
            <a:r>
              <a:rPr lang="en-US" sz="3000" dirty="0">
                <a:solidFill>
                  <a:srgbClr val="000000"/>
                </a:solidFill>
                <a:latin typeface="Abadi" panose="020B0604020104020204" pitchFamily="34" charset="0"/>
              </a:rPr>
              <a:t>John 20:29</a:t>
            </a:r>
            <a:endParaRPr lang="en-US" sz="3000" dirty="0">
              <a:latin typeface="Abadi" panose="020B0604020104020204" pitchFamily="34" charset="0"/>
            </a:endParaRPr>
          </a:p>
        </p:txBody>
      </p:sp>
    </p:spTree>
    <p:extLst>
      <p:ext uri="{BB962C8B-B14F-4D97-AF65-F5344CB8AC3E}">
        <p14:creationId xmlns:p14="http://schemas.microsoft.com/office/powerpoint/2010/main" val="10829298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F14B4-256E-4806-A1F5-8E7CF74DBE5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3FC9E73-2A2D-4E63-8AC2-7923B91E5280}"/>
              </a:ext>
            </a:extLst>
          </p:cNvPr>
          <p:cNvSpPr>
            <a:spLocks noGrp="1"/>
          </p:cNvSpPr>
          <p:nvPr>
            <p:ph type="subTitle" idx="1"/>
          </p:nvPr>
        </p:nvSpPr>
        <p:spPr/>
        <p:txBody>
          <a:bodyPr/>
          <a:lstStyle/>
          <a:p>
            <a:endParaRPr lang="en-US"/>
          </a:p>
        </p:txBody>
      </p:sp>
      <p:pic>
        <p:nvPicPr>
          <p:cNvPr id="7" name="Picture 6" descr="See the source image">
            <a:extLst>
              <a:ext uri="{FF2B5EF4-FFF2-40B4-BE49-F238E27FC236}">
                <a16:creationId xmlns:a16="http://schemas.microsoft.com/office/drawing/2014/main" id="{5BDA0556-7F31-46F4-9790-631D206090D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011" r="19657" b="1"/>
          <a:stretch/>
        </p:blipFill>
        <p:spPr bwMode="auto">
          <a:xfrm>
            <a:off x="21" y="10"/>
            <a:ext cx="9143979" cy="685799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823E0387-0E43-4548-AD08-3EE0D1AC3597}"/>
              </a:ext>
            </a:extLst>
          </p:cNvPr>
          <p:cNvSpPr txBox="1"/>
          <p:nvPr/>
        </p:nvSpPr>
        <p:spPr>
          <a:xfrm>
            <a:off x="393895" y="2809714"/>
            <a:ext cx="8356209" cy="2554545"/>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l"/>
            <a:r>
              <a:rPr lang="en-US" sz="3200" b="0" i="0" dirty="0">
                <a:solidFill>
                  <a:srgbClr val="000000"/>
                </a:solidFill>
                <a:effectLst/>
                <a:latin typeface="Abadi" panose="020B0604020104020204" pitchFamily="34" charset="0"/>
              </a:rPr>
              <a:t>The one who keeps His commandments abides in Him, and He in him. We know by this that </a:t>
            </a:r>
            <a:r>
              <a:rPr lang="en-US" sz="3200" b="1" i="0" dirty="0">
                <a:solidFill>
                  <a:srgbClr val="FF0000"/>
                </a:solidFill>
                <a:effectLst/>
                <a:latin typeface="Abadi" panose="020B0604020104020204" pitchFamily="34" charset="0"/>
              </a:rPr>
              <a:t>He abides in us</a:t>
            </a:r>
            <a:r>
              <a:rPr lang="en-US" sz="3200" b="0" i="0" dirty="0">
                <a:solidFill>
                  <a:srgbClr val="000000"/>
                </a:solidFill>
                <a:effectLst/>
                <a:latin typeface="Abadi" panose="020B0604020104020204" pitchFamily="34" charset="0"/>
              </a:rPr>
              <a:t>, by the Spirit whom He has given us.	                                                      													</a:t>
            </a:r>
            <a:r>
              <a:rPr lang="en-US" sz="3200" dirty="0">
                <a:solidFill>
                  <a:srgbClr val="000000"/>
                </a:solidFill>
                <a:latin typeface="Abadi" panose="020B0604020104020204" pitchFamily="34" charset="0"/>
              </a:rPr>
              <a:t>1 </a:t>
            </a:r>
            <a:r>
              <a:rPr lang="en-US" sz="3000" dirty="0">
                <a:solidFill>
                  <a:srgbClr val="000000"/>
                </a:solidFill>
                <a:latin typeface="Abadi" panose="020B0604020104020204" pitchFamily="34" charset="0"/>
              </a:rPr>
              <a:t>John 3:24</a:t>
            </a:r>
            <a:endParaRPr lang="en-US" sz="3000" dirty="0">
              <a:latin typeface="Abadi" panose="020B0604020104020204" pitchFamily="34" charset="0"/>
            </a:endParaRPr>
          </a:p>
        </p:txBody>
      </p:sp>
    </p:spTree>
    <p:extLst>
      <p:ext uri="{BB962C8B-B14F-4D97-AF65-F5344CB8AC3E}">
        <p14:creationId xmlns:p14="http://schemas.microsoft.com/office/powerpoint/2010/main" val="40396756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F14B4-256E-4806-A1F5-8E7CF74DBE5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3FC9E73-2A2D-4E63-8AC2-7923B91E5280}"/>
              </a:ext>
            </a:extLst>
          </p:cNvPr>
          <p:cNvSpPr>
            <a:spLocks noGrp="1"/>
          </p:cNvSpPr>
          <p:nvPr>
            <p:ph type="subTitle" idx="1"/>
          </p:nvPr>
        </p:nvSpPr>
        <p:spPr/>
        <p:txBody>
          <a:bodyPr/>
          <a:lstStyle/>
          <a:p>
            <a:endParaRPr lang="en-US"/>
          </a:p>
        </p:txBody>
      </p:sp>
      <p:pic>
        <p:nvPicPr>
          <p:cNvPr id="7" name="Picture 6" descr="See the source image">
            <a:extLst>
              <a:ext uri="{FF2B5EF4-FFF2-40B4-BE49-F238E27FC236}">
                <a16:creationId xmlns:a16="http://schemas.microsoft.com/office/drawing/2014/main" id="{5BDA0556-7F31-46F4-9790-631D206090D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011" r="19657" b="1"/>
          <a:stretch/>
        </p:blipFill>
        <p:spPr bwMode="auto">
          <a:xfrm>
            <a:off x="21" y="10"/>
            <a:ext cx="9143979" cy="685799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84AFA4A5-F5F0-4C66-B3C8-1A2D52EEC5B9}"/>
              </a:ext>
            </a:extLst>
          </p:cNvPr>
          <p:cNvSpPr txBox="1"/>
          <p:nvPr/>
        </p:nvSpPr>
        <p:spPr>
          <a:xfrm>
            <a:off x="446649" y="2688649"/>
            <a:ext cx="8250702" cy="304698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3200" b="0" i="0" dirty="0">
                <a:solidFill>
                  <a:srgbClr val="000000"/>
                </a:solidFill>
                <a:effectLst/>
                <a:latin typeface="Abadi" panose="020B0604020104020204" pitchFamily="34" charset="0"/>
              </a:rPr>
              <a:t>No one has seen God at any time; if we love one another, </a:t>
            </a:r>
            <a:r>
              <a:rPr lang="en-US" sz="3200" b="1" i="0" dirty="0">
                <a:solidFill>
                  <a:srgbClr val="FF0000"/>
                </a:solidFill>
                <a:effectLst/>
                <a:latin typeface="Abadi" panose="020B0604020104020204" pitchFamily="34" charset="0"/>
              </a:rPr>
              <a:t>God abides in us</a:t>
            </a:r>
            <a:r>
              <a:rPr lang="en-US" sz="3200" b="0" i="0" dirty="0">
                <a:solidFill>
                  <a:srgbClr val="000000"/>
                </a:solidFill>
                <a:effectLst/>
                <a:latin typeface="Abadi" panose="020B0604020104020204" pitchFamily="34" charset="0"/>
              </a:rPr>
              <a:t>, and His love is perfected in us. By this we know that we abide in Him and He in us, because He has given us of His Spirit. </a:t>
            </a:r>
          </a:p>
          <a:p>
            <a:r>
              <a:rPr lang="en-US" sz="3200" dirty="0">
                <a:solidFill>
                  <a:srgbClr val="000000"/>
                </a:solidFill>
                <a:latin typeface="Abadi" panose="020B0604020104020204" pitchFamily="34" charset="0"/>
              </a:rPr>
              <a:t>											</a:t>
            </a:r>
            <a:r>
              <a:rPr lang="en-US" sz="3200" b="0" i="0" dirty="0">
                <a:solidFill>
                  <a:srgbClr val="000000"/>
                </a:solidFill>
                <a:effectLst/>
                <a:latin typeface="Abadi" panose="020B0604020104020204" pitchFamily="34" charset="0"/>
              </a:rPr>
              <a:t>1 John 4:12-13</a:t>
            </a:r>
            <a:endParaRPr lang="en-US" sz="3200" dirty="0">
              <a:latin typeface="Abadi" panose="020B0604020104020204" pitchFamily="34" charset="0"/>
            </a:endParaRPr>
          </a:p>
        </p:txBody>
      </p:sp>
    </p:spTree>
    <p:extLst>
      <p:ext uri="{BB962C8B-B14F-4D97-AF65-F5344CB8AC3E}">
        <p14:creationId xmlns:p14="http://schemas.microsoft.com/office/powerpoint/2010/main" val="7820591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F14B4-256E-4806-A1F5-8E7CF74DBE5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3FC9E73-2A2D-4E63-8AC2-7923B91E5280}"/>
              </a:ext>
            </a:extLst>
          </p:cNvPr>
          <p:cNvSpPr>
            <a:spLocks noGrp="1"/>
          </p:cNvSpPr>
          <p:nvPr>
            <p:ph type="subTitle" idx="1"/>
          </p:nvPr>
        </p:nvSpPr>
        <p:spPr/>
        <p:txBody>
          <a:bodyPr/>
          <a:lstStyle/>
          <a:p>
            <a:endParaRPr lang="en-US"/>
          </a:p>
        </p:txBody>
      </p:sp>
      <p:pic>
        <p:nvPicPr>
          <p:cNvPr id="7" name="Picture 6" descr="See the source image">
            <a:extLst>
              <a:ext uri="{FF2B5EF4-FFF2-40B4-BE49-F238E27FC236}">
                <a16:creationId xmlns:a16="http://schemas.microsoft.com/office/drawing/2014/main" id="{5BDA0556-7F31-46F4-9790-631D206090D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011" r="19657" b="1"/>
          <a:stretch/>
        </p:blipFill>
        <p:spPr bwMode="auto">
          <a:xfrm>
            <a:off x="21" y="10"/>
            <a:ext cx="9143979"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62819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F14B4-256E-4806-A1F5-8E7CF74DBE5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3FC9E73-2A2D-4E63-8AC2-7923B91E5280}"/>
              </a:ext>
            </a:extLst>
          </p:cNvPr>
          <p:cNvSpPr>
            <a:spLocks noGrp="1"/>
          </p:cNvSpPr>
          <p:nvPr>
            <p:ph type="subTitle" idx="1"/>
          </p:nvPr>
        </p:nvSpPr>
        <p:spPr/>
        <p:txBody>
          <a:bodyPr/>
          <a:lstStyle/>
          <a:p>
            <a:endParaRPr lang="en-US"/>
          </a:p>
        </p:txBody>
      </p:sp>
      <p:pic>
        <p:nvPicPr>
          <p:cNvPr id="7" name="Picture 6" descr="See the source image">
            <a:extLst>
              <a:ext uri="{FF2B5EF4-FFF2-40B4-BE49-F238E27FC236}">
                <a16:creationId xmlns:a16="http://schemas.microsoft.com/office/drawing/2014/main" id="{5BDA0556-7F31-46F4-9790-631D206090D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011" r="19657" b="1"/>
          <a:stretch/>
        </p:blipFill>
        <p:spPr bwMode="auto">
          <a:xfrm>
            <a:off x="11" y="5"/>
            <a:ext cx="9143979" cy="685799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31DF41DE-B548-4526-819D-A955187651E2}"/>
              </a:ext>
            </a:extLst>
          </p:cNvPr>
          <p:cNvSpPr txBox="1"/>
          <p:nvPr/>
        </p:nvSpPr>
        <p:spPr>
          <a:xfrm>
            <a:off x="0" y="0"/>
            <a:ext cx="9144000" cy="1569660"/>
          </a:xfrm>
          <a:prstGeom prst="rect">
            <a:avLst/>
          </a:prstGeom>
          <a:noFill/>
        </p:spPr>
        <p:txBody>
          <a:bodyPr wrap="square" rtlCol="0">
            <a:spAutoFit/>
          </a:bodyPr>
          <a:lstStyle/>
          <a:p>
            <a:pPr algn="ctr"/>
            <a:r>
              <a:rPr lang="en-US" sz="9600" dirty="0">
                <a:effectLst>
                  <a:glow rad="101600">
                    <a:schemeClr val="bg1">
                      <a:alpha val="60000"/>
                    </a:schemeClr>
                  </a:glow>
                </a:effectLst>
                <a:latin typeface="Aharoni" panose="02010803020104030203" pitchFamily="2" charset="-79"/>
                <a:cs typeface="Aharoni" panose="02010803020104030203" pitchFamily="2" charset="-79"/>
              </a:rPr>
              <a:t>Better Vision</a:t>
            </a:r>
          </a:p>
        </p:txBody>
      </p:sp>
    </p:spTree>
    <p:extLst>
      <p:ext uri="{BB962C8B-B14F-4D97-AF65-F5344CB8AC3E}">
        <p14:creationId xmlns:p14="http://schemas.microsoft.com/office/powerpoint/2010/main" val="1063522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F14B4-256E-4806-A1F5-8E7CF74DBE5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3FC9E73-2A2D-4E63-8AC2-7923B91E5280}"/>
              </a:ext>
            </a:extLst>
          </p:cNvPr>
          <p:cNvSpPr>
            <a:spLocks noGrp="1"/>
          </p:cNvSpPr>
          <p:nvPr>
            <p:ph type="subTitle" idx="1"/>
          </p:nvPr>
        </p:nvSpPr>
        <p:spPr/>
        <p:txBody>
          <a:bodyPr/>
          <a:lstStyle/>
          <a:p>
            <a:endParaRPr lang="en-US"/>
          </a:p>
        </p:txBody>
      </p:sp>
      <p:pic>
        <p:nvPicPr>
          <p:cNvPr id="7" name="Picture 6" descr="See the source image">
            <a:extLst>
              <a:ext uri="{FF2B5EF4-FFF2-40B4-BE49-F238E27FC236}">
                <a16:creationId xmlns:a16="http://schemas.microsoft.com/office/drawing/2014/main" id="{5BDA0556-7F31-46F4-9790-631D206090D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011" r="19657" b="1"/>
          <a:stretch/>
        </p:blipFill>
        <p:spPr bwMode="auto">
          <a:xfrm>
            <a:off x="21" y="10"/>
            <a:ext cx="9143979" cy="685799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C9FB01E-07C6-49DE-B97D-C09CF512B47B}"/>
              </a:ext>
            </a:extLst>
          </p:cNvPr>
          <p:cNvSpPr txBox="1"/>
          <p:nvPr/>
        </p:nvSpPr>
        <p:spPr>
          <a:xfrm>
            <a:off x="1163208" y="2025189"/>
            <a:ext cx="6817583" cy="403187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3200" b="0" i="0" dirty="0">
                <a:solidFill>
                  <a:srgbClr val="000000"/>
                </a:solidFill>
                <a:effectLst/>
                <a:latin typeface="Abadi" panose="020B0604020104020204" pitchFamily="34" charset="0"/>
              </a:rPr>
              <a:t>So when the woman </a:t>
            </a:r>
            <a:r>
              <a:rPr lang="en-US" sz="3200" b="1" i="0" dirty="0">
                <a:solidFill>
                  <a:srgbClr val="C00000"/>
                </a:solidFill>
                <a:effectLst/>
                <a:latin typeface="Abadi" panose="020B0604020104020204" pitchFamily="34" charset="0"/>
              </a:rPr>
              <a:t>saw</a:t>
            </a:r>
            <a:r>
              <a:rPr lang="en-US" sz="3200" b="0" i="0" dirty="0">
                <a:solidFill>
                  <a:srgbClr val="000000"/>
                </a:solidFill>
                <a:effectLst/>
                <a:latin typeface="Abadi" panose="020B0604020104020204" pitchFamily="34" charset="0"/>
              </a:rPr>
              <a:t> that the tree was good for food, and that it was a </a:t>
            </a:r>
            <a:r>
              <a:rPr lang="en-US" sz="3200" b="1" i="0" dirty="0">
                <a:solidFill>
                  <a:srgbClr val="C00000"/>
                </a:solidFill>
                <a:effectLst/>
                <a:latin typeface="Abadi" panose="020B0604020104020204" pitchFamily="34" charset="0"/>
              </a:rPr>
              <a:t>delight to the eyes</a:t>
            </a:r>
            <a:r>
              <a:rPr lang="en-US" sz="3200" b="0" i="0" dirty="0">
                <a:solidFill>
                  <a:srgbClr val="000000"/>
                </a:solidFill>
                <a:effectLst/>
                <a:latin typeface="Abadi" panose="020B0604020104020204" pitchFamily="34" charset="0"/>
              </a:rPr>
              <a:t>, and that the tree was to be desired to make one wise, she took of its fruit and ate, and she also gave some to her husband who was with her, and he ate.</a:t>
            </a:r>
          </a:p>
          <a:p>
            <a:r>
              <a:rPr lang="en-US" sz="3200" dirty="0">
                <a:solidFill>
                  <a:srgbClr val="000000"/>
                </a:solidFill>
                <a:latin typeface="Abadi" panose="020B0604020104020204" pitchFamily="34" charset="0"/>
              </a:rPr>
              <a:t>									   </a:t>
            </a:r>
            <a:r>
              <a:rPr lang="en-US" sz="3000" dirty="0">
                <a:solidFill>
                  <a:srgbClr val="000000"/>
                </a:solidFill>
                <a:latin typeface="Abadi" panose="020B0604020104020204" pitchFamily="34" charset="0"/>
              </a:rPr>
              <a:t>Genesis 3:6</a:t>
            </a:r>
            <a:endParaRPr lang="en-US" sz="3000" dirty="0">
              <a:latin typeface="Abadi" panose="020B0604020104020204" pitchFamily="34" charset="0"/>
            </a:endParaRPr>
          </a:p>
        </p:txBody>
      </p:sp>
    </p:spTree>
    <p:extLst>
      <p:ext uri="{BB962C8B-B14F-4D97-AF65-F5344CB8AC3E}">
        <p14:creationId xmlns:p14="http://schemas.microsoft.com/office/powerpoint/2010/main" val="8683756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F14B4-256E-4806-A1F5-8E7CF74DBE5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3FC9E73-2A2D-4E63-8AC2-7923B91E5280}"/>
              </a:ext>
            </a:extLst>
          </p:cNvPr>
          <p:cNvSpPr>
            <a:spLocks noGrp="1"/>
          </p:cNvSpPr>
          <p:nvPr>
            <p:ph type="subTitle" idx="1"/>
          </p:nvPr>
        </p:nvSpPr>
        <p:spPr/>
        <p:txBody>
          <a:bodyPr/>
          <a:lstStyle/>
          <a:p>
            <a:endParaRPr lang="en-US"/>
          </a:p>
        </p:txBody>
      </p:sp>
      <p:pic>
        <p:nvPicPr>
          <p:cNvPr id="7" name="Picture 6" descr="See the source image">
            <a:extLst>
              <a:ext uri="{FF2B5EF4-FFF2-40B4-BE49-F238E27FC236}">
                <a16:creationId xmlns:a16="http://schemas.microsoft.com/office/drawing/2014/main" id="{5BDA0556-7F31-46F4-9790-631D206090D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011" r="19657" b="1"/>
          <a:stretch/>
        </p:blipFill>
        <p:spPr bwMode="auto">
          <a:xfrm>
            <a:off x="21" y="10"/>
            <a:ext cx="9143979" cy="685799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C3BC097-7FBC-43AA-9C5C-E4D99F394D9E}"/>
              </a:ext>
            </a:extLst>
          </p:cNvPr>
          <p:cNvSpPr txBox="1"/>
          <p:nvPr/>
        </p:nvSpPr>
        <p:spPr>
          <a:xfrm>
            <a:off x="119575" y="2461288"/>
            <a:ext cx="8904849" cy="403187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3200" b="0" i="0" dirty="0">
                <a:solidFill>
                  <a:srgbClr val="000000"/>
                </a:solidFill>
                <a:effectLst/>
                <a:latin typeface="Abadi" panose="020B0604020104020204" pitchFamily="34" charset="0"/>
              </a:rPr>
              <a:t>When the people saw that Moses delayed to come down from the mountain, the people gathered themselves together to Aaron and said to him, “Up, make us gods who shall go before us. As for this Moses, the man who brought us up out of the land of Egypt, we do not know what has become of him.”</a:t>
            </a:r>
            <a:r>
              <a:rPr lang="en-US" sz="3200" dirty="0">
                <a:solidFill>
                  <a:srgbClr val="000000"/>
                </a:solidFill>
                <a:latin typeface="Abadi" panose="020B0604020104020204" pitchFamily="34" charset="0"/>
              </a:rPr>
              <a:t>									   																	</a:t>
            </a:r>
            <a:r>
              <a:rPr lang="en-US" sz="3000" dirty="0">
                <a:solidFill>
                  <a:srgbClr val="000000"/>
                </a:solidFill>
                <a:latin typeface="Abadi" panose="020B0604020104020204" pitchFamily="34" charset="0"/>
              </a:rPr>
              <a:t>Exodus 32:1</a:t>
            </a:r>
            <a:endParaRPr lang="en-US" sz="3000" dirty="0">
              <a:latin typeface="Abadi" panose="020B0604020104020204" pitchFamily="34" charset="0"/>
            </a:endParaRPr>
          </a:p>
        </p:txBody>
      </p:sp>
    </p:spTree>
    <p:extLst>
      <p:ext uri="{BB962C8B-B14F-4D97-AF65-F5344CB8AC3E}">
        <p14:creationId xmlns:p14="http://schemas.microsoft.com/office/powerpoint/2010/main" val="4159537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F14B4-256E-4806-A1F5-8E7CF74DBE5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3FC9E73-2A2D-4E63-8AC2-7923B91E5280}"/>
              </a:ext>
            </a:extLst>
          </p:cNvPr>
          <p:cNvSpPr>
            <a:spLocks noGrp="1"/>
          </p:cNvSpPr>
          <p:nvPr>
            <p:ph type="subTitle" idx="1"/>
          </p:nvPr>
        </p:nvSpPr>
        <p:spPr/>
        <p:txBody>
          <a:bodyPr/>
          <a:lstStyle/>
          <a:p>
            <a:endParaRPr lang="en-US"/>
          </a:p>
        </p:txBody>
      </p:sp>
      <p:pic>
        <p:nvPicPr>
          <p:cNvPr id="7" name="Picture 6" descr="See the source image">
            <a:extLst>
              <a:ext uri="{FF2B5EF4-FFF2-40B4-BE49-F238E27FC236}">
                <a16:creationId xmlns:a16="http://schemas.microsoft.com/office/drawing/2014/main" id="{5BDA0556-7F31-46F4-9790-631D206090D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011" r="19657" b="1"/>
          <a:stretch/>
        </p:blipFill>
        <p:spPr bwMode="auto">
          <a:xfrm>
            <a:off x="21" y="10"/>
            <a:ext cx="9143979" cy="685799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02730D1-D2AB-4E1F-866C-84AC8EC03B6C}"/>
              </a:ext>
            </a:extLst>
          </p:cNvPr>
          <p:cNvSpPr txBox="1"/>
          <p:nvPr/>
        </p:nvSpPr>
        <p:spPr>
          <a:xfrm>
            <a:off x="965367" y="2316163"/>
            <a:ext cx="7772400" cy="353943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3200" b="0" i="0" dirty="0">
                <a:solidFill>
                  <a:srgbClr val="000000"/>
                </a:solidFill>
                <a:effectLst/>
                <a:latin typeface="Abadi" panose="020B0604020104020204" pitchFamily="34" charset="0"/>
              </a:rPr>
              <a:t>when I </a:t>
            </a:r>
            <a:r>
              <a:rPr lang="en-US" sz="3200" b="1" i="0" dirty="0">
                <a:solidFill>
                  <a:srgbClr val="C00000"/>
                </a:solidFill>
                <a:effectLst/>
                <a:latin typeface="Abadi" panose="020B0604020104020204" pitchFamily="34" charset="0"/>
              </a:rPr>
              <a:t>saw</a:t>
            </a:r>
            <a:r>
              <a:rPr lang="en-US" sz="3200" b="0" i="0" dirty="0">
                <a:solidFill>
                  <a:srgbClr val="000000"/>
                </a:solidFill>
                <a:effectLst/>
                <a:latin typeface="Abadi" panose="020B0604020104020204" pitchFamily="34" charset="0"/>
              </a:rPr>
              <a:t> among the spoil a beautiful cloak from Shinar, and 200 shekels of silver, and a bar of gold weighing 50 shekels, then I coveted them and took them. And see, they are hidden in the earth inside my tent, with the silver underneath.”</a:t>
            </a:r>
            <a:r>
              <a:rPr lang="en-US" sz="3200" dirty="0">
                <a:solidFill>
                  <a:srgbClr val="000000"/>
                </a:solidFill>
                <a:latin typeface="Abadi" panose="020B0604020104020204" pitchFamily="34" charset="0"/>
              </a:rPr>
              <a:t>			   									</a:t>
            </a:r>
            <a:r>
              <a:rPr lang="en-US" sz="3000" dirty="0">
                <a:solidFill>
                  <a:srgbClr val="000000"/>
                </a:solidFill>
                <a:latin typeface="Abadi" panose="020B0604020104020204" pitchFamily="34" charset="0"/>
              </a:rPr>
              <a:t>Joshua 7:21</a:t>
            </a:r>
            <a:endParaRPr lang="en-US" sz="3000" dirty="0">
              <a:latin typeface="Abadi" panose="020B0604020104020204" pitchFamily="34" charset="0"/>
            </a:endParaRPr>
          </a:p>
        </p:txBody>
      </p:sp>
    </p:spTree>
    <p:extLst>
      <p:ext uri="{BB962C8B-B14F-4D97-AF65-F5344CB8AC3E}">
        <p14:creationId xmlns:p14="http://schemas.microsoft.com/office/powerpoint/2010/main" val="343278731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F14B4-256E-4806-A1F5-8E7CF74DBE5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3FC9E73-2A2D-4E63-8AC2-7923B91E5280}"/>
              </a:ext>
            </a:extLst>
          </p:cNvPr>
          <p:cNvSpPr>
            <a:spLocks noGrp="1"/>
          </p:cNvSpPr>
          <p:nvPr>
            <p:ph type="subTitle" idx="1"/>
          </p:nvPr>
        </p:nvSpPr>
        <p:spPr/>
        <p:txBody>
          <a:bodyPr/>
          <a:lstStyle/>
          <a:p>
            <a:endParaRPr lang="en-US"/>
          </a:p>
        </p:txBody>
      </p:sp>
      <p:pic>
        <p:nvPicPr>
          <p:cNvPr id="7" name="Picture 6" descr="See the source image">
            <a:extLst>
              <a:ext uri="{FF2B5EF4-FFF2-40B4-BE49-F238E27FC236}">
                <a16:creationId xmlns:a16="http://schemas.microsoft.com/office/drawing/2014/main" id="{5BDA0556-7F31-46F4-9790-631D206090D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011" r="19657" b="1"/>
          <a:stretch/>
        </p:blipFill>
        <p:spPr bwMode="auto">
          <a:xfrm>
            <a:off x="21" y="10"/>
            <a:ext cx="9143979" cy="685799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BBCD5F8-43C2-4009-A485-912D169F4A39}"/>
              </a:ext>
            </a:extLst>
          </p:cNvPr>
          <p:cNvSpPr txBox="1"/>
          <p:nvPr/>
        </p:nvSpPr>
        <p:spPr>
          <a:xfrm>
            <a:off x="965367" y="2688649"/>
            <a:ext cx="7772400" cy="304698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3200" b="0" i="0" dirty="0">
                <a:solidFill>
                  <a:srgbClr val="000000"/>
                </a:solidFill>
                <a:effectLst/>
                <a:latin typeface="Abadi" panose="020B0604020104020204" pitchFamily="34" charset="0"/>
              </a:rPr>
              <a:t>It happened, late one afternoon, when David arose from his couch and was walking on the roof of the king's house, that he </a:t>
            </a:r>
            <a:r>
              <a:rPr lang="en-US" sz="3200" b="1" i="0" dirty="0">
                <a:solidFill>
                  <a:srgbClr val="C00000"/>
                </a:solidFill>
                <a:effectLst/>
                <a:latin typeface="Abadi" panose="020B0604020104020204" pitchFamily="34" charset="0"/>
              </a:rPr>
              <a:t>saw</a:t>
            </a:r>
            <a:r>
              <a:rPr lang="en-US" sz="3200" b="0" i="0" dirty="0">
                <a:solidFill>
                  <a:srgbClr val="000000"/>
                </a:solidFill>
                <a:effectLst/>
                <a:latin typeface="Abadi" panose="020B0604020104020204" pitchFamily="34" charset="0"/>
              </a:rPr>
              <a:t> from the roof a woman bathing; and the woman was very beautiful.</a:t>
            </a:r>
            <a:r>
              <a:rPr lang="en-US" sz="3200" dirty="0">
                <a:solidFill>
                  <a:srgbClr val="000000"/>
                </a:solidFill>
                <a:latin typeface="Abadi" panose="020B0604020104020204" pitchFamily="34" charset="0"/>
              </a:rPr>
              <a:t>				   							</a:t>
            </a:r>
            <a:r>
              <a:rPr lang="en-US" sz="3000" dirty="0">
                <a:solidFill>
                  <a:srgbClr val="000000"/>
                </a:solidFill>
                <a:latin typeface="Abadi" panose="020B0604020104020204" pitchFamily="34" charset="0"/>
              </a:rPr>
              <a:t>2 Samuel 11:2</a:t>
            </a:r>
            <a:endParaRPr lang="en-US" sz="3000" dirty="0">
              <a:latin typeface="Abadi" panose="020B0604020104020204" pitchFamily="34" charset="0"/>
            </a:endParaRPr>
          </a:p>
        </p:txBody>
      </p:sp>
    </p:spTree>
    <p:extLst>
      <p:ext uri="{BB962C8B-B14F-4D97-AF65-F5344CB8AC3E}">
        <p14:creationId xmlns:p14="http://schemas.microsoft.com/office/powerpoint/2010/main" val="291014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F14B4-256E-4806-A1F5-8E7CF74DBE5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3FC9E73-2A2D-4E63-8AC2-7923B91E5280}"/>
              </a:ext>
            </a:extLst>
          </p:cNvPr>
          <p:cNvSpPr>
            <a:spLocks noGrp="1"/>
          </p:cNvSpPr>
          <p:nvPr>
            <p:ph type="subTitle" idx="1"/>
          </p:nvPr>
        </p:nvSpPr>
        <p:spPr/>
        <p:txBody>
          <a:bodyPr/>
          <a:lstStyle/>
          <a:p>
            <a:endParaRPr lang="en-US"/>
          </a:p>
        </p:txBody>
      </p:sp>
      <p:pic>
        <p:nvPicPr>
          <p:cNvPr id="7" name="Picture 6" descr="See the source image">
            <a:extLst>
              <a:ext uri="{FF2B5EF4-FFF2-40B4-BE49-F238E27FC236}">
                <a16:creationId xmlns:a16="http://schemas.microsoft.com/office/drawing/2014/main" id="{5BDA0556-7F31-46F4-9790-631D206090D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011" r="19657" b="1"/>
          <a:stretch/>
        </p:blipFill>
        <p:spPr bwMode="auto">
          <a:xfrm>
            <a:off x="21" y="10"/>
            <a:ext cx="9143979" cy="685799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AE1C8B0-B625-4C3F-A594-8000F4260FDF}"/>
              </a:ext>
            </a:extLst>
          </p:cNvPr>
          <p:cNvSpPr txBox="1"/>
          <p:nvPr/>
        </p:nvSpPr>
        <p:spPr>
          <a:xfrm>
            <a:off x="1143000" y="2021924"/>
            <a:ext cx="6738426" cy="403187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3200" b="0" i="0" dirty="0">
                <a:solidFill>
                  <a:srgbClr val="000000"/>
                </a:solidFill>
                <a:effectLst/>
                <a:latin typeface="Abadi" panose="020B0604020104020204" pitchFamily="34" charset="0"/>
              </a:rPr>
              <a:t>That which was from the beginning, which we have heard, which </a:t>
            </a:r>
            <a:r>
              <a:rPr lang="en-US" sz="3200" b="1" i="0" dirty="0">
                <a:solidFill>
                  <a:srgbClr val="C00000"/>
                </a:solidFill>
                <a:effectLst/>
                <a:latin typeface="Abadi" panose="020B0604020104020204" pitchFamily="34" charset="0"/>
              </a:rPr>
              <a:t>we have seen </a:t>
            </a:r>
            <a:r>
              <a:rPr lang="en-US" sz="3200" i="0" dirty="0">
                <a:effectLst/>
                <a:latin typeface="Abadi" panose="020B0604020104020204" pitchFamily="34" charset="0"/>
              </a:rPr>
              <a:t>with our eyes</a:t>
            </a:r>
            <a:r>
              <a:rPr lang="en-US" sz="3200" b="0" i="0" dirty="0">
                <a:solidFill>
                  <a:srgbClr val="000000"/>
                </a:solidFill>
                <a:effectLst/>
                <a:latin typeface="Abadi" panose="020B0604020104020204" pitchFamily="34" charset="0"/>
              </a:rPr>
              <a:t>, which we looked upon and have touched with our hands, concerning the word of life…we have </a:t>
            </a:r>
            <a:r>
              <a:rPr lang="en-US" sz="3200" b="1" i="0" dirty="0">
                <a:solidFill>
                  <a:srgbClr val="C00000"/>
                </a:solidFill>
                <a:effectLst/>
                <a:latin typeface="Abadi" panose="020B0604020104020204" pitchFamily="34" charset="0"/>
              </a:rPr>
              <a:t>seen</a:t>
            </a:r>
            <a:r>
              <a:rPr lang="en-US" sz="3200" b="0" i="0" dirty="0">
                <a:solidFill>
                  <a:srgbClr val="000000"/>
                </a:solidFill>
                <a:effectLst/>
                <a:latin typeface="Abadi" panose="020B0604020104020204" pitchFamily="34" charset="0"/>
              </a:rPr>
              <a:t> it…that which we have </a:t>
            </a:r>
            <a:r>
              <a:rPr lang="en-US" sz="3200" b="1" i="0" dirty="0">
                <a:solidFill>
                  <a:srgbClr val="C00000"/>
                </a:solidFill>
                <a:effectLst/>
                <a:latin typeface="Abadi" panose="020B0604020104020204" pitchFamily="34" charset="0"/>
              </a:rPr>
              <a:t>seen</a:t>
            </a:r>
            <a:r>
              <a:rPr lang="en-US" sz="3200" b="0" i="0" dirty="0">
                <a:solidFill>
                  <a:srgbClr val="000000"/>
                </a:solidFill>
                <a:effectLst/>
                <a:latin typeface="Abadi" panose="020B0604020104020204" pitchFamily="34" charset="0"/>
              </a:rPr>
              <a:t>…</a:t>
            </a:r>
          </a:p>
          <a:p>
            <a:r>
              <a:rPr lang="en-US" sz="3200" dirty="0">
                <a:solidFill>
                  <a:srgbClr val="000000"/>
                </a:solidFill>
                <a:latin typeface="Abadi" panose="020B0604020104020204" pitchFamily="34" charset="0"/>
              </a:rPr>
              <a:t>									</a:t>
            </a:r>
            <a:r>
              <a:rPr lang="en-US" sz="3000" dirty="0">
                <a:solidFill>
                  <a:srgbClr val="000000"/>
                </a:solidFill>
                <a:latin typeface="Abadi" panose="020B0604020104020204" pitchFamily="34" charset="0"/>
              </a:rPr>
              <a:t>1 John 1:1-3</a:t>
            </a:r>
            <a:endParaRPr lang="en-US" sz="3000" dirty="0">
              <a:latin typeface="Abadi" panose="020B0604020104020204" pitchFamily="34" charset="0"/>
            </a:endParaRPr>
          </a:p>
        </p:txBody>
      </p:sp>
    </p:spTree>
    <p:extLst>
      <p:ext uri="{BB962C8B-B14F-4D97-AF65-F5344CB8AC3E}">
        <p14:creationId xmlns:p14="http://schemas.microsoft.com/office/powerpoint/2010/main" val="35566352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F14B4-256E-4806-A1F5-8E7CF74DBE5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3FC9E73-2A2D-4E63-8AC2-7923B91E5280}"/>
              </a:ext>
            </a:extLst>
          </p:cNvPr>
          <p:cNvSpPr>
            <a:spLocks noGrp="1"/>
          </p:cNvSpPr>
          <p:nvPr>
            <p:ph type="subTitle" idx="1"/>
          </p:nvPr>
        </p:nvSpPr>
        <p:spPr/>
        <p:txBody>
          <a:bodyPr/>
          <a:lstStyle/>
          <a:p>
            <a:endParaRPr lang="en-US"/>
          </a:p>
        </p:txBody>
      </p:sp>
      <p:pic>
        <p:nvPicPr>
          <p:cNvPr id="7" name="Picture 6" descr="See the source image">
            <a:extLst>
              <a:ext uri="{FF2B5EF4-FFF2-40B4-BE49-F238E27FC236}">
                <a16:creationId xmlns:a16="http://schemas.microsoft.com/office/drawing/2014/main" id="{5BDA0556-7F31-46F4-9790-631D206090D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011" r="19657" b="1"/>
          <a:stretch/>
        </p:blipFill>
        <p:spPr bwMode="auto">
          <a:xfrm>
            <a:off x="21" y="10"/>
            <a:ext cx="9143979" cy="685799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8EABF6D7-9154-4E6C-9B7B-BC53F91E668F}"/>
              </a:ext>
            </a:extLst>
          </p:cNvPr>
          <p:cNvSpPr txBox="1"/>
          <p:nvPr/>
        </p:nvSpPr>
        <p:spPr>
          <a:xfrm>
            <a:off x="1143000" y="2964746"/>
            <a:ext cx="7033846" cy="206210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3200" b="0" dirty="0">
                <a:solidFill>
                  <a:srgbClr val="000000"/>
                </a:solidFill>
                <a:effectLst/>
                <a:latin typeface="system-ui"/>
              </a:rPr>
              <a:t>No one has </a:t>
            </a:r>
            <a:r>
              <a:rPr lang="en-US" sz="3200" b="1" dirty="0">
                <a:solidFill>
                  <a:srgbClr val="FF0000"/>
                </a:solidFill>
                <a:effectLst/>
                <a:latin typeface="system-ui"/>
              </a:rPr>
              <a:t>seen </a:t>
            </a:r>
            <a:r>
              <a:rPr lang="en-US" sz="3200" b="0" dirty="0">
                <a:solidFill>
                  <a:srgbClr val="000000"/>
                </a:solidFill>
                <a:effectLst/>
                <a:latin typeface="system-ui"/>
              </a:rPr>
              <a:t>God at any time. The only begotten Son, who is in the bosom of the Father, He has declared Him.</a:t>
            </a:r>
            <a:r>
              <a:rPr lang="en-US" sz="3200" dirty="0">
                <a:solidFill>
                  <a:srgbClr val="000000"/>
                </a:solidFill>
                <a:latin typeface="Abadi" panose="020B0604020104020204" pitchFamily="34" charset="0"/>
              </a:rPr>
              <a:t>													</a:t>
            </a:r>
            <a:r>
              <a:rPr lang="en-US" sz="3000" dirty="0">
                <a:solidFill>
                  <a:srgbClr val="000000"/>
                </a:solidFill>
                <a:latin typeface="Abadi" panose="020B0604020104020204" pitchFamily="34" charset="0"/>
              </a:rPr>
              <a:t>John 1:18</a:t>
            </a:r>
            <a:endParaRPr lang="en-US" sz="3000" dirty="0">
              <a:latin typeface="Abadi" panose="020B0604020104020204" pitchFamily="34" charset="0"/>
            </a:endParaRPr>
          </a:p>
        </p:txBody>
      </p:sp>
    </p:spTree>
    <p:extLst>
      <p:ext uri="{BB962C8B-B14F-4D97-AF65-F5344CB8AC3E}">
        <p14:creationId xmlns:p14="http://schemas.microsoft.com/office/powerpoint/2010/main" val="22585560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F14B4-256E-4806-A1F5-8E7CF74DBE5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3FC9E73-2A2D-4E63-8AC2-7923B91E5280}"/>
              </a:ext>
            </a:extLst>
          </p:cNvPr>
          <p:cNvSpPr>
            <a:spLocks noGrp="1"/>
          </p:cNvSpPr>
          <p:nvPr>
            <p:ph type="subTitle" idx="1"/>
          </p:nvPr>
        </p:nvSpPr>
        <p:spPr/>
        <p:txBody>
          <a:bodyPr/>
          <a:lstStyle/>
          <a:p>
            <a:endParaRPr lang="en-US"/>
          </a:p>
        </p:txBody>
      </p:sp>
      <p:pic>
        <p:nvPicPr>
          <p:cNvPr id="7" name="Picture 6" descr="See the source image">
            <a:extLst>
              <a:ext uri="{FF2B5EF4-FFF2-40B4-BE49-F238E27FC236}">
                <a16:creationId xmlns:a16="http://schemas.microsoft.com/office/drawing/2014/main" id="{5BDA0556-7F31-46F4-9790-631D206090D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011" r="19657" b="1"/>
          <a:stretch/>
        </p:blipFill>
        <p:spPr bwMode="auto">
          <a:xfrm>
            <a:off x="21" y="10"/>
            <a:ext cx="9143979" cy="685799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4F78B76-A946-48EC-B331-9161A5129B01}"/>
              </a:ext>
            </a:extLst>
          </p:cNvPr>
          <p:cNvSpPr txBox="1"/>
          <p:nvPr/>
        </p:nvSpPr>
        <p:spPr>
          <a:xfrm>
            <a:off x="1143000" y="2837850"/>
            <a:ext cx="6977575" cy="206210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3200" b="0" i="0" dirty="0">
                <a:solidFill>
                  <a:srgbClr val="000000"/>
                </a:solidFill>
                <a:effectLst/>
                <a:latin typeface="system-ui"/>
              </a:rPr>
              <a:t>If you had known Me, you would have known My Father also; from now on you know Him, and have </a:t>
            </a:r>
            <a:r>
              <a:rPr lang="en-US" sz="3200" b="1" i="0" dirty="0">
                <a:solidFill>
                  <a:srgbClr val="FF0000"/>
                </a:solidFill>
                <a:effectLst/>
                <a:latin typeface="system-ui"/>
              </a:rPr>
              <a:t>seen</a:t>
            </a:r>
            <a:r>
              <a:rPr lang="en-US" sz="3200" b="0" i="0" dirty="0">
                <a:solidFill>
                  <a:srgbClr val="000000"/>
                </a:solidFill>
                <a:effectLst/>
                <a:latin typeface="system-ui"/>
              </a:rPr>
              <a:t> Him.</a:t>
            </a:r>
            <a:r>
              <a:rPr lang="en-US" sz="3200" dirty="0">
                <a:solidFill>
                  <a:srgbClr val="000000"/>
                </a:solidFill>
                <a:latin typeface="Abadi" panose="020B0604020104020204" pitchFamily="34" charset="0"/>
              </a:rPr>
              <a:t>											       </a:t>
            </a:r>
            <a:r>
              <a:rPr lang="en-US" sz="3000" dirty="0">
                <a:solidFill>
                  <a:srgbClr val="000000"/>
                </a:solidFill>
                <a:latin typeface="Abadi" panose="020B0604020104020204" pitchFamily="34" charset="0"/>
              </a:rPr>
              <a:t>John 14:7</a:t>
            </a:r>
            <a:endParaRPr lang="en-US" sz="3000" dirty="0">
              <a:latin typeface="Abadi" panose="020B0604020104020204" pitchFamily="34" charset="0"/>
            </a:endParaRPr>
          </a:p>
        </p:txBody>
      </p:sp>
    </p:spTree>
    <p:extLst>
      <p:ext uri="{BB962C8B-B14F-4D97-AF65-F5344CB8AC3E}">
        <p14:creationId xmlns:p14="http://schemas.microsoft.com/office/powerpoint/2010/main" val="22085849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200</TotalTime>
  <Words>665</Words>
  <Application>Microsoft Office PowerPoint</Application>
  <PresentationFormat>On-screen Show (4:3)</PresentationFormat>
  <Paragraphs>15</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Abadi</vt:lpstr>
      <vt:lpstr>Aharoni</vt: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11</cp:revision>
  <dcterms:created xsi:type="dcterms:W3CDTF">2020-08-06T13:18:14Z</dcterms:created>
  <dcterms:modified xsi:type="dcterms:W3CDTF">2020-08-07T18:21:15Z</dcterms:modified>
</cp:coreProperties>
</file>