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5" r:id="rId7"/>
    <p:sldId id="261" r:id="rId8"/>
    <p:sldId id="262" r:id="rId9"/>
    <p:sldId id="263" r:id="rId10"/>
    <p:sldId id="264"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138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219472D-E10E-42AB-A893-5BFE9FDAB38E}" type="datetimeFigureOut">
              <a:rPr lang="en-US" smtClean="0"/>
              <a:t>7/3/2020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281842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19472D-E10E-42AB-A893-5BFE9FDAB38E}" type="datetimeFigureOut">
              <a:rPr lang="en-US" smtClean="0"/>
              <a:t>7/3/2020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3161274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19472D-E10E-42AB-A893-5BFE9FDAB38E}" type="datetimeFigureOut">
              <a:rPr lang="en-US" smtClean="0"/>
              <a:t>7/3/2020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1562387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19472D-E10E-42AB-A893-5BFE9FDAB38E}" type="datetimeFigureOut">
              <a:rPr lang="en-US" smtClean="0"/>
              <a:t>7/3/2020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3168601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19472D-E10E-42AB-A893-5BFE9FDAB38E}" type="datetimeFigureOut">
              <a:rPr lang="en-US" smtClean="0"/>
              <a:t>7/3/2020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2797755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19472D-E10E-42AB-A893-5BFE9FDAB38E}" type="datetimeFigureOut">
              <a:rPr lang="en-US" smtClean="0"/>
              <a:t>7/3/2020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4073269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19472D-E10E-42AB-A893-5BFE9FDAB38E}" type="datetimeFigureOut">
              <a:rPr lang="en-US" smtClean="0"/>
              <a:t>7/3/2020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2771368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219472D-E10E-42AB-A893-5BFE9FDAB38E}" type="datetimeFigureOut">
              <a:rPr lang="en-US" smtClean="0"/>
              <a:t>7/3/2020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1836379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19472D-E10E-42AB-A893-5BFE9FDAB38E}" type="datetimeFigureOut">
              <a:rPr lang="en-US" smtClean="0"/>
              <a:t>7/3/2020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1782528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19472D-E10E-42AB-A893-5BFE9FDAB38E}" type="datetimeFigureOut">
              <a:rPr lang="en-US" smtClean="0"/>
              <a:t>7/3/2020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3085296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19472D-E10E-42AB-A893-5BFE9FDAB38E}" type="datetimeFigureOut">
              <a:rPr lang="en-US" smtClean="0"/>
              <a:t>7/3/2020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1770631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19472D-E10E-42AB-A893-5BFE9FDAB38E}" type="datetimeFigureOut">
              <a:rPr lang="en-US" smtClean="0"/>
              <a:t>7/3/2020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524A40-7532-404A-B6B6-E8663F2CA4ED}" type="slidenum">
              <a:rPr lang="en-US" smtClean="0"/>
              <a:t>‹#›</a:t>
            </a:fld>
            <a:endParaRPr lang="en-US"/>
          </a:p>
        </p:txBody>
      </p:sp>
    </p:spTree>
    <p:extLst>
      <p:ext uri="{BB962C8B-B14F-4D97-AF65-F5344CB8AC3E}">
        <p14:creationId xmlns:p14="http://schemas.microsoft.com/office/powerpoint/2010/main" val="35105146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5267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E68743D-004B-4294-888A-F4DEC4C4F357}"/>
              </a:ext>
            </a:extLst>
          </p:cNvPr>
          <p:cNvSpPr/>
          <p:nvPr/>
        </p:nvSpPr>
        <p:spPr>
          <a:xfrm>
            <a:off x="218049" y="2904312"/>
            <a:ext cx="8707902" cy="3046988"/>
          </a:xfrm>
          <a:prstGeom prst="rect">
            <a:avLst/>
          </a:prstGeom>
        </p:spPr>
        <p:txBody>
          <a:bodyPr wrap="square">
            <a:spAutoFit/>
          </a:bodyPr>
          <a:lstStyle/>
          <a:p>
            <a:pPr algn="ctr"/>
            <a:r>
              <a:rPr lang="en-US" sz="3200" dirty="0">
                <a:solidFill>
                  <a:schemeClr val="bg1"/>
                </a:solidFill>
              </a:rPr>
              <a:t>Now to Him who is able to do far more abundantly beyond all that we ask or think, according to the power that works within us, to Him be the glory in the church and in Christ Jesus to all generations forever and ever. Amen.</a:t>
            </a:r>
          </a:p>
          <a:p>
            <a:pPr algn="ctr"/>
            <a:r>
              <a:rPr lang="en-US" sz="3200" i="1" dirty="0">
                <a:solidFill>
                  <a:schemeClr val="bg1"/>
                </a:solidFill>
              </a:rPr>
              <a:t>Ephesians 3:20-21</a:t>
            </a:r>
          </a:p>
        </p:txBody>
      </p:sp>
      <p:sp>
        <p:nvSpPr>
          <p:cNvPr id="3" name="Rectangle 2">
            <a:extLst>
              <a:ext uri="{FF2B5EF4-FFF2-40B4-BE49-F238E27FC236}">
                <a16:creationId xmlns:a16="http://schemas.microsoft.com/office/drawing/2014/main" id="{47BBA093-2456-40C0-96F6-A79F5FE576A2}"/>
              </a:ext>
            </a:extLst>
          </p:cNvPr>
          <p:cNvSpPr/>
          <p:nvPr/>
        </p:nvSpPr>
        <p:spPr>
          <a:xfrm>
            <a:off x="457200" y="350745"/>
            <a:ext cx="8229600" cy="2062103"/>
          </a:xfrm>
          <a:prstGeom prst="rect">
            <a:avLst/>
          </a:prstGeom>
        </p:spPr>
        <p:txBody>
          <a:bodyPr wrap="square">
            <a:spAutoFit/>
          </a:bodyPr>
          <a:lstStyle/>
          <a:p>
            <a:pPr algn="ctr"/>
            <a:r>
              <a:rPr lang="en-US" sz="3200" b="1" baseline="30000" dirty="0">
                <a:solidFill>
                  <a:schemeClr val="bg1"/>
                </a:solidFill>
              </a:rPr>
              <a:t> </a:t>
            </a:r>
            <a:r>
              <a:rPr lang="en-US" sz="3200" dirty="0">
                <a:solidFill>
                  <a:schemeClr val="bg1"/>
                </a:solidFill>
              </a:rPr>
              <a:t>and to know the love of Christ which surpasses knowledge, that you may be </a:t>
            </a:r>
            <a:r>
              <a:rPr lang="en-US" sz="3200" b="1" dirty="0">
                <a:solidFill>
                  <a:srgbClr val="FFFF00"/>
                </a:solidFill>
              </a:rPr>
              <a:t>filled up </a:t>
            </a:r>
            <a:r>
              <a:rPr lang="en-US" sz="3200" dirty="0">
                <a:solidFill>
                  <a:schemeClr val="bg1"/>
                </a:solidFill>
              </a:rPr>
              <a:t>to all the fullness of God.</a:t>
            </a:r>
          </a:p>
          <a:p>
            <a:pPr algn="ctr"/>
            <a:r>
              <a:rPr lang="en-US" sz="3200" i="1" dirty="0">
                <a:solidFill>
                  <a:schemeClr val="bg1"/>
                </a:solidFill>
              </a:rPr>
              <a:t>Ephesians 3:19</a:t>
            </a:r>
          </a:p>
        </p:txBody>
      </p:sp>
    </p:spTree>
    <p:extLst>
      <p:ext uri="{BB962C8B-B14F-4D97-AF65-F5344CB8AC3E}">
        <p14:creationId xmlns:p14="http://schemas.microsoft.com/office/powerpoint/2010/main" val="1019093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514365D-2D61-4576-B887-6B197522A5EE}"/>
              </a:ext>
            </a:extLst>
          </p:cNvPr>
          <p:cNvSpPr txBox="1"/>
          <p:nvPr/>
        </p:nvSpPr>
        <p:spPr>
          <a:xfrm>
            <a:off x="0" y="2546252"/>
            <a:ext cx="9144000" cy="1323439"/>
          </a:xfrm>
          <a:prstGeom prst="rect">
            <a:avLst/>
          </a:prstGeom>
          <a:noFill/>
        </p:spPr>
        <p:txBody>
          <a:bodyPr wrap="square" rtlCol="0">
            <a:spAutoFit/>
          </a:bodyPr>
          <a:lstStyle/>
          <a:p>
            <a:pPr algn="ctr"/>
            <a:r>
              <a:rPr lang="en-US" sz="4800" dirty="0">
                <a:solidFill>
                  <a:schemeClr val="bg1"/>
                </a:solidFill>
                <a:latin typeface="Arial Rounded MT Bold" panose="020F0704030504030204" pitchFamily="34" charset="0"/>
              </a:rPr>
              <a:t>Elisha and the Widow’s Oil</a:t>
            </a:r>
          </a:p>
          <a:p>
            <a:pPr algn="ctr"/>
            <a:r>
              <a:rPr lang="en-US" sz="3200" i="1" dirty="0">
                <a:solidFill>
                  <a:schemeClr val="bg1"/>
                </a:solidFill>
                <a:latin typeface="Arial Rounded MT Bold" panose="020F0704030504030204" pitchFamily="34" charset="0"/>
              </a:rPr>
              <a:t>2 Kings 4:1-7</a:t>
            </a:r>
          </a:p>
        </p:txBody>
      </p:sp>
    </p:spTree>
    <p:extLst>
      <p:ext uri="{BB962C8B-B14F-4D97-AF65-F5344CB8AC3E}">
        <p14:creationId xmlns:p14="http://schemas.microsoft.com/office/powerpoint/2010/main" val="4073664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514365D-2D61-4576-B887-6B197522A5EE}"/>
              </a:ext>
            </a:extLst>
          </p:cNvPr>
          <p:cNvSpPr txBox="1"/>
          <p:nvPr/>
        </p:nvSpPr>
        <p:spPr>
          <a:xfrm>
            <a:off x="0" y="2011679"/>
            <a:ext cx="9144000" cy="2246769"/>
          </a:xfrm>
          <a:prstGeom prst="rect">
            <a:avLst/>
          </a:prstGeom>
          <a:noFill/>
        </p:spPr>
        <p:txBody>
          <a:bodyPr wrap="square" rtlCol="0">
            <a:spAutoFit/>
          </a:bodyPr>
          <a:lstStyle/>
          <a:p>
            <a:pPr algn="ctr"/>
            <a:r>
              <a:rPr lang="en-US" sz="3600" dirty="0">
                <a:solidFill>
                  <a:schemeClr val="bg1"/>
                </a:solidFill>
              </a:rPr>
              <a:t>The thief comes only to steal and kill and destroy; I came that they may have life, and have it abundantly.</a:t>
            </a:r>
          </a:p>
          <a:p>
            <a:pPr algn="ctr"/>
            <a:r>
              <a:rPr lang="en-US" sz="3200" i="1" dirty="0">
                <a:solidFill>
                  <a:schemeClr val="bg1"/>
                </a:solidFill>
              </a:rPr>
              <a:t>John 10:10</a:t>
            </a:r>
          </a:p>
        </p:txBody>
      </p:sp>
    </p:spTree>
    <p:extLst>
      <p:ext uri="{BB962C8B-B14F-4D97-AF65-F5344CB8AC3E}">
        <p14:creationId xmlns:p14="http://schemas.microsoft.com/office/powerpoint/2010/main" val="1330532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514365D-2D61-4576-B887-6B197522A5EE}"/>
              </a:ext>
            </a:extLst>
          </p:cNvPr>
          <p:cNvSpPr txBox="1"/>
          <p:nvPr/>
        </p:nvSpPr>
        <p:spPr>
          <a:xfrm>
            <a:off x="0" y="1463039"/>
            <a:ext cx="9144000" cy="3354765"/>
          </a:xfrm>
          <a:prstGeom prst="rect">
            <a:avLst/>
          </a:prstGeom>
          <a:noFill/>
        </p:spPr>
        <p:txBody>
          <a:bodyPr wrap="square" rtlCol="0">
            <a:spAutoFit/>
          </a:bodyPr>
          <a:lstStyle/>
          <a:p>
            <a:pPr algn="ctr"/>
            <a:r>
              <a:rPr lang="en-US" sz="3200" b="1" baseline="30000" dirty="0">
                <a:solidFill>
                  <a:schemeClr val="bg1"/>
                </a:solidFill>
              </a:rPr>
              <a:t> </a:t>
            </a:r>
            <a:r>
              <a:rPr lang="en-US" sz="3600" dirty="0">
                <a:solidFill>
                  <a:schemeClr val="bg1"/>
                </a:solidFill>
              </a:rPr>
              <a:t>Now there were six stone </a:t>
            </a:r>
            <a:r>
              <a:rPr lang="en-US" sz="3600" dirty="0" err="1">
                <a:solidFill>
                  <a:schemeClr val="bg1"/>
                </a:solidFill>
              </a:rPr>
              <a:t>waterpots</a:t>
            </a:r>
            <a:r>
              <a:rPr lang="en-US" sz="3600" dirty="0">
                <a:solidFill>
                  <a:schemeClr val="bg1"/>
                </a:solidFill>
              </a:rPr>
              <a:t> set there for the Jewish custom of purification, containing twenty or thirty gallons each.  </a:t>
            </a:r>
          </a:p>
          <a:p>
            <a:pPr algn="ctr"/>
            <a:r>
              <a:rPr lang="en-US" sz="3600" dirty="0">
                <a:solidFill>
                  <a:schemeClr val="bg1"/>
                </a:solidFill>
              </a:rPr>
              <a:t>Jesus said to them, “Fill the </a:t>
            </a:r>
            <a:r>
              <a:rPr lang="en-US" sz="3600" dirty="0" err="1">
                <a:solidFill>
                  <a:schemeClr val="bg1"/>
                </a:solidFill>
              </a:rPr>
              <a:t>waterpots</a:t>
            </a:r>
            <a:r>
              <a:rPr lang="en-US" sz="3600" dirty="0">
                <a:solidFill>
                  <a:schemeClr val="bg1"/>
                </a:solidFill>
              </a:rPr>
              <a:t> with water.” So they filled them up to the brim.</a:t>
            </a:r>
            <a:r>
              <a:rPr lang="en-US" sz="3200" dirty="0">
                <a:solidFill>
                  <a:schemeClr val="bg1"/>
                </a:solidFill>
              </a:rPr>
              <a:t> </a:t>
            </a:r>
          </a:p>
          <a:p>
            <a:pPr algn="ctr"/>
            <a:r>
              <a:rPr lang="en-US" dirty="0"/>
              <a:t>.</a:t>
            </a:r>
            <a:r>
              <a:rPr lang="en-US" sz="3200" i="1" dirty="0">
                <a:solidFill>
                  <a:schemeClr val="bg1"/>
                </a:solidFill>
              </a:rPr>
              <a:t>John 2:6-7</a:t>
            </a:r>
          </a:p>
        </p:txBody>
      </p:sp>
    </p:spTree>
    <p:extLst>
      <p:ext uri="{BB962C8B-B14F-4D97-AF65-F5344CB8AC3E}">
        <p14:creationId xmlns:p14="http://schemas.microsoft.com/office/powerpoint/2010/main" val="1489051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514365D-2D61-4576-B887-6B197522A5EE}"/>
              </a:ext>
            </a:extLst>
          </p:cNvPr>
          <p:cNvSpPr txBox="1"/>
          <p:nvPr/>
        </p:nvSpPr>
        <p:spPr>
          <a:xfrm>
            <a:off x="140677" y="181957"/>
            <a:ext cx="9144000" cy="6494085"/>
          </a:xfrm>
          <a:prstGeom prst="rect">
            <a:avLst/>
          </a:prstGeom>
          <a:noFill/>
        </p:spPr>
        <p:txBody>
          <a:bodyPr wrap="square" rtlCol="0">
            <a:spAutoFit/>
          </a:bodyPr>
          <a:lstStyle/>
          <a:p>
            <a:r>
              <a:rPr lang="en-US" sz="3200" b="1" baseline="30000" dirty="0">
                <a:solidFill>
                  <a:schemeClr val="bg1"/>
                </a:solidFill>
              </a:rPr>
              <a:t> </a:t>
            </a:r>
            <a:r>
              <a:rPr lang="en-US" sz="3200" dirty="0">
                <a:solidFill>
                  <a:schemeClr val="bg1"/>
                </a:solidFill>
              </a:rPr>
              <a:t>The </a:t>
            </a:r>
            <a:r>
              <a:rPr lang="en-US" sz="3200" cap="small" dirty="0">
                <a:solidFill>
                  <a:schemeClr val="bg1"/>
                </a:solidFill>
              </a:rPr>
              <a:t>Lord</a:t>
            </a:r>
            <a:r>
              <a:rPr lang="en-US" sz="3200" dirty="0">
                <a:solidFill>
                  <a:schemeClr val="bg1"/>
                </a:solidFill>
              </a:rPr>
              <a:t> of hosts will prepare a lavish banquet for all peoples on this mountain;</a:t>
            </a:r>
            <a:br>
              <a:rPr lang="en-US" sz="3200" dirty="0">
                <a:solidFill>
                  <a:schemeClr val="bg1"/>
                </a:solidFill>
              </a:rPr>
            </a:br>
            <a:r>
              <a:rPr lang="en-US" sz="3200" dirty="0">
                <a:solidFill>
                  <a:schemeClr val="bg1"/>
                </a:solidFill>
              </a:rPr>
              <a:t>A banquet of aged wine, choice pieces with marrow,</a:t>
            </a:r>
            <a:br>
              <a:rPr lang="en-US" sz="3200" dirty="0">
                <a:solidFill>
                  <a:schemeClr val="bg1"/>
                </a:solidFill>
              </a:rPr>
            </a:br>
            <a:r>
              <a:rPr lang="en-US" sz="3200" dirty="0">
                <a:solidFill>
                  <a:schemeClr val="bg1"/>
                </a:solidFill>
              </a:rPr>
              <a:t>And refined, aged wine.</a:t>
            </a:r>
            <a:br>
              <a:rPr lang="en-US" sz="3200" dirty="0">
                <a:solidFill>
                  <a:schemeClr val="bg1"/>
                </a:solidFill>
              </a:rPr>
            </a:br>
            <a:r>
              <a:rPr lang="en-US" sz="3200" dirty="0">
                <a:solidFill>
                  <a:schemeClr val="bg1"/>
                </a:solidFill>
              </a:rPr>
              <a:t>And on this mountain He will swallow up the covering which is over all peoples,</a:t>
            </a:r>
            <a:br>
              <a:rPr lang="en-US" sz="3200" dirty="0">
                <a:solidFill>
                  <a:schemeClr val="bg1"/>
                </a:solidFill>
              </a:rPr>
            </a:br>
            <a:r>
              <a:rPr lang="en-US" sz="3200" dirty="0">
                <a:solidFill>
                  <a:schemeClr val="bg1"/>
                </a:solidFill>
              </a:rPr>
              <a:t>Even the veil which is stretched over all nations.</a:t>
            </a:r>
            <a:br>
              <a:rPr lang="en-US" sz="3200" dirty="0">
                <a:solidFill>
                  <a:schemeClr val="bg1"/>
                </a:solidFill>
              </a:rPr>
            </a:br>
            <a:r>
              <a:rPr lang="en-US" sz="3200" dirty="0">
                <a:solidFill>
                  <a:schemeClr val="bg1"/>
                </a:solidFill>
              </a:rPr>
              <a:t>He will swallow up death for all time,</a:t>
            </a:r>
            <a:br>
              <a:rPr lang="en-US" sz="3200" dirty="0">
                <a:solidFill>
                  <a:schemeClr val="bg1"/>
                </a:solidFill>
              </a:rPr>
            </a:br>
            <a:r>
              <a:rPr lang="en-US" sz="3200" dirty="0">
                <a:solidFill>
                  <a:schemeClr val="bg1"/>
                </a:solidFill>
              </a:rPr>
              <a:t>And the Lord </a:t>
            </a:r>
            <a:r>
              <a:rPr lang="en-US" sz="3200" cap="small" dirty="0">
                <a:solidFill>
                  <a:schemeClr val="bg1"/>
                </a:solidFill>
              </a:rPr>
              <a:t>God</a:t>
            </a:r>
            <a:r>
              <a:rPr lang="en-US" sz="3200" dirty="0">
                <a:solidFill>
                  <a:schemeClr val="bg1"/>
                </a:solidFill>
              </a:rPr>
              <a:t> will wipe tears away from all faces,</a:t>
            </a:r>
            <a:br>
              <a:rPr lang="en-US" sz="3200" dirty="0">
                <a:solidFill>
                  <a:schemeClr val="bg1"/>
                </a:solidFill>
              </a:rPr>
            </a:br>
            <a:r>
              <a:rPr lang="en-US" sz="3200" dirty="0">
                <a:solidFill>
                  <a:schemeClr val="bg1"/>
                </a:solidFill>
              </a:rPr>
              <a:t>And He will remove the reproach of His people from all the earth;</a:t>
            </a:r>
            <a:br>
              <a:rPr lang="en-US" sz="3200" dirty="0">
                <a:solidFill>
                  <a:schemeClr val="bg1"/>
                </a:solidFill>
              </a:rPr>
            </a:br>
            <a:r>
              <a:rPr lang="en-US" sz="3200" dirty="0">
                <a:solidFill>
                  <a:schemeClr val="bg1"/>
                </a:solidFill>
              </a:rPr>
              <a:t>For the </a:t>
            </a:r>
            <a:r>
              <a:rPr lang="en-US" sz="3200" cap="small" dirty="0">
                <a:solidFill>
                  <a:schemeClr val="bg1"/>
                </a:solidFill>
              </a:rPr>
              <a:t>Lord</a:t>
            </a:r>
            <a:r>
              <a:rPr lang="en-US" sz="3200" dirty="0">
                <a:solidFill>
                  <a:schemeClr val="bg1"/>
                </a:solidFill>
              </a:rPr>
              <a:t> has spoken. </a:t>
            </a:r>
          </a:p>
          <a:p>
            <a:r>
              <a:rPr lang="en-US" sz="3200" i="1" dirty="0">
                <a:solidFill>
                  <a:schemeClr val="bg1"/>
                </a:solidFill>
              </a:rPr>
              <a:t>												Isaiah 25:6-8</a:t>
            </a:r>
          </a:p>
        </p:txBody>
      </p:sp>
    </p:spTree>
    <p:extLst>
      <p:ext uri="{BB962C8B-B14F-4D97-AF65-F5344CB8AC3E}">
        <p14:creationId xmlns:p14="http://schemas.microsoft.com/office/powerpoint/2010/main" val="3450324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514365D-2D61-4576-B887-6B197522A5EE}"/>
              </a:ext>
            </a:extLst>
          </p:cNvPr>
          <p:cNvSpPr txBox="1"/>
          <p:nvPr/>
        </p:nvSpPr>
        <p:spPr>
          <a:xfrm>
            <a:off x="-1" y="0"/>
            <a:ext cx="9355015" cy="6001643"/>
          </a:xfrm>
          <a:prstGeom prst="rect">
            <a:avLst/>
          </a:prstGeom>
          <a:noFill/>
        </p:spPr>
        <p:txBody>
          <a:bodyPr wrap="square" rtlCol="0">
            <a:spAutoFit/>
          </a:bodyPr>
          <a:lstStyle/>
          <a:p>
            <a:r>
              <a:rPr lang="en-US" sz="3200" dirty="0">
                <a:solidFill>
                  <a:schemeClr val="bg1"/>
                </a:solidFill>
              </a:rPr>
              <a:t>They will come and shout for joy on the height of Zion,</a:t>
            </a:r>
            <a:br>
              <a:rPr lang="en-US" sz="3200" dirty="0">
                <a:solidFill>
                  <a:schemeClr val="bg1"/>
                </a:solidFill>
              </a:rPr>
            </a:br>
            <a:r>
              <a:rPr lang="en-US" sz="3200" dirty="0">
                <a:solidFill>
                  <a:schemeClr val="bg1"/>
                </a:solidFill>
              </a:rPr>
              <a:t>And they will be radiant over the bounty of the </a:t>
            </a:r>
            <a:r>
              <a:rPr lang="en-US" sz="3200" cap="small" dirty="0">
                <a:solidFill>
                  <a:schemeClr val="bg1"/>
                </a:solidFill>
              </a:rPr>
              <a:t>Lord</a:t>
            </a:r>
            <a:r>
              <a:rPr lang="en-US" sz="3200" dirty="0">
                <a:solidFill>
                  <a:schemeClr val="bg1"/>
                </a:solidFill>
              </a:rPr>
              <a:t>—</a:t>
            </a:r>
            <a:br>
              <a:rPr lang="en-US" sz="3200" dirty="0">
                <a:solidFill>
                  <a:schemeClr val="bg1"/>
                </a:solidFill>
              </a:rPr>
            </a:br>
            <a:r>
              <a:rPr lang="en-US" sz="3200" dirty="0">
                <a:solidFill>
                  <a:schemeClr val="bg1"/>
                </a:solidFill>
              </a:rPr>
              <a:t>Over the grain and the new wine and the oil,</a:t>
            </a:r>
            <a:br>
              <a:rPr lang="en-US" sz="3200" dirty="0">
                <a:solidFill>
                  <a:schemeClr val="bg1"/>
                </a:solidFill>
              </a:rPr>
            </a:br>
            <a:r>
              <a:rPr lang="en-US" sz="3200" dirty="0">
                <a:solidFill>
                  <a:schemeClr val="bg1"/>
                </a:solidFill>
              </a:rPr>
              <a:t>And over the young of the flock and the herd;</a:t>
            </a:r>
            <a:br>
              <a:rPr lang="en-US" sz="3200" dirty="0">
                <a:solidFill>
                  <a:schemeClr val="bg1"/>
                </a:solidFill>
              </a:rPr>
            </a:br>
            <a:r>
              <a:rPr lang="en-US" sz="3200" dirty="0">
                <a:solidFill>
                  <a:schemeClr val="bg1"/>
                </a:solidFill>
              </a:rPr>
              <a:t>And their life will be like a watered garden,</a:t>
            </a:r>
            <a:br>
              <a:rPr lang="en-US" sz="3200" dirty="0">
                <a:solidFill>
                  <a:schemeClr val="bg1"/>
                </a:solidFill>
              </a:rPr>
            </a:br>
            <a:r>
              <a:rPr lang="en-US" sz="3200" dirty="0">
                <a:solidFill>
                  <a:schemeClr val="bg1"/>
                </a:solidFill>
              </a:rPr>
              <a:t>And they will never languish again.</a:t>
            </a:r>
            <a:br>
              <a:rPr lang="en-US" sz="3200" dirty="0">
                <a:solidFill>
                  <a:schemeClr val="bg1"/>
                </a:solidFill>
              </a:rPr>
            </a:br>
            <a:r>
              <a:rPr lang="en-US" sz="3200" dirty="0">
                <a:solidFill>
                  <a:schemeClr val="bg1"/>
                </a:solidFill>
              </a:rPr>
              <a:t>Then the virgin will rejoice in the dance,</a:t>
            </a:r>
            <a:br>
              <a:rPr lang="en-US" sz="3200" dirty="0">
                <a:solidFill>
                  <a:schemeClr val="bg1"/>
                </a:solidFill>
              </a:rPr>
            </a:br>
            <a:r>
              <a:rPr lang="en-US" sz="3200" dirty="0">
                <a:solidFill>
                  <a:schemeClr val="bg1"/>
                </a:solidFill>
              </a:rPr>
              <a:t>And the young men and the old, together,</a:t>
            </a:r>
            <a:br>
              <a:rPr lang="en-US" sz="3200" dirty="0">
                <a:solidFill>
                  <a:schemeClr val="bg1"/>
                </a:solidFill>
              </a:rPr>
            </a:br>
            <a:r>
              <a:rPr lang="en-US" sz="3200" dirty="0">
                <a:solidFill>
                  <a:schemeClr val="bg1"/>
                </a:solidFill>
              </a:rPr>
              <a:t>For I will turn their mourning into joy</a:t>
            </a:r>
            <a:br>
              <a:rPr lang="en-US" sz="3200" dirty="0">
                <a:solidFill>
                  <a:schemeClr val="bg1"/>
                </a:solidFill>
              </a:rPr>
            </a:br>
            <a:r>
              <a:rPr lang="en-US" sz="3200" dirty="0">
                <a:solidFill>
                  <a:schemeClr val="bg1"/>
                </a:solidFill>
              </a:rPr>
              <a:t>And will comfort them and give them joy for their sorrow.</a:t>
            </a:r>
            <a:r>
              <a:rPr lang="en-US" sz="3200" i="1" dirty="0">
                <a:solidFill>
                  <a:schemeClr val="bg1"/>
                </a:solidFill>
              </a:rPr>
              <a:t>											</a:t>
            </a:r>
          </a:p>
          <a:p>
            <a:r>
              <a:rPr lang="en-US" sz="3200" i="1" dirty="0">
                <a:solidFill>
                  <a:schemeClr val="bg1"/>
                </a:solidFill>
              </a:rPr>
              <a:t>												Jeremiah 31:12-13</a:t>
            </a:r>
          </a:p>
        </p:txBody>
      </p:sp>
    </p:spTree>
    <p:extLst>
      <p:ext uri="{BB962C8B-B14F-4D97-AF65-F5344CB8AC3E}">
        <p14:creationId xmlns:p14="http://schemas.microsoft.com/office/powerpoint/2010/main" val="3628282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514365D-2D61-4576-B887-6B197522A5EE}"/>
              </a:ext>
            </a:extLst>
          </p:cNvPr>
          <p:cNvSpPr txBox="1"/>
          <p:nvPr/>
        </p:nvSpPr>
        <p:spPr>
          <a:xfrm>
            <a:off x="112542" y="1110425"/>
            <a:ext cx="8679766" cy="3539430"/>
          </a:xfrm>
          <a:prstGeom prst="rect">
            <a:avLst/>
          </a:prstGeom>
          <a:noFill/>
        </p:spPr>
        <p:txBody>
          <a:bodyPr wrap="square" rtlCol="0">
            <a:spAutoFit/>
          </a:bodyPr>
          <a:lstStyle/>
          <a:p>
            <a:r>
              <a:rPr lang="en-US" sz="3200" dirty="0">
                <a:solidFill>
                  <a:schemeClr val="bg1"/>
                </a:solidFill>
              </a:rPr>
              <a:t>And in that day</a:t>
            </a:r>
            <a:br>
              <a:rPr lang="en-US" sz="3200" dirty="0">
                <a:solidFill>
                  <a:schemeClr val="bg1"/>
                </a:solidFill>
              </a:rPr>
            </a:br>
            <a:r>
              <a:rPr lang="en-US" sz="3200" dirty="0">
                <a:solidFill>
                  <a:schemeClr val="bg1"/>
                </a:solidFill>
              </a:rPr>
              <a:t>The mountains will drip with sweet wine,</a:t>
            </a:r>
            <a:br>
              <a:rPr lang="en-US" sz="3200" dirty="0">
                <a:solidFill>
                  <a:schemeClr val="bg1"/>
                </a:solidFill>
              </a:rPr>
            </a:br>
            <a:r>
              <a:rPr lang="en-US" sz="3200" dirty="0">
                <a:solidFill>
                  <a:schemeClr val="bg1"/>
                </a:solidFill>
              </a:rPr>
              <a:t>And the hills will flow with milk,</a:t>
            </a:r>
            <a:br>
              <a:rPr lang="en-US" sz="3200" dirty="0">
                <a:solidFill>
                  <a:schemeClr val="bg1"/>
                </a:solidFill>
              </a:rPr>
            </a:br>
            <a:r>
              <a:rPr lang="en-US" sz="3200" dirty="0">
                <a:solidFill>
                  <a:schemeClr val="bg1"/>
                </a:solidFill>
              </a:rPr>
              <a:t>And all the brooks of Judah will flow with water;</a:t>
            </a:r>
            <a:br>
              <a:rPr lang="en-US" sz="3200" dirty="0">
                <a:solidFill>
                  <a:schemeClr val="bg1"/>
                </a:solidFill>
              </a:rPr>
            </a:br>
            <a:r>
              <a:rPr lang="en-US" sz="3200" dirty="0">
                <a:solidFill>
                  <a:schemeClr val="bg1"/>
                </a:solidFill>
              </a:rPr>
              <a:t>And a spring will go out from the house of the </a:t>
            </a:r>
            <a:r>
              <a:rPr lang="en-US" sz="3200" cap="small" dirty="0">
                <a:solidFill>
                  <a:schemeClr val="bg1"/>
                </a:solidFill>
              </a:rPr>
              <a:t>Lord</a:t>
            </a:r>
            <a:br>
              <a:rPr lang="en-US" sz="3200" dirty="0">
                <a:solidFill>
                  <a:schemeClr val="bg1"/>
                </a:solidFill>
              </a:rPr>
            </a:br>
            <a:r>
              <a:rPr lang="en-US" sz="3200" dirty="0">
                <a:solidFill>
                  <a:schemeClr val="bg1"/>
                </a:solidFill>
              </a:rPr>
              <a:t>To water the valley of Shittim.</a:t>
            </a:r>
            <a:br>
              <a:rPr lang="en-US" sz="3200" dirty="0">
                <a:solidFill>
                  <a:schemeClr val="bg1"/>
                </a:solidFill>
              </a:rPr>
            </a:br>
            <a:r>
              <a:rPr lang="en-US" sz="3200" dirty="0">
                <a:solidFill>
                  <a:schemeClr val="bg1"/>
                </a:solidFill>
              </a:rPr>
              <a:t>															</a:t>
            </a:r>
            <a:r>
              <a:rPr lang="en-US" sz="3200" i="1" dirty="0">
                <a:solidFill>
                  <a:schemeClr val="bg1"/>
                </a:solidFill>
              </a:rPr>
              <a:t>Joel 3:18</a:t>
            </a:r>
          </a:p>
        </p:txBody>
      </p:sp>
    </p:spTree>
    <p:extLst>
      <p:ext uri="{BB962C8B-B14F-4D97-AF65-F5344CB8AC3E}">
        <p14:creationId xmlns:p14="http://schemas.microsoft.com/office/powerpoint/2010/main" val="4056714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514365D-2D61-4576-B887-6B197522A5EE}"/>
              </a:ext>
            </a:extLst>
          </p:cNvPr>
          <p:cNvSpPr txBox="1"/>
          <p:nvPr/>
        </p:nvSpPr>
        <p:spPr>
          <a:xfrm>
            <a:off x="337625" y="548640"/>
            <a:ext cx="8679766" cy="6186309"/>
          </a:xfrm>
          <a:prstGeom prst="rect">
            <a:avLst/>
          </a:prstGeom>
          <a:noFill/>
        </p:spPr>
        <p:txBody>
          <a:bodyPr wrap="square" rtlCol="0">
            <a:spAutoFit/>
          </a:bodyPr>
          <a:lstStyle/>
          <a:p>
            <a:r>
              <a:rPr lang="en-US" sz="2800" dirty="0">
                <a:solidFill>
                  <a:schemeClr val="bg1"/>
                </a:solidFill>
              </a:rPr>
              <a:t>“Behold, days are coming,” declares the </a:t>
            </a:r>
            <a:r>
              <a:rPr lang="en-US" sz="2800" cap="small" dirty="0">
                <a:solidFill>
                  <a:schemeClr val="bg1"/>
                </a:solidFill>
              </a:rPr>
              <a:t>Lord</a:t>
            </a:r>
            <a:r>
              <a:rPr lang="en-US" sz="2800" dirty="0">
                <a:solidFill>
                  <a:schemeClr val="bg1"/>
                </a:solidFill>
              </a:rPr>
              <a:t>,</a:t>
            </a:r>
            <a:br>
              <a:rPr lang="en-US" sz="2800" dirty="0">
                <a:solidFill>
                  <a:schemeClr val="bg1"/>
                </a:solidFill>
              </a:rPr>
            </a:br>
            <a:r>
              <a:rPr lang="en-US" sz="2800" dirty="0">
                <a:solidFill>
                  <a:schemeClr val="bg1"/>
                </a:solidFill>
              </a:rPr>
              <a:t>“When the plowman will overtake the reaper</a:t>
            </a:r>
            <a:br>
              <a:rPr lang="en-US" sz="2800" dirty="0">
                <a:solidFill>
                  <a:schemeClr val="bg1"/>
                </a:solidFill>
              </a:rPr>
            </a:br>
            <a:r>
              <a:rPr lang="en-US" sz="2800" dirty="0">
                <a:solidFill>
                  <a:schemeClr val="bg1"/>
                </a:solidFill>
              </a:rPr>
              <a:t>And the </a:t>
            </a:r>
            <a:r>
              <a:rPr lang="en-US" sz="2800" dirty="0" err="1">
                <a:solidFill>
                  <a:schemeClr val="bg1"/>
                </a:solidFill>
              </a:rPr>
              <a:t>treader</a:t>
            </a:r>
            <a:r>
              <a:rPr lang="en-US" sz="2800" dirty="0">
                <a:solidFill>
                  <a:schemeClr val="bg1"/>
                </a:solidFill>
              </a:rPr>
              <a:t> of grapes him who sows seed;</a:t>
            </a:r>
            <a:br>
              <a:rPr lang="en-US" sz="2800" dirty="0">
                <a:solidFill>
                  <a:schemeClr val="bg1"/>
                </a:solidFill>
              </a:rPr>
            </a:br>
            <a:r>
              <a:rPr lang="en-US" sz="2800" dirty="0">
                <a:solidFill>
                  <a:schemeClr val="bg1"/>
                </a:solidFill>
              </a:rPr>
              <a:t>When the mountains will drip sweet wine</a:t>
            </a:r>
            <a:br>
              <a:rPr lang="en-US" sz="2800" dirty="0">
                <a:solidFill>
                  <a:schemeClr val="bg1"/>
                </a:solidFill>
              </a:rPr>
            </a:br>
            <a:r>
              <a:rPr lang="en-US" sz="2800" dirty="0">
                <a:solidFill>
                  <a:schemeClr val="bg1"/>
                </a:solidFill>
              </a:rPr>
              <a:t>And all the hills will be dissolved.</a:t>
            </a:r>
            <a:br>
              <a:rPr lang="en-US" sz="2800" dirty="0">
                <a:solidFill>
                  <a:schemeClr val="bg1"/>
                </a:solidFill>
              </a:rPr>
            </a:br>
            <a:r>
              <a:rPr lang="en-US" sz="2800" dirty="0">
                <a:solidFill>
                  <a:schemeClr val="bg1"/>
                </a:solidFill>
              </a:rPr>
              <a:t>“Also I will restore the captivity of My people Israel,</a:t>
            </a:r>
            <a:br>
              <a:rPr lang="en-US" sz="2800" dirty="0">
                <a:solidFill>
                  <a:schemeClr val="bg1"/>
                </a:solidFill>
              </a:rPr>
            </a:br>
            <a:r>
              <a:rPr lang="en-US" sz="2800" dirty="0">
                <a:solidFill>
                  <a:schemeClr val="bg1"/>
                </a:solidFill>
              </a:rPr>
              <a:t>And they will rebuild the ruined cities and live in them;</a:t>
            </a:r>
            <a:br>
              <a:rPr lang="en-US" sz="2800" dirty="0">
                <a:solidFill>
                  <a:schemeClr val="bg1"/>
                </a:solidFill>
              </a:rPr>
            </a:br>
            <a:r>
              <a:rPr lang="en-US" sz="2800" dirty="0">
                <a:solidFill>
                  <a:schemeClr val="bg1"/>
                </a:solidFill>
              </a:rPr>
              <a:t>They will also plant vineyards and drink their wine,</a:t>
            </a:r>
            <a:br>
              <a:rPr lang="en-US" sz="2800" dirty="0">
                <a:solidFill>
                  <a:schemeClr val="bg1"/>
                </a:solidFill>
              </a:rPr>
            </a:br>
            <a:r>
              <a:rPr lang="en-US" sz="2800" dirty="0">
                <a:solidFill>
                  <a:schemeClr val="bg1"/>
                </a:solidFill>
              </a:rPr>
              <a:t>And make gardens and eat their fruit.</a:t>
            </a:r>
            <a:br>
              <a:rPr lang="en-US" sz="2800" dirty="0">
                <a:solidFill>
                  <a:schemeClr val="bg1"/>
                </a:solidFill>
              </a:rPr>
            </a:br>
            <a:r>
              <a:rPr lang="en-US" sz="2800" dirty="0">
                <a:solidFill>
                  <a:schemeClr val="bg1"/>
                </a:solidFill>
              </a:rPr>
              <a:t>I will also plant them on their land,</a:t>
            </a:r>
            <a:br>
              <a:rPr lang="en-US" sz="2800" dirty="0">
                <a:solidFill>
                  <a:schemeClr val="bg1"/>
                </a:solidFill>
              </a:rPr>
            </a:br>
            <a:r>
              <a:rPr lang="en-US" sz="2800" dirty="0">
                <a:solidFill>
                  <a:schemeClr val="bg1"/>
                </a:solidFill>
              </a:rPr>
              <a:t>And they will not again be rooted out from their land</a:t>
            </a:r>
            <a:br>
              <a:rPr lang="en-US" sz="2800" dirty="0">
                <a:solidFill>
                  <a:schemeClr val="bg1"/>
                </a:solidFill>
              </a:rPr>
            </a:br>
            <a:r>
              <a:rPr lang="en-US" sz="2800" dirty="0">
                <a:solidFill>
                  <a:schemeClr val="bg1"/>
                </a:solidFill>
              </a:rPr>
              <a:t>Which I have given them,”</a:t>
            </a:r>
            <a:br>
              <a:rPr lang="en-US" sz="2800" dirty="0">
                <a:solidFill>
                  <a:schemeClr val="bg1"/>
                </a:solidFill>
              </a:rPr>
            </a:br>
            <a:r>
              <a:rPr lang="en-US" sz="2800" dirty="0">
                <a:solidFill>
                  <a:schemeClr val="bg1"/>
                </a:solidFill>
              </a:rPr>
              <a:t>Says the </a:t>
            </a:r>
            <a:r>
              <a:rPr lang="en-US" sz="2800" cap="small" dirty="0">
                <a:solidFill>
                  <a:schemeClr val="bg1"/>
                </a:solidFill>
              </a:rPr>
              <a:t>Lord</a:t>
            </a:r>
            <a:r>
              <a:rPr lang="en-US" sz="2800" dirty="0">
                <a:solidFill>
                  <a:schemeClr val="bg1"/>
                </a:solidFill>
              </a:rPr>
              <a:t> your God.</a:t>
            </a:r>
            <a:br>
              <a:rPr lang="en-US" sz="3200" dirty="0">
                <a:solidFill>
                  <a:schemeClr val="bg1"/>
                </a:solidFill>
              </a:rPr>
            </a:br>
            <a:r>
              <a:rPr lang="en-US" sz="3200" dirty="0">
                <a:solidFill>
                  <a:schemeClr val="bg1"/>
                </a:solidFill>
              </a:rPr>
              <a:t>													</a:t>
            </a:r>
            <a:r>
              <a:rPr lang="en-US" sz="2800" i="1" dirty="0">
                <a:solidFill>
                  <a:schemeClr val="bg1"/>
                </a:solidFill>
              </a:rPr>
              <a:t>Amos 9:13-15</a:t>
            </a:r>
          </a:p>
        </p:txBody>
      </p:sp>
    </p:spTree>
    <p:extLst>
      <p:ext uri="{BB962C8B-B14F-4D97-AF65-F5344CB8AC3E}">
        <p14:creationId xmlns:p14="http://schemas.microsoft.com/office/powerpoint/2010/main" val="478970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275377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166</TotalTime>
  <Words>638</Words>
  <Application>Microsoft Office PowerPoint</Application>
  <PresentationFormat>On-screen Show (4:3)</PresentationFormat>
  <Paragraphs>17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 Rounded MT Bold</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Alyse Nash</cp:lastModifiedBy>
  <cp:revision>5</cp:revision>
  <dcterms:created xsi:type="dcterms:W3CDTF">2020-07-02T19:09:17Z</dcterms:created>
  <dcterms:modified xsi:type="dcterms:W3CDTF">2020-07-03T16:48:47Z</dcterms:modified>
</cp:coreProperties>
</file>